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6"/>
  </p:notesMasterIdLst>
  <p:handoutMasterIdLst>
    <p:handoutMasterId r:id="rId17"/>
  </p:handoutMasterIdLst>
  <p:sldIdLst>
    <p:sldId id="1336" r:id="rId2"/>
    <p:sldId id="1338" r:id="rId3"/>
    <p:sldId id="1341" r:id="rId4"/>
    <p:sldId id="1339" r:id="rId5"/>
    <p:sldId id="1342" r:id="rId6"/>
    <p:sldId id="1340" r:id="rId7"/>
    <p:sldId id="1343" r:id="rId8"/>
    <p:sldId id="1344" r:id="rId9"/>
    <p:sldId id="1345" r:id="rId10"/>
    <p:sldId id="1346" r:id="rId11"/>
    <p:sldId id="1348" r:id="rId12"/>
    <p:sldId id="1347" r:id="rId13"/>
    <p:sldId id="1349" r:id="rId14"/>
    <p:sldId id="1337" r:id="rId15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14FBE"/>
    <a:srgbClr val="B02E9D"/>
    <a:srgbClr val="0000FF"/>
    <a:srgbClr val="008000"/>
    <a:srgbClr val="FF0000"/>
    <a:srgbClr val="CC0066"/>
    <a:srgbClr val="99FF99"/>
    <a:srgbClr val="FFCCCC"/>
    <a:srgbClr val="9FC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7" autoAdjust="0"/>
    <p:restoredTop sz="95267" autoAdjust="0"/>
  </p:normalViewPr>
  <p:slideViewPr>
    <p:cSldViewPr>
      <p:cViewPr varScale="1">
        <p:scale>
          <a:sx n="105" d="100"/>
          <a:sy n="105" d="100"/>
        </p:scale>
        <p:origin x="-294" y="-7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07/08/2012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Monday 6</a:t>
            </a:r>
            <a:r>
              <a:rPr lang="en-GB" baseline="30000" dirty="0" smtClean="0"/>
              <a:t>th</a:t>
            </a:r>
            <a:r>
              <a:rPr lang="en-GB" dirty="0" smtClean="0"/>
              <a:t> August &amp; night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80" y="692620"/>
            <a:ext cx="9036620" cy="5111750"/>
          </a:xfrm>
        </p:spPr>
        <p:txBody>
          <a:bodyPr/>
          <a:lstStyle/>
          <a:p>
            <a:r>
              <a:rPr lang="en-US" sz="2000" dirty="0" smtClean="0"/>
              <a:t>04:20 SPS extraction kicker problem - access in the mean time. ALICE solenoid fixed. </a:t>
            </a:r>
            <a:endParaRPr lang="en-US" sz="2000" dirty="0" smtClean="0"/>
          </a:p>
          <a:p>
            <a:r>
              <a:rPr lang="en-US" sz="2000" dirty="0" smtClean="0"/>
              <a:t>13:00 </a:t>
            </a:r>
            <a:r>
              <a:rPr lang="en-US" sz="2000" dirty="0" smtClean="0"/>
              <a:t>Pre-cycle by running nominal ramp with reduced </a:t>
            </a:r>
            <a:r>
              <a:rPr lang="en-US" sz="2000" dirty="0" err="1" smtClean="0"/>
              <a:t>octupole</a:t>
            </a:r>
            <a:r>
              <a:rPr lang="en-US" sz="2000" dirty="0" smtClean="0"/>
              <a:t> currents in the ramp. </a:t>
            </a:r>
            <a:endParaRPr lang="en-US" sz="2000" dirty="0" smtClean="0"/>
          </a:p>
          <a:p>
            <a:r>
              <a:rPr lang="en-US" sz="2000" dirty="0" smtClean="0"/>
              <a:t>15:00 </a:t>
            </a:r>
            <a:r>
              <a:rPr lang="en-US" sz="2000" dirty="0" smtClean="0"/>
              <a:t>Injecting physics beams fill #2917. </a:t>
            </a:r>
            <a:endParaRPr lang="en-US" sz="2000" dirty="0" smtClean="0"/>
          </a:p>
          <a:p>
            <a:r>
              <a:rPr lang="en-US" sz="2000" dirty="0" smtClean="0"/>
              <a:t>16:21 </a:t>
            </a:r>
            <a:r>
              <a:rPr lang="en-US" sz="2000" dirty="0" smtClean="0"/>
              <a:t>With squeeze </a:t>
            </a:r>
            <a:r>
              <a:rPr lang="en-US" sz="2000" dirty="0" smtClean="0"/>
              <a:t>finished, </a:t>
            </a:r>
            <a:r>
              <a:rPr lang="en-US" sz="2000" dirty="0" smtClean="0"/>
              <a:t>beams dumped due to ALICE interlock. ALICE BCM dumped with values 300 % of threshold. Expect UFO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17:48 Injecting for physics, fill #2918 19:07 Stable beams. Low initial </a:t>
            </a:r>
            <a:r>
              <a:rPr lang="en-US" sz="2000" dirty="0" err="1" smtClean="0"/>
              <a:t>lumi's</a:t>
            </a:r>
            <a:r>
              <a:rPr lang="en-US" sz="2000" dirty="0" smtClean="0"/>
              <a:t> of </a:t>
            </a:r>
            <a:r>
              <a:rPr lang="en-US" sz="2000" dirty="0" smtClean="0"/>
              <a:t>about 4.5e33 </a:t>
            </a:r>
            <a:r>
              <a:rPr lang="en-US" sz="2000" dirty="0" smtClean="0"/>
              <a:t>cm-2s-1 due to blow-up of bunches </a:t>
            </a:r>
            <a:r>
              <a:rPr lang="en-US" sz="2000" dirty="0" smtClean="0"/>
              <a:t>at the end </a:t>
            </a:r>
            <a:r>
              <a:rPr lang="en-US" sz="2000" dirty="0" smtClean="0"/>
              <a:t>of ramp with </a:t>
            </a:r>
            <a:r>
              <a:rPr lang="en-US" sz="2000" dirty="0" err="1" smtClean="0"/>
              <a:t>octupoles</a:t>
            </a:r>
            <a:r>
              <a:rPr lang="en-US" sz="2000" dirty="0" smtClean="0"/>
              <a:t> at 150 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00:24 Operator dump. Integrated </a:t>
            </a:r>
            <a:r>
              <a:rPr lang="en-US" sz="2000" dirty="0" err="1" smtClean="0"/>
              <a:t>lumi</a:t>
            </a:r>
            <a:r>
              <a:rPr lang="en-US" sz="2000" dirty="0" smtClean="0"/>
              <a:t> around 68 pb-1.</a:t>
            </a:r>
          </a:p>
          <a:p>
            <a:r>
              <a:rPr lang="en-US" sz="2000" dirty="0" smtClean="0"/>
              <a:t>02:41 Fill #2919. Beams unstable throughout the squeeze. Lost on HV BLM  </a:t>
            </a:r>
          </a:p>
          <a:p>
            <a:r>
              <a:rPr lang="en-US" sz="2000" dirty="0" smtClean="0"/>
              <a:t>05:05 Fill #2920 Stable Beams. </a:t>
            </a:r>
            <a:r>
              <a:rPr lang="en-US" sz="2000" dirty="0" err="1" smtClean="0"/>
              <a:t>Lumi’s</a:t>
            </a:r>
            <a:r>
              <a:rPr lang="en-US" sz="2000" dirty="0" smtClean="0"/>
              <a:t> around 6.3e33 cm-2s-1 (!), although some losses in squeeze.</a:t>
            </a:r>
          </a:p>
          <a:p>
            <a:r>
              <a:rPr lang="en-US" sz="2000" dirty="0" smtClean="0"/>
              <a:t>06:20 Dump due to ALICE BCM. UFO…</a:t>
            </a:r>
          </a:p>
          <a:p>
            <a:r>
              <a:rPr lang="en-US" sz="2000" dirty="0" smtClean="0"/>
              <a:t>08:10 Fill #2921 Dumped start of ramp.UFO: BLMQI.03R8.B2e10_MQXA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07/08/2012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BSRT scan: B1 blow up in squeeze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07/08/2012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01" y="1196975"/>
            <a:ext cx="780619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#2920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229600" cy="1223885"/>
          </a:xfrm>
        </p:spPr>
        <p:txBody>
          <a:bodyPr/>
          <a:lstStyle/>
          <a:p>
            <a:r>
              <a:rPr lang="en-GB" dirty="0" smtClean="0"/>
              <a:t>.... But beam was also unstable, some bunches, during the squeeze.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07/08/2012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1916790"/>
            <a:ext cx="7500597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3131800" y="5013220"/>
            <a:ext cx="0" cy="122417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763610" y="6237390"/>
            <a:ext cx="259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Flat top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860040" y="5085230"/>
            <a:ext cx="0" cy="7921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635870" y="5805330"/>
            <a:ext cx="3384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 of squeeze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#2920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07/08/2012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24680"/>
            <a:ext cx="8229600" cy="410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460" y="5733320"/>
            <a:ext cx="784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06:20 Lost because of ALICE BCM interlock – like Monday. 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ALICE UFO – well possible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07/08/2012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1628750"/>
            <a:ext cx="8229600" cy="211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80660"/>
            <a:ext cx="8229600" cy="5111750"/>
          </a:xfrm>
        </p:spPr>
        <p:txBody>
          <a:bodyPr/>
          <a:lstStyle/>
          <a:p>
            <a:pPr lvl="0"/>
            <a:r>
              <a:rPr lang="en-US" dirty="0" smtClean="0"/>
              <a:t>Do Physics, while preparing the </a:t>
            </a:r>
            <a:r>
              <a:rPr lang="en-US" dirty="0" err="1" smtClean="0"/>
              <a:t>octupole</a:t>
            </a:r>
            <a:r>
              <a:rPr lang="en-US" dirty="0" smtClean="0"/>
              <a:t> polarity change </a:t>
            </a:r>
          </a:p>
          <a:p>
            <a:pPr lvl="0"/>
            <a:r>
              <a:rPr lang="en-US" dirty="0" smtClean="0"/>
              <a:t>Plan for the </a:t>
            </a:r>
            <a:r>
              <a:rPr lang="en-US" dirty="0" err="1" smtClean="0"/>
              <a:t>octupole</a:t>
            </a:r>
            <a:r>
              <a:rPr lang="en-US" dirty="0" smtClean="0"/>
              <a:t> polarity change</a:t>
            </a:r>
          </a:p>
          <a:p>
            <a:pPr lvl="1"/>
            <a:r>
              <a:rPr lang="en-US" dirty="0" smtClean="0"/>
              <a:t>Understand stability problem end of ramp / start of squeeze</a:t>
            </a:r>
          </a:p>
          <a:p>
            <a:pPr lvl="1"/>
            <a:r>
              <a:rPr lang="en-US" dirty="0" smtClean="0"/>
              <a:t>Today: </a:t>
            </a:r>
            <a:r>
              <a:rPr lang="en-US" dirty="0" smtClean="0"/>
              <a:t>test injection with many bunches and high bunch intensities (&gt;1.5e11) with negative </a:t>
            </a:r>
            <a:r>
              <a:rPr lang="en-US" dirty="0" err="1" smtClean="0"/>
              <a:t>octupole</a:t>
            </a:r>
            <a:r>
              <a:rPr lang="en-US" dirty="0" smtClean="0"/>
              <a:t> polarity. Followed by physics with original </a:t>
            </a:r>
            <a:r>
              <a:rPr lang="en-US" dirty="0" err="1" smtClean="0"/>
              <a:t>octupole</a:t>
            </a:r>
            <a:r>
              <a:rPr lang="en-US" dirty="0" smtClean="0"/>
              <a:t> polarity. In parallel </a:t>
            </a:r>
            <a:r>
              <a:rPr lang="en-US" dirty="0" smtClean="0"/>
              <a:t>prepare </a:t>
            </a:r>
            <a:r>
              <a:rPr lang="en-US" dirty="0" smtClean="0"/>
              <a:t>functions with negative </a:t>
            </a:r>
            <a:r>
              <a:rPr lang="en-US" dirty="0" err="1" smtClean="0"/>
              <a:t>octupole</a:t>
            </a:r>
            <a:r>
              <a:rPr lang="en-US" dirty="0" smtClean="0"/>
              <a:t> polarity.</a:t>
            </a:r>
          </a:p>
          <a:p>
            <a:pPr lvl="1"/>
            <a:r>
              <a:rPr lang="en-US" dirty="0" smtClean="0"/>
              <a:t>Wednesday: Test </a:t>
            </a:r>
            <a:r>
              <a:rPr lang="en-US" dirty="0" smtClean="0"/>
              <a:t>ramp with two pilots and negative </a:t>
            </a:r>
            <a:r>
              <a:rPr lang="en-US" dirty="0" err="1" smtClean="0"/>
              <a:t>octupole</a:t>
            </a:r>
            <a:r>
              <a:rPr lang="en-US" dirty="0" smtClean="0"/>
              <a:t> polarity to check tune and </a:t>
            </a:r>
            <a:r>
              <a:rPr lang="en-US" dirty="0" err="1" smtClean="0"/>
              <a:t>chroma</a:t>
            </a:r>
            <a:r>
              <a:rPr lang="en-US" dirty="0" smtClean="0"/>
              <a:t> all the way up to collision. Pilots not to collide anywhere</a:t>
            </a:r>
            <a:r>
              <a:rPr lang="en-US" dirty="0" smtClean="0"/>
              <a:t>. Correct </a:t>
            </a:r>
            <a:r>
              <a:rPr lang="en-US" dirty="0" err="1" smtClean="0"/>
              <a:t>chroma</a:t>
            </a:r>
            <a:r>
              <a:rPr lang="en-US" dirty="0" smtClean="0"/>
              <a:t> functions following the findings.</a:t>
            </a:r>
            <a:endParaRPr lang="en-US" dirty="0" smtClean="0"/>
          </a:p>
          <a:p>
            <a:pPr lvl="1"/>
            <a:r>
              <a:rPr lang="en-US" dirty="0" smtClean="0"/>
              <a:t>Stable physics </a:t>
            </a:r>
            <a:r>
              <a:rPr lang="en-US" dirty="0" smtClean="0"/>
              <a:t>runs with negative </a:t>
            </a:r>
            <a:r>
              <a:rPr lang="en-US" dirty="0" err="1" smtClean="0"/>
              <a:t>octupole</a:t>
            </a:r>
            <a:r>
              <a:rPr lang="en-US" dirty="0" smtClean="0"/>
              <a:t> polarity, if all goes well.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07/08/2012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SPS Extraction kicker MKE4 – 9 h 21 min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836640"/>
            <a:ext cx="8229600" cy="5111750"/>
          </a:xfrm>
        </p:spPr>
        <p:txBody>
          <a:bodyPr/>
          <a:lstStyle/>
          <a:p>
            <a:r>
              <a:rPr lang="en-GB" dirty="0" smtClean="0"/>
              <a:t>From Laurent </a:t>
            </a:r>
            <a:r>
              <a:rPr lang="en-GB" dirty="0" err="1" smtClean="0"/>
              <a:t>Ducimetière</a:t>
            </a:r>
            <a:r>
              <a:rPr lang="en-GB" dirty="0" smtClean="0"/>
              <a:t> </a:t>
            </a:r>
            <a:r>
              <a:rPr lang="en-GB" dirty="0" smtClean="0"/>
              <a:t>and Volker Mertens:</a:t>
            </a:r>
          </a:p>
          <a:p>
            <a:pPr lvl="1"/>
            <a:r>
              <a:rPr lang="en-US" dirty="0" smtClean="0"/>
              <a:t>MKE4 system #1 was switching on with an </a:t>
            </a:r>
            <a:r>
              <a:rPr lang="en-US" b="1" dirty="0" smtClean="0">
                <a:solidFill>
                  <a:srgbClr val="FF0000"/>
                </a:solidFill>
              </a:rPr>
              <a:t>unstable delay of up to 2 µs</a:t>
            </a:r>
            <a:r>
              <a:rPr lang="en-US" dirty="0" smtClean="0"/>
              <a:t>, which had activated the interlock of the fast pulse surveillance.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stages from the timing to the </a:t>
            </a:r>
            <a:r>
              <a:rPr lang="en-US" dirty="0" err="1" smtClean="0"/>
              <a:t>thyratron</a:t>
            </a:r>
            <a:r>
              <a:rPr lang="en-US" dirty="0" smtClean="0"/>
              <a:t> main switch were checked; the latter was finally diagnosed as causing the fault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The normal procedure foresees exchanging the faulty switch against the spare. The spare switch is presently used in 867 for the conditioning of the spare MKE magnet; its preparation and transport to ECA4 had been launched. </a:t>
            </a:r>
            <a:endParaRPr lang="en-US" dirty="0" smtClean="0"/>
          </a:p>
          <a:p>
            <a:pPr lvl="2"/>
            <a:r>
              <a:rPr lang="en-US" dirty="0" smtClean="0"/>
              <a:t>Acknowledgements to EN-HE for the handling efforts.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parallel the faulty switch was opened in situ for in-depth investigations. A bad contact was found on a soldered resistor on the </a:t>
            </a:r>
            <a:r>
              <a:rPr lang="en-US" dirty="0" err="1" smtClean="0"/>
              <a:t>thyratron</a:t>
            </a:r>
            <a:r>
              <a:rPr lang="en-US" dirty="0" smtClean="0"/>
              <a:t> bias circuit. After redoing the soldering the switch was successfully tested and put back in operation. 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07/08/2012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in the morning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Vacuum</a:t>
            </a:r>
            <a:r>
              <a:rPr lang="en-US" dirty="0" smtClean="0"/>
              <a:t>: repaired TPG at Pt 4 </a:t>
            </a:r>
            <a:endParaRPr lang="en-US" dirty="0" smtClean="0"/>
          </a:p>
          <a:p>
            <a:r>
              <a:rPr lang="en-US" dirty="0" err="1" smtClean="0"/>
              <a:t>Cryo</a:t>
            </a:r>
            <a:r>
              <a:rPr lang="en-US" dirty="0" smtClean="0"/>
              <a:t>: replaced magnetic bearing box at pt 8 </a:t>
            </a:r>
            <a:endParaRPr lang="en-US" dirty="0" smtClean="0"/>
          </a:p>
          <a:p>
            <a:r>
              <a:rPr lang="en-US" dirty="0" smtClean="0"/>
              <a:t>EPC</a:t>
            </a:r>
            <a:r>
              <a:rPr lang="en-US" dirty="0" smtClean="0"/>
              <a:t>: replaced RD2.R5 sub-converter </a:t>
            </a:r>
            <a:endParaRPr lang="en-US" dirty="0" smtClean="0"/>
          </a:p>
          <a:p>
            <a:r>
              <a:rPr lang="en-US" dirty="0" smtClean="0"/>
              <a:t>ATLAS</a:t>
            </a:r>
            <a:r>
              <a:rPr lang="en-US" dirty="0" smtClean="0"/>
              <a:t>: Access for </a:t>
            </a:r>
            <a:r>
              <a:rPr lang="en-US" dirty="0" err="1" smtClean="0"/>
              <a:t>intevention</a:t>
            </a:r>
            <a:r>
              <a:rPr lang="en-US" dirty="0" smtClean="0"/>
              <a:t> on </a:t>
            </a:r>
            <a:r>
              <a:rPr lang="en-US" dirty="0" err="1" smtClean="0"/>
              <a:t>muon</a:t>
            </a:r>
            <a:r>
              <a:rPr lang="en-US" dirty="0" smtClean="0"/>
              <a:t> system gas distribution </a:t>
            </a:r>
            <a:endParaRPr lang="en-US" dirty="0" smtClean="0"/>
          </a:p>
          <a:p>
            <a:r>
              <a:rPr lang="en-US" dirty="0" smtClean="0"/>
              <a:t>ALICE </a:t>
            </a:r>
            <a:r>
              <a:rPr lang="en-US" dirty="0" smtClean="0"/>
              <a:t>solenoid: problem </a:t>
            </a:r>
            <a:r>
              <a:rPr lang="en-US" dirty="0" err="1" smtClean="0"/>
              <a:t>idendified</a:t>
            </a:r>
            <a:r>
              <a:rPr lang="en-US" dirty="0" smtClean="0"/>
              <a:t> on </a:t>
            </a:r>
            <a:r>
              <a:rPr lang="en-US" dirty="0" err="1" smtClean="0"/>
              <a:t>thyristor</a:t>
            </a:r>
            <a:r>
              <a:rPr lang="en-US" dirty="0" smtClean="0"/>
              <a:t>, and corrected </a:t>
            </a:r>
            <a:r>
              <a:rPr lang="en-US" dirty="0" smtClean="0"/>
              <a:t>(polarity </a:t>
            </a:r>
            <a:r>
              <a:rPr lang="en-US" dirty="0" smtClean="0"/>
              <a:t>issue)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07/08/2012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#2917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en-GB" dirty="0" smtClean="0"/>
              <a:t>Different from last night:</a:t>
            </a:r>
          </a:p>
          <a:p>
            <a:pPr lvl="1"/>
            <a:r>
              <a:rPr lang="en-GB" dirty="0" err="1" smtClean="0"/>
              <a:t>Octupoles</a:t>
            </a:r>
            <a:r>
              <a:rPr lang="en-GB" dirty="0" smtClean="0"/>
              <a:t> reduced to 150 A at end of energy ramp, compared to 300 A. Test to prepare for </a:t>
            </a:r>
            <a:r>
              <a:rPr lang="en-GB" dirty="0" err="1" smtClean="0"/>
              <a:t>octupole</a:t>
            </a:r>
            <a:r>
              <a:rPr lang="en-GB" dirty="0" smtClean="0"/>
              <a:t> polarity change.</a:t>
            </a:r>
          </a:p>
          <a:p>
            <a:pPr lvl="1"/>
            <a:r>
              <a:rPr lang="en-GB" dirty="0" smtClean="0"/>
              <a:t>Damper gain brought up again in Adjust, as the low damper gain caused beam losses while going into collision in the previous two fills.</a:t>
            </a:r>
          </a:p>
          <a:p>
            <a:pPr lvl="1"/>
            <a:r>
              <a:rPr lang="en-GB" dirty="0" smtClean="0"/>
              <a:t>Average bunch intensity 1.49e11 p/b.</a:t>
            </a:r>
          </a:p>
          <a:p>
            <a:r>
              <a:rPr lang="en-GB" dirty="0" smtClean="0"/>
              <a:t>Result</a:t>
            </a:r>
          </a:p>
          <a:p>
            <a:pPr lvl="1"/>
            <a:r>
              <a:rPr lang="en-GB" dirty="0" smtClean="0"/>
              <a:t>Up to 10 % losses at the beginning of the squeeze, most likely due to the lower </a:t>
            </a:r>
            <a:r>
              <a:rPr lang="en-GB" dirty="0" err="1" smtClean="0"/>
              <a:t>octupole</a:t>
            </a:r>
            <a:r>
              <a:rPr lang="en-GB" dirty="0" smtClean="0"/>
              <a:t> strength.</a:t>
            </a:r>
          </a:p>
          <a:p>
            <a:r>
              <a:rPr lang="en-GB" dirty="0" smtClean="0"/>
              <a:t>At end of squeeze, before going into Adjust beam dumped by ALICE BCM – 3 x above threshold</a:t>
            </a:r>
          </a:p>
          <a:p>
            <a:pPr lvl="1"/>
            <a:r>
              <a:rPr lang="en-GB" dirty="0" smtClean="0"/>
              <a:t>Categorize this as a UFO in ALICE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07/08/2012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Losses at the beginning of the squeeze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07/08/2012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1052670"/>
            <a:ext cx="8595455" cy="36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#2918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908650"/>
            <a:ext cx="8229600" cy="5111750"/>
          </a:xfrm>
        </p:spPr>
        <p:txBody>
          <a:bodyPr/>
          <a:lstStyle/>
          <a:p>
            <a:r>
              <a:rPr lang="en-GB" dirty="0" smtClean="0"/>
              <a:t>Repeat with same setting as the previous fill to get certainty about the observations</a:t>
            </a:r>
          </a:p>
          <a:p>
            <a:r>
              <a:rPr lang="en-GB" dirty="0" smtClean="0"/>
              <a:t>Again beam unstable end of energy ramp with the </a:t>
            </a:r>
            <a:r>
              <a:rPr lang="en-GB" dirty="0" err="1" smtClean="0"/>
              <a:t>octupole</a:t>
            </a:r>
            <a:r>
              <a:rPr lang="en-GB" dirty="0" smtClean="0"/>
              <a:t> current at 150 A.</a:t>
            </a:r>
          </a:p>
          <a:p>
            <a:pPr lvl="1"/>
            <a:r>
              <a:rPr lang="en-GB" dirty="0" smtClean="0"/>
              <a:t>Beam saved by increasing </a:t>
            </a:r>
            <a:r>
              <a:rPr lang="en-GB" dirty="0" err="1" smtClean="0"/>
              <a:t>chromaticities</a:t>
            </a:r>
            <a:r>
              <a:rPr lang="en-GB" dirty="0" smtClean="0"/>
              <a:t>. Especially B1 V, in total +5.</a:t>
            </a:r>
          </a:p>
          <a:p>
            <a:pPr lvl="1"/>
            <a:r>
              <a:rPr lang="en-GB" dirty="0" smtClean="0"/>
              <a:t>Decide to increase </a:t>
            </a:r>
            <a:r>
              <a:rPr lang="en-GB" dirty="0" err="1" smtClean="0"/>
              <a:t>octupole</a:t>
            </a:r>
            <a:r>
              <a:rPr lang="en-GB" dirty="0" smtClean="0"/>
              <a:t> current to 200 A at end of energy ramp for the next fill.</a:t>
            </a:r>
          </a:p>
          <a:p>
            <a:r>
              <a:rPr lang="en-GB" dirty="0" smtClean="0"/>
              <a:t>Now more beam losses during squeeze, possible due to blown up bunches during the ramp and very large </a:t>
            </a:r>
            <a:r>
              <a:rPr lang="en-GB" dirty="0" err="1" smtClean="0"/>
              <a:t>chroma’s</a:t>
            </a:r>
            <a:endParaRPr lang="en-GB" dirty="0" smtClean="0"/>
          </a:p>
          <a:p>
            <a:r>
              <a:rPr lang="en-GB" dirty="0" smtClean="0"/>
              <a:t>Low initial </a:t>
            </a:r>
            <a:r>
              <a:rPr lang="en-GB" dirty="0" err="1" smtClean="0"/>
              <a:t>lumi’s</a:t>
            </a:r>
            <a:r>
              <a:rPr lang="en-GB" dirty="0" smtClean="0"/>
              <a:t> due to blown up beams, mainly B1 according to BSRT scan.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07/08/2012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07/08/2012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1196690"/>
            <a:ext cx="7651799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1547580" y="4725180"/>
            <a:ext cx="0" cy="8641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67430" y="4365130"/>
            <a:ext cx="3168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 squeeze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8172500" y="836640"/>
            <a:ext cx="0" cy="8641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796170" y="620610"/>
            <a:ext cx="3168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End squeeze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of Stable Beams: low </a:t>
            </a:r>
            <a:r>
              <a:rPr lang="en-GB" dirty="0" err="1" smtClean="0"/>
              <a:t>lumi’s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07/08/2012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52670"/>
            <a:ext cx="8229600" cy="412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#2919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5111750"/>
          </a:xfrm>
        </p:spPr>
        <p:txBody>
          <a:bodyPr/>
          <a:lstStyle/>
          <a:p>
            <a:r>
              <a:rPr lang="en-GB" sz="2000" dirty="0" smtClean="0"/>
              <a:t>Some small losses en of energy ramp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Tune trims look at QT currents – improved lifetime</a:t>
            </a:r>
          </a:p>
          <a:p>
            <a:r>
              <a:rPr lang="en-GB" sz="2000" dirty="0" smtClean="0"/>
              <a:t>Beam unstable throughout squeeze</a:t>
            </a:r>
          </a:p>
          <a:p>
            <a:pPr lvl="1"/>
            <a:r>
              <a:rPr lang="en-GB" sz="1800" dirty="0" smtClean="0"/>
              <a:t>This time </a:t>
            </a:r>
            <a:r>
              <a:rPr lang="en-GB" sz="1800" dirty="0" err="1" smtClean="0"/>
              <a:t>octupoles</a:t>
            </a:r>
            <a:r>
              <a:rPr lang="en-GB" sz="1800" dirty="0" smtClean="0"/>
              <a:t> were higher at start of squeeze (200 A) and are kept high in squeeze</a:t>
            </a:r>
          </a:p>
          <a:p>
            <a:pPr lvl="1"/>
            <a:r>
              <a:rPr lang="en-GB" sz="1800" dirty="0" smtClean="0"/>
              <a:t>Lost end of squeeze</a:t>
            </a:r>
            <a:br>
              <a:rPr lang="en-GB" sz="1800" dirty="0" smtClean="0"/>
            </a:br>
            <a:r>
              <a:rPr lang="en-GB" sz="1800" dirty="0" smtClean="0"/>
              <a:t>on BLM HV IP7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07/08/2012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560" y="1124680"/>
            <a:ext cx="5256730" cy="217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50" y="4366802"/>
            <a:ext cx="5112709" cy="249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55026</TotalTime>
  <Words>735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Pixel</vt:lpstr>
      <vt:lpstr>Monday 6th August &amp; night</vt:lpstr>
      <vt:lpstr>SPS Extraction kicker MKE4 – 9 h 21 min</vt:lpstr>
      <vt:lpstr>Access in the morning</vt:lpstr>
      <vt:lpstr>Fill #2917</vt:lpstr>
      <vt:lpstr>Losses at the beginning of the squeeze</vt:lpstr>
      <vt:lpstr>Fill #2918</vt:lpstr>
      <vt:lpstr>Slide 7</vt:lpstr>
      <vt:lpstr>Start of Stable Beams: low lumi’s</vt:lpstr>
      <vt:lpstr>Fill #2919</vt:lpstr>
      <vt:lpstr>BSRT scan: B1 blow up in squeeze</vt:lpstr>
      <vt:lpstr>Fill #2920</vt:lpstr>
      <vt:lpstr>Fill #2920</vt:lpstr>
      <vt:lpstr>ALICE UFO – well possible</vt:lpstr>
      <vt:lpstr>The Plan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3093</cp:revision>
  <dcterms:created xsi:type="dcterms:W3CDTF">2010-07-26T05:43:59Z</dcterms:created>
  <dcterms:modified xsi:type="dcterms:W3CDTF">2012-08-07T06:24:41Z</dcterms:modified>
</cp:coreProperties>
</file>