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6"/>
  </p:notesMasterIdLst>
  <p:handoutMasterIdLst>
    <p:handoutMasterId r:id="rId7"/>
  </p:handoutMasterIdLst>
  <p:sldIdLst>
    <p:sldId id="562" r:id="rId2"/>
    <p:sldId id="563" r:id="rId3"/>
    <p:sldId id="564" r:id="rId4"/>
    <p:sldId id="565" r:id="rId5"/>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00FF"/>
    <a:srgbClr val="FF9999"/>
    <a:srgbClr val="FFCC66"/>
    <a:srgbClr val="003399"/>
    <a:srgbClr val="B82300"/>
    <a:srgbClr val="FE8002"/>
    <a:srgbClr val="006600"/>
    <a:srgbClr val="FD5C03"/>
    <a:srgbClr val="8C8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7" autoAdjust="0"/>
    <p:restoredTop sz="99234" autoAdjust="0"/>
  </p:normalViewPr>
  <p:slideViewPr>
    <p:cSldViewPr snapToObjects="1">
      <p:cViewPr>
        <p:scale>
          <a:sx n="60" d="100"/>
          <a:sy n="60" d="100"/>
        </p:scale>
        <p:origin x="-317" y="-374"/>
      </p:cViewPr>
      <p:guideLst>
        <p:guide orient="horz" pos="4319"/>
        <p:guide pos="5738"/>
      </p:guideLst>
    </p:cSldViewPr>
  </p:slideViewPr>
  <p:outlineViewPr>
    <p:cViewPr>
      <p:scale>
        <a:sx n="33" d="100"/>
        <a:sy n="33" d="100"/>
      </p:scale>
      <p:origin x="0" y="12413"/>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7/31/2012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extLst>
      <p:ext uri="{BB962C8B-B14F-4D97-AF65-F5344CB8AC3E}">
        <p14:creationId xmlns:p14="http://schemas.microsoft.com/office/powerpoint/2010/main" val="2876643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extLst>
      <p:ext uri="{BB962C8B-B14F-4D97-AF65-F5344CB8AC3E}">
        <p14:creationId xmlns:p14="http://schemas.microsoft.com/office/powerpoint/2010/main" val="842635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2012-07-31</a:t>
            </a:r>
          </a:p>
        </p:txBody>
      </p:sp>
      <p:sp>
        <p:nvSpPr>
          <p:cNvPr id="1040" name="Text Box 16"/>
          <p:cNvSpPr txBox="1">
            <a:spLocks noChangeArrowheads="1"/>
          </p:cNvSpPr>
          <p:nvPr/>
        </p:nvSpPr>
        <p:spPr bwMode="auto">
          <a:xfrm>
            <a:off x="381000" y="6542088"/>
            <a:ext cx="3386138" cy="292388"/>
          </a:xfrm>
          <a:prstGeom prst="rect">
            <a:avLst/>
          </a:prstGeom>
          <a:noFill/>
          <a:ln w="9525">
            <a:noFill/>
            <a:miter lim="800000"/>
            <a:headEnd/>
            <a:tailEnd/>
          </a:ln>
          <a:effectLst/>
        </p:spPr>
        <p:txBody>
          <a:bodyPr>
            <a:spAutoFit/>
          </a:bodyPr>
          <a:lstStyle/>
          <a:p>
            <a:pPr>
              <a:spcBef>
                <a:spcPct val="50000"/>
              </a:spcBef>
              <a:defRPr/>
            </a:pPr>
            <a:r>
              <a:rPr lang="en-US" sz="1300" dirty="0" smtClean="0"/>
              <a:t>8:30</a:t>
            </a:r>
            <a:r>
              <a:rPr lang="en-US" sz="1300" baseline="0" dirty="0" smtClean="0"/>
              <a:t>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B050"/>
                </a:solidFill>
              </a:rPr>
              <a:t>4:29 stable beams fill </a:t>
            </a:r>
            <a:r>
              <a:rPr lang="en-US" dirty="0" smtClean="0">
                <a:solidFill>
                  <a:srgbClr val="00B050"/>
                </a:solidFill>
              </a:rPr>
              <a:t>2892</a:t>
            </a:r>
          </a:p>
          <a:p>
            <a:pPr lvl="1"/>
            <a:r>
              <a:rPr lang="en-GB" dirty="0" smtClean="0"/>
              <a:t>7:23 ROD.A45B1 </a:t>
            </a:r>
            <a:r>
              <a:rPr lang="en-GB" dirty="0"/>
              <a:t>&amp; ROF.A45B1 </a:t>
            </a:r>
            <a:r>
              <a:rPr lang="en-GB" dirty="0" smtClean="0"/>
              <a:t>tripped, beam survived</a:t>
            </a:r>
          </a:p>
          <a:p>
            <a:pPr lvl="1"/>
            <a:r>
              <a:rPr lang="en-GB" dirty="0" smtClean="0"/>
              <a:t>13:59 trip </a:t>
            </a:r>
            <a:r>
              <a:rPr lang="en-GB" dirty="0"/>
              <a:t>of </a:t>
            </a:r>
            <a:r>
              <a:rPr lang="en-GB" dirty="0" smtClean="0"/>
              <a:t>RPMBA.RR17.RQS.A12B2, beam survived </a:t>
            </a:r>
            <a:endParaRPr lang="en-US" dirty="0" smtClean="0"/>
          </a:p>
          <a:p>
            <a:pPr lvl="1"/>
            <a:r>
              <a:rPr lang="en-US" dirty="0" smtClean="0">
                <a:solidFill>
                  <a:schemeClr val="accent2"/>
                </a:solidFill>
              </a:rPr>
              <a:t>Initial </a:t>
            </a:r>
            <a:r>
              <a:rPr lang="en-US" dirty="0">
                <a:solidFill>
                  <a:schemeClr val="accent2"/>
                </a:solidFill>
              </a:rPr>
              <a:t>L ~</a:t>
            </a:r>
            <a:r>
              <a:rPr lang="en-US" dirty="0" smtClean="0">
                <a:solidFill>
                  <a:schemeClr val="accent2"/>
                </a:solidFill>
              </a:rPr>
              <a:t>6.1E33 cm-2s-1</a:t>
            </a:r>
            <a:endParaRPr lang="en-US" dirty="0">
              <a:solidFill>
                <a:schemeClr val="accent2"/>
              </a:solidFill>
            </a:endParaRPr>
          </a:p>
          <a:p>
            <a:pPr lvl="1"/>
            <a:r>
              <a:rPr lang="en-US" dirty="0" smtClean="0">
                <a:solidFill>
                  <a:srgbClr val="0000FF"/>
                </a:solidFill>
              </a:rPr>
              <a:t>10 </a:t>
            </a:r>
            <a:r>
              <a:rPr lang="en-US" dirty="0">
                <a:solidFill>
                  <a:srgbClr val="0000FF"/>
                </a:solidFill>
              </a:rPr>
              <a:t>hours in stable beams</a:t>
            </a:r>
          </a:p>
          <a:p>
            <a:pPr lvl="1"/>
            <a:r>
              <a:rPr lang="en-US" dirty="0">
                <a:solidFill>
                  <a:srgbClr val="0000FF"/>
                </a:solidFill>
              </a:rPr>
              <a:t>Integrated </a:t>
            </a:r>
            <a:r>
              <a:rPr lang="en-US" dirty="0" err="1">
                <a:solidFill>
                  <a:srgbClr val="0000FF"/>
                </a:solidFill>
              </a:rPr>
              <a:t>lumi</a:t>
            </a:r>
            <a:r>
              <a:rPr lang="en-US" dirty="0">
                <a:solidFill>
                  <a:srgbClr val="0000FF"/>
                </a:solidFill>
              </a:rPr>
              <a:t>: ~</a:t>
            </a:r>
            <a:r>
              <a:rPr lang="en-US" dirty="0" smtClean="0">
                <a:solidFill>
                  <a:srgbClr val="0000FF"/>
                </a:solidFill>
              </a:rPr>
              <a:t>138 </a:t>
            </a:r>
            <a:r>
              <a:rPr lang="en-US" dirty="0">
                <a:solidFill>
                  <a:srgbClr val="0000FF"/>
                </a:solidFill>
              </a:rPr>
              <a:t>pb-1</a:t>
            </a:r>
          </a:p>
          <a:p>
            <a:pPr lvl="1"/>
            <a:endParaRPr lang="en-US" dirty="0"/>
          </a:p>
          <a:p>
            <a:pPr lvl="1"/>
            <a:r>
              <a:rPr lang="en-US" dirty="0"/>
              <a:t>Beam dump planned for 14:30 for VIP visit preparations</a:t>
            </a:r>
          </a:p>
          <a:p>
            <a:pPr lvl="1"/>
            <a:endParaRPr lang="en-US" dirty="0" smtClean="0"/>
          </a:p>
          <a:p>
            <a:r>
              <a:rPr lang="en-US" dirty="0" smtClean="0"/>
              <a:t>14:27 beam dump: RF module M2B1 crowbar event</a:t>
            </a:r>
          </a:p>
          <a:p>
            <a:pPr lvl="1"/>
            <a:r>
              <a:rPr lang="fr-FR" dirty="0" smtClean="0"/>
              <a:t>Piquet: Après </a:t>
            </a:r>
            <a:r>
              <a:rPr lang="fr-FR" dirty="0" err="1"/>
              <a:t>controle</a:t>
            </a:r>
            <a:r>
              <a:rPr lang="fr-FR" dirty="0"/>
              <a:t> du vide des klystrons du module il apparait que </a:t>
            </a:r>
            <a:r>
              <a:rPr lang="fr-FR" dirty="0">
                <a:solidFill>
                  <a:srgbClr val="FF0000"/>
                </a:solidFill>
              </a:rPr>
              <a:t>les vides VAC1 et VAC2 du klystron 8B1 sont devenus mauvais </a:t>
            </a:r>
            <a:r>
              <a:rPr lang="fr-FR" dirty="0"/>
              <a:t>donc il y a eu un </a:t>
            </a:r>
            <a:r>
              <a:rPr lang="fr-FR" b="1" dirty="0">
                <a:solidFill>
                  <a:srgbClr val="FF0000"/>
                </a:solidFill>
              </a:rPr>
              <a:t>arc dans le klystron </a:t>
            </a:r>
            <a:r>
              <a:rPr lang="fr-FR" dirty="0"/>
              <a:t>qui a fait déclenché le </a:t>
            </a:r>
            <a:r>
              <a:rPr lang="fr-FR" dirty="0" err="1"/>
              <a:t>systéme</a:t>
            </a:r>
            <a:r>
              <a:rPr lang="fr-FR" dirty="0"/>
              <a:t> de protection </a:t>
            </a:r>
            <a:r>
              <a:rPr lang="fr-FR" dirty="0" smtClean="0"/>
              <a:t>HV</a:t>
            </a:r>
            <a:r>
              <a:rPr lang="fr-FR" dirty="0"/>
              <a:t>.</a:t>
            </a:r>
            <a:endParaRPr lang="en-US" dirty="0" smtClean="0"/>
          </a:p>
        </p:txBody>
      </p:sp>
      <p:sp>
        <p:nvSpPr>
          <p:cNvPr id="3" name="Title 2"/>
          <p:cNvSpPr>
            <a:spLocks noGrp="1"/>
          </p:cNvSpPr>
          <p:nvPr>
            <p:ph type="title"/>
          </p:nvPr>
        </p:nvSpPr>
        <p:spPr/>
        <p:txBody>
          <a:bodyPr/>
          <a:lstStyle/>
          <a:p>
            <a:r>
              <a:rPr lang="en-US" dirty="0" smtClean="0"/>
              <a:t>Monday 30.7. - Morning</a:t>
            </a:r>
            <a:endParaRPr lang="en-GB" dirty="0"/>
          </a:p>
        </p:txBody>
      </p:sp>
    </p:spTree>
    <p:extLst>
      <p:ext uri="{BB962C8B-B14F-4D97-AF65-F5344CB8AC3E}">
        <p14:creationId xmlns:p14="http://schemas.microsoft.com/office/powerpoint/2010/main" val="19621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Accesses:</a:t>
            </a:r>
          </a:p>
          <a:p>
            <a:pPr lvl="1"/>
            <a:r>
              <a:rPr lang="en-US" dirty="0" smtClean="0"/>
              <a:t>Pt5: VIP visit</a:t>
            </a:r>
          </a:p>
          <a:p>
            <a:pPr lvl="1"/>
            <a:r>
              <a:rPr lang="en-US" dirty="0" smtClean="0"/>
              <a:t>Pt4: RF (diagnostics of beam dump)</a:t>
            </a:r>
          </a:p>
          <a:p>
            <a:pPr lvl="1"/>
            <a:r>
              <a:rPr lang="en-US" dirty="0" smtClean="0"/>
              <a:t>Atlas, Alice</a:t>
            </a:r>
          </a:p>
          <a:p>
            <a:pPr lvl="1"/>
            <a:r>
              <a:rPr lang="en-US" dirty="0" smtClean="0"/>
              <a:t>Pt8: </a:t>
            </a:r>
            <a:r>
              <a:rPr lang="en-US" dirty="0" err="1" smtClean="0"/>
              <a:t>cryo</a:t>
            </a:r>
            <a:r>
              <a:rPr lang="en-US" dirty="0" smtClean="0"/>
              <a:t> DFB</a:t>
            </a:r>
          </a:p>
          <a:p>
            <a:pPr lvl="1"/>
            <a:r>
              <a:rPr lang="en-US" dirty="0" smtClean="0"/>
              <a:t>Pt2: vacuum pump</a:t>
            </a:r>
          </a:p>
          <a:p>
            <a:pPr lvl="1"/>
            <a:r>
              <a:rPr lang="en-US" dirty="0" smtClean="0"/>
              <a:t>Pt4: fast BCT</a:t>
            </a:r>
          </a:p>
          <a:p>
            <a:pPr lvl="1"/>
            <a:r>
              <a:rPr lang="en-US" dirty="0" smtClean="0"/>
              <a:t>Sector 12: EPC change power module of </a:t>
            </a:r>
            <a:r>
              <a:rPr lang="en-GB" dirty="0" smtClean="0"/>
              <a:t>RQS.A12B2</a:t>
            </a:r>
          </a:p>
          <a:p>
            <a:r>
              <a:rPr lang="en-US" dirty="0" smtClean="0"/>
              <a:t>20:00 finished patrol in Pt5 – start pre-cycle</a:t>
            </a:r>
            <a:endParaRPr lang="en-GB" dirty="0"/>
          </a:p>
        </p:txBody>
      </p:sp>
      <p:sp>
        <p:nvSpPr>
          <p:cNvPr id="3" name="Title 2"/>
          <p:cNvSpPr>
            <a:spLocks noGrp="1"/>
          </p:cNvSpPr>
          <p:nvPr>
            <p:ph type="title"/>
          </p:nvPr>
        </p:nvSpPr>
        <p:spPr/>
        <p:txBody>
          <a:bodyPr/>
          <a:lstStyle/>
          <a:p>
            <a:r>
              <a:rPr lang="en-US" dirty="0" smtClean="0"/>
              <a:t>Afternoon </a:t>
            </a:r>
            <a:endParaRPr lang="en-GB" dirty="0"/>
          </a:p>
        </p:txBody>
      </p:sp>
    </p:spTree>
    <p:extLst>
      <p:ext uri="{BB962C8B-B14F-4D97-AF65-F5344CB8AC3E}">
        <p14:creationId xmlns:p14="http://schemas.microsoft.com/office/powerpoint/2010/main" val="3043464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21:30 injection for fill 2893</a:t>
            </a:r>
          </a:p>
          <a:p>
            <a:pPr lvl="1"/>
            <a:r>
              <a:rPr lang="en-US" dirty="0" smtClean="0"/>
              <a:t>B2V rather big</a:t>
            </a:r>
          </a:p>
          <a:p>
            <a:r>
              <a:rPr lang="en-US" dirty="0" smtClean="0"/>
              <a:t>23:22 Stable beams fill 2893</a:t>
            </a:r>
          </a:p>
          <a:p>
            <a:r>
              <a:rPr lang="en-US" dirty="0">
                <a:solidFill>
                  <a:schemeClr val="accent2"/>
                </a:solidFill>
              </a:rPr>
              <a:t>Initial L ~</a:t>
            </a:r>
            <a:r>
              <a:rPr lang="en-US" dirty="0" smtClean="0">
                <a:solidFill>
                  <a:schemeClr val="accent2"/>
                </a:solidFill>
              </a:rPr>
              <a:t>6.0E33 </a:t>
            </a:r>
            <a:r>
              <a:rPr lang="en-US" dirty="0">
                <a:solidFill>
                  <a:schemeClr val="accent2"/>
                </a:solidFill>
              </a:rPr>
              <a:t>cm-2s-1</a:t>
            </a:r>
          </a:p>
          <a:p>
            <a:r>
              <a:rPr lang="en-US" dirty="0" smtClean="0">
                <a:solidFill>
                  <a:srgbClr val="0000FF"/>
                </a:solidFill>
              </a:rPr>
              <a:t>4.5 </a:t>
            </a:r>
            <a:r>
              <a:rPr lang="en-US" dirty="0">
                <a:solidFill>
                  <a:srgbClr val="0000FF"/>
                </a:solidFill>
              </a:rPr>
              <a:t>hours in stable beams</a:t>
            </a:r>
          </a:p>
          <a:p>
            <a:r>
              <a:rPr lang="en-US" dirty="0">
                <a:solidFill>
                  <a:srgbClr val="0000FF"/>
                </a:solidFill>
              </a:rPr>
              <a:t>Integrated </a:t>
            </a:r>
            <a:r>
              <a:rPr lang="en-US" dirty="0" err="1">
                <a:solidFill>
                  <a:srgbClr val="0000FF"/>
                </a:solidFill>
              </a:rPr>
              <a:t>lumi</a:t>
            </a:r>
            <a:r>
              <a:rPr lang="en-US" dirty="0">
                <a:solidFill>
                  <a:srgbClr val="0000FF"/>
                </a:solidFill>
              </a:rPr>
              <a:t>: </a:t>
            </a:r>
            <a:r>
              <a:rPr lang="en-US" dirty="0" smtClean="0">
                <a:solidFill>
                  <a:srgbClr val="0000FF"/>
                </a:solidFill>
              </a:rPr>
              <a:t>~76 pb-1</a:t>
            </a:r>
          </a:p>
          <a:p>
            <a:r>
              <a:rPr lang="en-US" dirty="0" smtClean="0"/>
              <a:t>4:00 dump: looks like spurious BLM trigger in IP7. Trigger from this BLMs but no BLM above threshold there.</a:t>
            </a:r>
          </a:p>
          <a:p>
            <a:endParaRPr lang="en-US" dirty="0"/>
          </a:p>
          <a:p>
            <a:r>
              <a:rPr lang="en-US" dirty="0" smtClean="0"/>
              <a:t>4:50 injection for fill 2894</a:t>
            </a:r>
          </a:p>
          <a:p>
            <a:r>
              <a:rPr lang="en-US" dirty="0" smtClean="0"/>
              <a:t>6:40 stable beams fill 2894</a:t>
            </a:r>
          </a:p>
          <a:p>
            <a:r>
              <a:rPr lang="en-US" dirty="0" smtClean="0"/>
              <a:t>7:36 beam dump due to trip of RCBXH1.R1</a:t>
            </a:r>
          </a:p>
          <a:p>
            <a:r>
              <a:rPr lang="en-US" dirty="0">
                <a:solidFill>
                  <a:srgbClr val="0000FF"/>
                </a:solidFill>
              </a:rPr>
              <a:t>1</a:t>
            </a:r>
            <a:r>
              <a:rPr lang="en-US" dirty="0" smtClean="0">
                <a:solidFill>
                  <a:srgbClr val="0000FF"/>
                </a:solidFill>
              </a:rPr>
              <a:t> hour </a:t>
            </a:r>
            <a:r>
              <a:rPr lang="en-US" dirty="0">
                <a:solidFill>
                  <a:srgbClr val="0000FF"/>
                </a:solidFill>
              </a:rPr>
              <a:t>in stable beams</a:t>
            </a:r>
          </a:p>
          <a:p>
            <a:r>
              <a:rPr lang="en-US" dirty="0">
                <a:solidFill>
                  <a:srgbClr val="0000FF"/>
                </a:solidFill>
              </a:rPr>
              <a:t>Integrated </a:t>
            </a:r>
            <a:r>
              <a:rPr lang="en-US" dirty="0" err="1">
                <a:solidFill>
                  <a:srgbClr val="0000FF"/>
                </a:solidFill>
              </a:rPr>
              <a:t>lumi</a:t>
            </a:r>
            <a:r>
              <a:rPr lang="en-US" dirty="0">
                <a:solidFill>
                  <a:srgbClr val="0000FF"/>
                </a:solidFill>
              </a:rPr>
              <a:t>: </a:t>
            </a:r>
            <a:r>
              <a:rPr lang="en-US" dirty="0" smtClean="0">
                <a:solidFill>
                  <a:srgbClr val="0000FF"/>
                </a:solidFill>
              </a:rPr>
              <a:t>~20 </a:t>
            </a:r>
            <a:r>
              <a:rPr lang="en-US" dirty="0">
                <a:solidFill>
                  <a:srgbClr val="0000FF"/>
                </a:solidFill>
              </a:rPr>
              <a:t>pb-1</a:t>
            </a:r>
          </a:p>
          <a:p>
            <a:endParaRPr lang="en-US" dirty="0"/>
          </a:p>
          <a:p>
            <a:pPr lvl="1"/>
            <a:endParaRPr lang="en-GB" dirty="0"/>
          </a:p>
        </p:txBody>
      </p:sp>
      <p:sp>
        <p:nvSpPr>
          <p:cNvPr id="3" name="Title 2"/>
          <p:cNvSpPr>
            <a:spLocks noGrp="1"/>
          </p:cNvSpPr>
          <p:nvPr>
            <p:ph type="title"/>
          </p:nvPr>
        </p:nvSpPr>
        <p:spPr/>
        <p:txBody>
          <a:bodyPr/>
          <a:lstStyle/>
          <a:p>
            <a:r>
              <a:rPr lang="en-US" dirty="0" smtClean="0"/>
              <a:t>Evening - Night</a:t>
            </a:r>
            <a:endParaRPr lang="en-GB" dirty="0"/>
          </a:p>
        </p:txBody>
      </p:sp>
      <p:pic>
        <p:nvPicPr>
          <p:cNvPr id="2050" name="Picture 2" descr="C:\Users\eholzer\AppData\Local\Temp\201207302215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887775"/>
            <a:ext cx="4824536" cy="1932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4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From Serge Di Luca on </a:t>
            </a:r>
            <a:r>
              <a:rPr lang="en-GB" dirty="0"/>
              <a:t>the access problem at </a:t>
            </a:r>
            <a:r>
              <a:rPr lang="en-GB" dirty="0" smtClean="0"/>
              <a:t>PM18:</a:t>
            </a:r>
          </a:p>
          <a:p>
            <a:r>
              <a:rPr lang="fr-CH" b="1" dirty="0"/>
              <a:t>Investigations « Post-mortem »</a:t>
            </a:r>
            <a:endParaRPr lang="en-GB" sz="3200" dirty="0"/>
          </a:p>
          <a:p>
            <a:pPr lvl="1"/>
            <a:r>
              <a:rPr lang="fr-CH" dirty="0"/>
              <a:t>Après une investigation plus poussée ce matin, nous avons pu constater que l’intégralité des signaux provenant de cette porte (état du passage d‘urgence et état de la position de la porte) ont été perturbés durant 22 </a:t>
            </a:r>
            <a:r>
              <a:rPr lang="fr-CH" dirty="0" smtClean="0"/>
              <a:t>sec; </a:t>
            </a:r>
            <a:r>
              <a:rPr lang="fr-CH" dirty="0">
                <a:solidFill>
                  <a:schemeClr val="accent2"/>
                </a:solidFill>
              </a:rPr>
              <a:t>nous soupçonnons un défaut d’alimentation interne.</a:t>
            </a:r>
            <a:endParaRPr lang="en-GB" sz="3200" dirty="0">
              <a:solidFill>
                <a:schemeClr val="accent2"/>
              </a:solidFill>
            </a:endParaRPr>
          </a:p>
          <a:p>
            <a:pPr marL="0" indent="0">
              <a:buNone/>
            </a:pPr>
            <a:endParaRPr lang="en-GB" dirty="0"/>
          </a:p>
          <a:p>
            <a:r>
              <a:rPr lang="fr-CH" b="1" dirty="0"/>
              <a:t>Actions à prévoir pour les systèmes d'accès:</a:t>
            </a:r>
            <a:r>
              <a:rPr lang="fr-CH" b="1" u="sng" dirty="0"/>
              <a:t/>
            </a:r>
            <a:br>
              <a:rPr lang="fr-CH" b="1" u="sng" dirty="0"/>
            </a:br>
            <a:r>
              <a:rPr lang="fr-CH" dirty="0"/>
              <a:t>Un </a:t>
            </a:r>
            <a:r>
              <a:rPr lang="fr-CH" dirty="0">
                <a:solidFill>
                  <a:schemeClr val="accent2"/>
                </a:solidFill>
              </a:rPr>
              <a:t>contrôle approfondi </a:t>
            </a:r>
            <a:r>
              <a:rPr lang="fr-CH" dirty="0"/>
              <a:t>des alimentation au niveau des armoires de contrôle </a:t>
            </a:r>
            <a:r>
              <a:rPr lang="fr-CH" dirty="0">
                <a:solidFill>
                  <a:schemeClr val="accent2"/>
                </a:solidFill>
              </a:rPr>
              <a:t>doit être </a:t>
            </a:r>
            <a:r>
              <a:rPr lang="fr-CH" dirty="0" smtClean="0">
                <a:solidFill>
                  <a:schemeClr val="accent2"/>
                </a:solidFill>
              </a:rPr>
              <a:t>effectué</a:t>
            </a:r>
            <a:r>
              <a:rPr lang="fr-CH" dirty="0" smtClean="0"/>
              <a:t>; </a:t>
            </a:r>
            <a:r>
              <a:rPr lang="fr-CH" dirty="0"/>
              <a:t>cette action aura </a:t>
            </a:r>
            <a:r>
              <a:rPr lang="fr-CH" dirty="0">
                <a:solidFill>
                  <a:schemeClr val="accent2"/>
                </a:solidFill>
              </a:rPr>
              <a:t>pour effet la perte de patrouille sur l’intégralité des secteurs du PM18</a:t>
            </a:r>
            <a:r>
              <a:rPr lang="fr-CH" dirty="0"/>
              <a:t>.</a:t>
            </a:r>
            <a:br>
              <a:rPr lang="fr-CH" dirty="0"/>
            </a:br>
            <a:r>
              <a:rPr lang="fr-CH" dirty="0"/>
              <a:t>Merci de contacter </a:t>
            </a:r>
            <a:r>
              <a:rPr lang="fr-CH" dirty="0" err="1"/>
              <a:t>Tono</a:t>
            </a:r>
            <a:r>
              <a:rPr lang="fr-CH" dirty="0"/>
              <a:t> </a:t>
            </a:r>
            <a:r>
              <a:rPr lang="en-GB" dirty="0" err="1" smtClean="0"/>
              <a:t>Riesco</a:t>
            </a:r>
            <a:r>
              <a:rPr lang="en-GB" dirty="0" smtClean="0"/>
              <a:t> </a:t>
            </a:r>
            <a:r>
              <a:rPr lang="fr-CH" dirty="0" smtClean="0"/>
              <a:t>dès </a:t>
            </a:r>
            <a:r>
              <a:rPr lang="fr-CH" dirty="0"/>
              <a:t>qu'un créneau de minimum 3 heures pourra nous être attribué pour effectuer cette action.</a:t>
            </a:r>
            <a:endParaRPr lang="en-GB" sz="3200" dirty="0"/>
          </a:p>
          <a:p>
            <a:pPr lvl="1"/>
            <a:endParaRPr lang="en-GB" dirty="0"/>
          </a:p>
        </p:txBody>
      </p:sp>
      <p:sp>
        <p:nvSpPr>
          <p:cNvPr id="3" name="Title 2"/>
          <p:cNvSpPr>
            <a:spLocks noGrp="1"/>
          </p:cNvSpPr>
          <p:nvPr>
            <p:ph type="title"/>
          </p:nvPr>
        </p:nvSpPr>
        <p:spPr/>
        <p:txBody>
          <a:bodyPr/>
          <a:lstStyle/>
          <a:p>
            <a:r>
              <a:rPr lang="en-US" dirty="0" err="1" smtClean="0"/>
              <a:t>Varia</a:t>
            </a:r>
            <a:endParaRPr lang="en-GB" dirty="0"/>
          </a:p>
        </p:txBody>
      </p:sp>
    </p:spTree>
    <p:extLst>
      <p:ext uri="{BB962C8B-B14F-4D97-AF65-F5344CB8AC3E}">
        <p14:creationId xmlns:p14="http://schemas.microsoft.com/office/powerpoint/2010/main" val="42594440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248</Words>
  <Application>Microsoft Office PowerPoint</Application>
  <PresentationFormat>On-screen Show (4:3)</PresentationFormat>
  <Paragraphs>42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Monday 30.7. - Morning</vt:lpstr>
      <vt:lpstr>Afternoon </vt:lpstr>
      <vt:lpstr>Evening - Night</vt:lpstr>
      <vt:lpstr>Varia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2012-07-31T06:20:20Z</dcterms:modified>
</cp:coreProperties>
</file>