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883" r:id="rId2"/>
    <p:sldId id="884" r:id="rId3"/>
    <p:sldId id="887" r:id="rId4"/>
    <p:sldId id="888" r:id="rId5"/>
    <p:sldId id="889" r:id="rId6"/>
    <p:sldId id="891" r:id="rId7"/>
    <p:sldId id="892" r:id="rId8"/>
    <p:sldId id="890" r:id="rId9"/>
    <p:sldId id="894" r:id="rId10"/>
    <p:sldId id="895" r:id="rId11"/>
    <p:sldId id="885" r:id="rId12"/>
    <p:sldId id="893" r:id="rId13"/>
    <p:sldId id="896" r:id="rId1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91575" autoAdjust="0"/>
  </p:normalViewPr>
  <p:slideViewPr>
    <p:cSldViewPr>
      <p:cViewPr varScale="1">
        <p:scale>
          <a:sx n="75" d="100"/>
          <a:sy n="75" d="100"/>
        </p:scale>
        <p:origin x="-246" y="-6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27-07-12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27-07-12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27-07-12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26</a:t>
            </a:r>
            <a:r>
              <a:rPr lang="en-GB" baseline="30000" dirty="0" smtClean="0"/>
              <a:t>th</a:t>
            </a:r>
            <a:r>
              <a:rPr lang="en-GB" dirty="0" smtClean="0"/>
              <a:t> July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13:21 Fill 2880 beam dumped</a:t>
            </a:r>
          </a:p>
          <a:p>
            <a:pPr lvl="1"/>
            <a:r>
              <a:rPr lang="en-GB" dirty="0"/>
              <a:t>triggering </a:t>
            </a:r>
            <a:r>
              <a:rPr lang="en-GB" dirty="0" smtClean="0"/>
              <a:t>of </a:t>
            </a:r>
            <a:r>
              <a:rPr lang="en-GB" dirty="0"/>
              <a:t>heaters on </a:t>
            </a:r>
            <a:r>
              <a:rPr lang="en-GB" dirty="0" smtClean="0"/>
              <a:t>inner triplet R1</a:t>
            </a:r>
            <a:r>
              <a:rPr lang="en-GB" dirty="0"/>
              <a:t>, closing vacuum valves </a:t>
            </a:r>
            <a:endParaRPr lang="en-GB" dirty="0" smtClean="0"/>
          </a:p>
          <a:p>
            <a:pPr lvl="1"/>
            <a:r>
              <a:rPr lang="en-GB" dirty="0" smtClean="0"/>
              <a:t>118 pb</a:t>
            </a:r>
            <a:r>
              <a:rPr lang="en-GB" baseline="30000" dirty="0" smtClean="0"/>
              <a:t>-1</a:t>
            </a:r>
            <a:r>
              <a:rPr lang="en-GB" dirty="0" smtClean="0"/>
              <a:t> in 9h17m</a:t>
            </a:r>
          </a:p>
          <a:p>
            <a:pPr lvl="1"/>
            <a:r>
              <a:rPr lang="en-GB" dirty="0"/>
              <a:t>13pb</a:t>
            </a:r>
            <a:r>
              <a:rPr lang="en-GB" baseline="30000" dirty="0"/>
              <a:t>-1</a:t>
            </a:r>
            <a:r>
              <a:rPr lang="en-GB" dirty="0"/>
              <a:t> for </a:t>
            </a:r>
            <a:r>
              <a:rPr lang="en-GB" dirty="0" err="1"/>
              <a:t>LHCb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Initial </a:t>
            </a:r>
            <a:r>
              <a:rPr lang="en-GB" dirty="0" err="1" smtClean="0"/>
              <a:t>lumi</a:t>
            </a:r>
            <a:r>
              <a:rPr lang="en-GB" dirty="0" smtClean="0"/>
              <a:t>: 5.5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GB" dirty="0"/>
              <a:t>From </a:t>
            </a:r>
            <a:r>
              <a:rPr lang="en-GB" dirty="0" err="1"/>
              <a:t>A.Verweij's</a:t>
            </a:r>
            <a:r>
              <a:rPr lang="en-GB" dirty="0"/>
              <a:t> analysis it looks like RQTX1.R1 tripped and that caused the increase of </a:t>
            </a:r>
            <a:r>
              <a:rPr lang="en-GB" dirty="0" err="1"/>
              <a:t>Ures</a:t>
            </a:r>
            <a:r>
              <a:rPr lang="en-GB" dirty="0"/>
              <a:t> on the </a:t>
            </a:r>
            <a:r>
              <a:rPr lang="en-GB" dirty="0" smtClean="0"/>
              <a:t>triplet. </a:t>
            </a:r>
            <a:endParaRPr lang="en-GB" dirty="0"/>
          </a:p>
          <a:p>
            <a:pPr lvl="1"/>
            <a:r>
              <a:rPr lang="en-GB" dirty="0" smtClean="0"/>
              <a:t>We </a:t>
            </a:r>
            <a:r>
              <a:rPr lang="en-GB" dirty="0"/>
              <a:t>contacted </a:t>
            </a:r>
            <a:r>
              <a:rPr lang="en-GB" dirty="0" err="1"/>
              <a:t>H.Thiesen</a:t>
            </a:r>
            <a:r>
              <a:rPr lang="en-GB" dirty="0"/>
              <a:t> who will check the PC-PM </a:t>
            </a:r>
            <a:r>
              <a:rPr lang="en-GB" dirty="0" smtClean="0"/>
              <a:t>signals…</a:t>
            </a:r>
          </a:p>
          <a:p>
            <a:pPr lvl="1"/>
            <a:r>
              <a:rPr lang="en-GB" dirty="0" smtClean="0"/>
              <a:t>QPS SEU suspect – Reiner </a:t>
            </a:r>
            <a:r>
              <a:rPr lang="en-GB" dirty="0" err="1" smtClean="0"/>
              <a:t>Denz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sizes before/after 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764629"/>
            <a:ext cx="6048840" cy="56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80" y="69262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Federico </a:t>
            </a:r>
            <a:r>
              <a:rPr lang="en-US" dirty="0" err="1"/>
              <a:t>Roncarolo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43920" y="1700760"/>
            <a:ext cx="2696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see that indeed B2 H and V seems to have changed, even though the BSRT meas. are biased by a larger noise (not optimized settings that I think don't introduce systematics on the average, but to be checked further).</a:t>
            </a:r>
          </a:p>
        </p:txBody>
      </p:sp>
    </p:spTree>
    <p:extLst>
      <p:ext uri="{BB962C8B-B14F-4D97-AF65-F5344CB8AC3E}">
        <p14:creationId xmlns:p14="http://schemas.microsoft.com/office/powerpoint/2010/main" val="334696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calibration BPMS - WIP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507410" cy="5111750"/>
          </a:xfrm>
        </p:spPr>
        <p:txBody>
          <a:bodyPr/>
          <a:lstStyle/>
          <a:p>
            <a:r>
              <a:rPr lang="en-GB" dirty="0"/>
              <a:t>A temperature calibration </a:t>
            </a:r>
            <a:r>
              <a:rPr lang="en-GB" dirty="0" smtClean="0"/>
              <a:t>was attempted </a:t>
            </a:r>
            <a:r>
              <a:rPr lang="en-GB" dirty="0"/>
              <a:t>in point </a:t>
            </a:r>
            <a:r>
              <a:rPr lang="en-GB" dirty="0" smtClean="0"/>
              <a:t>6</a:t>
            </a:r>
            <a:r>
              <a:rPr lang="en-GB" dirty="0"/>
              <a:t> </a:t>
            </a:r>
            <a:r>
              <a:rPr lang="en-GB" dirty="0" smtClean="0"/>
              <a:t>on </a:t>
            </a:r>
            <a:r>
              <a:rPr lang="en-GB" dirty="0"/>
              <a:t>the interlocked BPMS </a:t>
            </a:r>
            <a:r>
              <a:rPr lang="en-GB" dirty="0" smtClean="0"/>
              <a:t>channels</a:t>
            </a:r>
            <a:endParaRPr lang="en-GB" dirty="0"/>
          </a:p>
          <a:p>
            <a:r>
              <a:rPr lang="en-GB" dirty="0"/>
              <a:t>Temperature compensation in interlocked channels showed a big excursion w.r.t the reference orbit. The temperature factors have been manually reverted to 0 (so temperature compensation disabled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/>
              <a:t>Note: The temperature compensation only affects to the orbit published (not to the interlock process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/>
              <a:t>E. </a:t>
            </a:r>
            <a:r>
              <a:rPr lang="en-GB" dirty="0" err="1"/>
              <a:t>Calvo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 – low </a:t>
            </a:r>
            <a:r>
              <a:rPr lang="en-GB" dirty="0" err="1" smtClean="0"/>
              <a:t>emittance</a:t>
            </a:r>
            <a:r>
              <a:rPr lang="en-GB" dirty="0" smtClean="0"/>
              <a:t>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fills (but only if first fill looks OK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50ns_38b_32_0_0_32bpi2inj</a:t>
            </a:r>
            <a:endParaRPr lang="en-GB" dirty="0"/>
          </a:p>
          <a:p>
            <a:pPr lvl="1"/>
            <a:r>
              <a:rPr lang="en-GB" dirty="0" smtClean="0"/>
              <a:t>50ns_262_256_0_128_128bpi3inj</a:t>
            </a:r>
            <a:endParaRPr lang="en-GB" dirty="0"/>
          </a:p>
          <a:p>
            <a:r>
              <a:rPr lang="en-GB" dirty="0"/>
              <a:t>We'd plan for stable beams if things look OK  (not guaranteed) - wouldn't keep them in for longer than 1 hour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Note nominal intensity: ~1.1e11 - putting in reasonable numbers gives pile-up comparable with normal.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2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764630"/>
            <a:ext cx="8929240" cy="5616780"/>
          </a:xfrm>
        </p:spPr>
        <p:txBody>
          <a:bodyPr/>
          <a:lstStyle/>
          <a:p>
            <a:r>
              <a:rPr lang="en-GB" dirty="0"/>
              <a:t>Step 0:</a:t>
            </a:r>
          </a:p>
          <a:p>
            <a:pPr lvl="1"/>
            <a:r>
              <a:rPr lang="en-GB" sz="1600" dirty="0" smtClean="0"/>
              <a:t>Check </a:t>
            </a:r>
            <a:r>
              <a:rPr lang="en-GB" sz="1600" dirty="0"/>
              <a:t>that we have the sign of the </a:t>
            </a:r>
            <a:r>
              <a:rPr lang="en-GB" sz="1600" dirty="0" err="1"/>
              <a:t>octupoles</a:t>
            </a:r>
            <a:r>
              <a:rPr lang="en-GB" sz="1600" dirty="0"/>
              <a:t> we think (ABP)</a:t>
            </a:r>
          </a:p>
          <a:p>
            <a:pPr lvl="1"/>
            <a:r>
              <a:rPr lang="en-GB" sz="1600" dirty="0" smtClean="0"/>
              <a:t>Reproduce </a:t>
            </a:r>
            <a:r>
              <a:rPr lang="en-GB" sz="1600" dirty="0"/>
              <a:t>the tune footprints with both polarity of the </a:t>
            </a:r>
            <a:r>
              <a:rPr lang="en-GB" sz="1600" dirty="0" err="1"/>
              <a:t>octupoles</a:t>
            </a:r>
            <a:r>
              <a:rPr lang="en-GB" sz="1600" dirty="0"/>
              <a:t> during the squeeze (ABP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dirty="0"/>
              <a:t>Step 1:</a:t>
            </a:r>
          </a:p>
          <a:p>
            <a:pPr lvl="1"/>
            <a:r>
              <a:rPr lang="en-GB" sz="1600" dirty="0" smtClean="0"/>
              <a:t>1) </a:t>
            </a:r>
            <a:r>
              <a:rPr lang="en-GB" sz="1600" dirty="0" smtClean="0">
                <a:solidFill>
                  <a:srgbClr val="FF0000"/>
                </a:solidFill>
              </a:rPr>
              <a:t>Measure </a:t>
            </a:r>
            <a:r>
              <a:rPr lang="en-GB" sz="1600" dirty="0">
                <a:solidFill>
                  <a:srgbClr val="FF0000"/>
                </a:solidFill>
              </a:rPr>
              <a:t>chromaticity through the whole cycle (up to collision with pilot beams – non colliding with chirp, collimators at injection settings, momentum modulation of ~2x10-4)</a:t>
            </a:r>
          </a:p>
          <a:p>
            <a:pPr lvl="1"/>
            <a:r>
              <a:rPr lang="en-GB" sz="1600" dirty="0" smtClean="0"/>
              <a:t>2) Correct </a:t>
            </a:r>
            <a:r>
              <a:rPr lang="en-GB" sz="1600" dirty="0"/>
              <a:t>chromaticity to 1-2 unit </a:t>
            </a:r>
            <a:r>
              <a:rPr lang="en-GB" sz="1600" dirty="0" smtClean="0"/>
              <a:t>accordingly</a:t>
            </a:r>
            <a:endParaRPr lang="en-GB" sz="1600" dirty="0"/>
          </a:p>
          <a:p>
            <a:r>
              <a:rPr lang="en-GB" dirty="0"/>
              <a:t>Step 2:</a:t>
            </a:r>
          </a:p>
          <a:p>
            <a:pPr lvl="1"/>
            <a:r>
              <a:rPr lang="en-GB" sz="1600" dirty="0" smtClean="0"/>
              <a:t>3) Reduce </a:t>
            </a:r>
            <a:r>
              <a:rPr lang="en-GB" sz="1600" dirty="0"/>
              <a:t>the gain of the damper (at least during end of ramp and squeeze initially) by factor </a:t>
            </a:r>
            <a:r>
              <a:rPr lang="en-GB" sz="1600" dirty="0" smtClean="0"/>
              <a:t>2/4/10)</a:t>
            </a:r>
          </a:p>
          <a:p>
            <a:pPr lvl="1"/>
            <a:r>
              <a:rPr lang="en-GB" sz="1600" dirty="0" smtClean="0"/>
              <a:t>In </a:t>
            </a:r>
            <a:r>
              <a:rPr lang="en-GB" sz="1600" dirty="0"/>
              <a:t>parallel to verify the feasibility of running with opposite polarity of the </a:t>
            </a:r>
            <a:r>
              <a:rPr lang="en-GB" sz="1600" dirty="0" err="1"/>
              <a:t>octupoles</a:t>
            </a:r>
            <a:r>
              <a:rPr lang="en-GB" sz="1600" dirty="0"/>
              <a:t> a few end-of fill tests will have to be done to optimize the strength of the </a:t>
            </a:r>
            <a:r>
              <a:rPr lang="en-GB" sz="1600" dirty="0" err="1"/>
              <a:t>octupoles</a:t>
            </a:r>
            <a:r>
              <a:rPr lang="en-GB" sz="1600" dirty="0"/>
              <a:t> and possibly the working point that might have to be </a:t>
            </a:r>
            <a:r>
              <a:rPr lang="en-GB" sz="1600" dirty="0" smtClean="0"/>
              <a:t>changed</a:t>
            </a:r>
            <a:endParaRPr lang="en-GB" sz="1600" dirty="0"/>
          </a:p>
          <a:p>
            <a:r>
              <a:rPr lang="en-GB" dirty="0"/>
              <a:t>Based on the above results we will have a more solid background to see next steps (</a:t>
            </a:r>
            <a:r>
              <a:rPr lang="en-GB" dirty="0" err="1"/>
              <a:t>octupole</a:t>
            </a:r>
            <a:r>
              <a:rPr lang="en-GB" dirty="0"/>
              <a:t> strength and polarity and operation with larger chromaticity at high damper gain)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5920" y="118780"/>
            <a:ext cx="496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Gianluigi</a:t>
            </a:r>
            <a:r>
              <a:rPr lang="en-GB" dirty="0" smtClean="0"/>
              <a:t>, Elias, Mike, </a:t>
            </a:r>
            <a:r>
              <a:rPr lang="en-GB" dirty="0" err="1" smtClean="0"/>
              <a:t>Jorg</a:t>
            </a:r>
            <a:r>
              <a:rPr lang="en-GB" dirty="0" smtClean="0"/>
              <a:t>, Bernhard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8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afternoon: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Cryogenics </a:t>
            </a:r>
            <a:r>
              <a:rPr lang="en-GB" dirty="0"/>
              <a:t>informed as about a problem with a valve at D4L5 on the DSL line for the main circuits of S45. This valves closes slowly (5%/day) leading to a temperature increase. An intervention needs to be done before tomorrow PM</a:t>
            </a:r>
            <a:r>
              <a:rPr lang="en-GB" dirty="0" smtClean="0"/>
              <a:t>.</a:t>
            </a:r>
          </a:p>
          <a:p>
            <a:r>
              <a:rPr lang="en-GB" dirty="0" smtClean="0"/>
              <a:t>Access while triplet investigations </a:t>
            </a:r>
            <a:r>
              <a:rPr lang="en-GB" dirty="0" err="1" smtClean="0"/>
              <a:t>ongoing</a:t>
            </a:r>
            <a:endParaRPr lang="en-GB" dirty="0"/>
          </a:p>
          <a:p>
            <a:pPr lvl="1"/>
            <a:r>
              <a:rPr lang="en-GB" dirty="0"/>
              <a:t>Given the current situation we decided to prepare access to the tunnel now (close to triplet L5). RP has been informed and will meet cryogenics in about 20min. at PM56.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5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17:40 Injection physics beam</a:t>
            </a:r>
          </a:p>
          <a:p>
            <a:pPr lvl="1"/>
            <a:r>
              <a:rPr lang="en-GB" dirty="0" smtClean="0"/>
              <a:t>Injection optimization by Chiara and Wolfgang</a:t>
            </a:r>
          </a:p>
          <a:p>
            <a:endParaRPr lang="en-GB" dirty="0"/>
          </a:p>
          <a:p>
            <a:r>
              <a:rPr lang="en-GB" dirty="0" smtClean="0"/>
              <a:t>20:20 injecting for physics</a:t>
            </a:r>
          </a:p>
          <a:p>
            <a:pPr lvl="1"/>
            <a:r>
              <a:rPr lang="en-GB" dirty="0" smtClean="0"/>
              <a:t>Cooling problem effecting MSE </a:t>
            </a:r>
            <a:r>
              <a:rPr lang="en-GB" dirty="0" smtClean="0"/>
              <a:t>– SPS</a:t>
            </a:r>
          </a:p>
          <a:p>
            <a:pPr lvl="1"/>
            <a:r>
              <a:rPr lang="en-GB" dirty="0" smtClean="0"/>
              <a:t>Ring 1 – booster </a:t>
            </a:r>
            <a:r>
              <a:rPr lang="en-GB" dirty="0" smtClean="0"/>
              <a:t>problems</a:t>
            </a:r>
            <a:endParaRPr lang="en-GB" dirty="0" smtClean="0"/>
          </a:p>
          <a:p>
            <a:pPr lvl="1"/>
            <a:r>
              <a:rPr lang="en-GB" dirty="0"/>
              <a:t>800 bunches in beam 1, we stop beam2 and finish beam 1 as requested by ALICE </a:t>
            </a:r>
            <a:endParaRPr lang="en-GB" dirty="0" smtClean="0"/>
          </a:p>
          <a:p>
            <a:pPr lvl="1"/>
            <a:r>
              <a:rPr lang="en-GB" dirty="0" err="1" smtClean="0"/>
              <a:t>Emittances</a:t>
            </a:r>
            <a:r>
              <a:rPr lang="en-GB" dirty="0" smtClean="0"/>
              <a:t> not brilliant – LHC takes what it can get</a:t>
            </a:r>
          </a:p>
          <a:p>
            <a:r>
              <a:rPr lang="en-GB" dirty="0" smtClean="0"/>
              <a:t>21:15 Stable beams #2882</a:t>
            </a:r>
          </a:p>
          <a:p>
            <a:pPr lvl="1"/>
            <a:r>
              <a:rPr lang="en-GB" dirty="0" smtClean="0"/>
              <a:t>Initial luminosity:</a:t>
            </a:r>
          </a:p>
          <a:p>
            <a:pPr lvl="1"/>
            <a:r>
              <a:rPr lang="en-GB" dirty="0" smtClean="0"/>
              <a:t>Smooth – lifetime dips to around 1 hour on beam 2 going into collisions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2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GB" dirty="0" smtClean="0"/>
              <a:t>21:41 </a:t>
            </a:r>
            <a:r>
              <a:rPr lang="en-GB" dirty="0"/>
              <a:t>T</a:t>
            </a:r>
            <a:r>
              <a:rPr lang="en-GB" dirty="0" smtClean="0"/>
              <a:t>rip </a:t>
            </a:r>
            <a:r>
              <a:rPr lang="en-GB" dirty="0"/>
              <a:t>of </a:t>
            </a:r>
            <a:r>
              <a:rPr lang="en-GB" dirty="0" err="1"/>
              <a:t>LHCb</a:t>
            </a:r>
            <a:r>
              <a:rPr lang="en-GB" dirty="0"/>
              <a:t> dipole power converter </a:t>
            </a:r>
            <a:endParaRPr lang="en-GB" dirty="0" smtClean="0"/>
          </a:p>
          <a:p>
            <a:pPr lvl="1"/>
            <a:r>
              <a:rPr lang="en-GB" dirty="0"/>
              <a:t>BRIDGE B COOLING :</a:t>
            </a:r>
            <a:r>
              <a:rPr lang="en-GB" dirty="0" smtClean="0"/>
              <a:t>FAULT</a:t>
            </a:r>
          </a:p>
          <a:p>
            <a:r>
              <a:rPr lang="en-GB" dirty="0"/>
              <a:t>22:50 ramping up LHCB </a:t>
            </a:r>
            <a:r>
              <a:rPr lang="en-GB" dirty="0" smtClean="0"/>
              <a:t>DIPOLE</a:t>
            </a:r>
          </a:p>
          <a:p>
            <a:r>
              <a:rPr lang="en-GB" dirty="0" smtClean="0"/>
              <a:t>23:15  re-injecting</a:t>
            </a:r>
          </a:p>
          <a:p>
            <a:r>
              <a:rPr lang="en-GB" dirty="0" smtClean="0"/>
              <a:t>00:40 Flat top</a:t>
            </a:r>
          </a:p>
          <a:p>
            <a:pPr lvl="1"/>
            <a:r>
              <a:rPr lang="en-GB" dirty="0"/>
              <a:t>Trimmed B2H tune by </a:t>
            </a:r>
            <a:r>
              <a:rPr lang="en-GB" dirty="0" smtClean="0"/>
              <a:t>0.002</a:t>
            </a:r>
          </a:p>
          <a:p>
            <a:r>
              <a:rPr lang="en-GB" dirty="0" smtClean="0"/>
              <a:t>01:01 end squeeze</a:t>
            </a:r>
          </a:p>
          <a:p>
            <a:pPr lvl="1"/>
            <a:r>
              <a:rPr lang="en-GB" dirty="0" smtClean="0"/>
              <a:t>Beam 1 horizontal goes unstable shortly after</a:t>
            </a:r>
          </a:p>
          <a:p>
            <a:pPr lvl="1"/>
            <a:r>
              <a:rPr lang="en-GB" dirty="0"/>
              <a:t>Trimmed tune B1H by </a:t>
            </a:r>
            <a:r>
              <a:rPr lang="en-GB" dirty="0" smtClean="0"/>
              <a:t>0.001</a:t>
            </a:r>
          </a:p>
          <a:p>
            <a:pPr lvl="1"/>
            <a:r>
              <a:rPr lang="en-GB" dirty="0" smtClean="0"/>
              <a:t>Settings issues….</a:t>
            </a:r>
          </a:p>
          <a:p>
            <a:pPr lvl="1"/>
            <a:r>
              <a:rPr lang="en-GB" dirty="0" smtClean="0"/>
              <a:t>Bad lifetime both beams – beam blown up</a:t>
            </a:r>
          </a:p>
          <a:p>
            <a:pPr lvl="1"/>
            <a:r>
              <a:rPr lang="en-GB" dirty="0" smtClean="0"/>
              <a:t>01:40 Stable beams .</a:t>
            </a:r>
          </a:p>
          <a:p>
            <a:pPr lvl="1"/>
            <a:r>
              <a:rPr lang="en-GB" dirty="0" smtClean="0"/>
              <a:t>Beams dumped by </a:t>
            </a:r>
            <a:r>
              <a:rPr lang="en-GB" dirty="0"/>
              <a:t>temperature of TCP_B6L7_B1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COLLs temperature. Thresholds have been increased by 15 degrees (set to 95</a:t>
            </a:r>
            <a:r>
              <a:rPr lang="en-GB" dirty="0" smtClean="0"/>
              <a:t>). To allow next fill to progress with problems – thanks Stefano</a:t>
            </a:r>
          </a:p>
          <a:p>
            <a:r>
              <a:rPr lang="en-GB" dirty="0" smtClean="0"/>
              <a:t>03:00 re-injecting</a:t>
            </a:r>
          </a:p>
          <a:p>
            <a:r>
              <a:rPr lang="en-GB" dirty="0" smtClean="0"/>
              <a:t>03:45 OFSU crash on flat-top – thanks </a:t>
            </a:r>
            <a:r>
              <a:rPr lang="en-GB" dirty="0" err="1" smtClean="0"/>
              <a:t>Laurette</a:t>
            </a:r>
            <a:r>
              <a:rPr lang="en-GB" dirty="0" smtClean="0"/>
              <a:t> for helping to sort things out</a:t>
            </a:r>
          </a:p>
          <a:p>
            <a:r>
              <a:rPr lang="en-GB" dirty="0" smtClean="0"/>
              <a:t>04:30 Stable beams </a:t>
            </a:r>
          </a:p>
          <a:p>
            <a:pPr lvl="1"/>
            <a:r>
              <a:rPr lang="en-GB" dirty="0" smtClean="0"/>
              <a:t>Initial luminosity 5.4e33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GB" dirty="0" smtClean="0"/>
              <a:t>Moderate bunch currents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BBQ amplitude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764630"/>
            <a:ext cx="8816851" cy="55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0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B1H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9" y="764630"/>
            <a:ext cx="7835860" cy="56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B2H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980660"/>
            <a:ext cx="7581403" cy="547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5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size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27-07-12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648090"/>
            <a:ext cx="53340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80" y="184478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Federico </a:t>
            </a:r>
            <a:r>
              <a:rPr lang="en-US" dirty="0" err="1"/>
              <a:t>Roncarolo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50278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43455</TotalTime>
  <Words>775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Pixel</vt:lpstr>
      <vt:lpstr>Thursday 26th July</vt:lpstr>
      <vt:lpstr>Thursday afternoon: access</vt:lpstr>
      <vt:lpstr>Thursday evening</vt:lpstr>
      <vt:lpstr>Thursday evening</vt:lpstr>
      <vt:lpstr>Friday morning</vt:lpstr>
      <vt:lpstr>BBQ amplitude</vt:lpstr>
      <vt:lpstr>B1H</vt:lpstr>
      <vt:lpstr>B2H</vt:lpstr>
      <vt:lpstr>Beam size</vt:lpstr>
      <vt:lpstr>Beam sizes before/after TS</vt:lpstr>
      <vt:lpstr>Temperature calibration BPMS - WIP</vt:lpstr>
      <vt:lpstr>Incoming – low emittance test</vt:lpstr>
      <vt:lpstr>BS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2023</cp:revision>
  <dcterms:created xsi:type="dcterms:W3CDTF">2010-04-04T19:37:12Z</dcterms:created>
  <dcterms:modified xsi:type="dcterms:W3CDTF">2012-07-27T13:02:50Z</dcterms:modified>
</cp:coreProperties>
</file>