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slides/slide6.xml" ContentType="application/vnd.openxmlformats-officedocument.presentationml.slide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0"/>
  </p:notesMasterIdLst>
  <p:sldIdLst>
    <p:sldId id="965" r:id="rId2"/>
    <p:sldId id="966" r:id="rId3"/>
    <p:sldId id="954" r:id="rId4"/>
    <p:sldId id="955" r:id="rId5"/>
    <p:sldId id="967" r:id="rId6"/>
    <p:sldId id="968" r:id="rId7"/>
    <p:sldId id="969" r:id="rId8"/>
    <p:sldId id="970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7/28/12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5" Type="http://schemas.openxmlformats.org/officeDocument/2006/relationships/oleObject" Target="../embeddings/Microsoft_Equation3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28-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July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Mike Lamont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35064"/>
          <a:stretch>
            <a:fillRect/>
          </a:stretch>
        </p:blipFill>
        <p:spPr>
          <a:xfrm>
            <a:off x="1219200" y="1981200"/>
            <a:ext cx="6807200" cy="331528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0" lang="en-GB" sz="32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47800"/>
            <a:ext cx="876300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/>
              <a:t>Plan:  low </a:t>
            </a:r>
            <a:r>
              <a:rPr lang="en-GB" sz="2100" b="1" dirty="0" err="1" smtClean="0"/>
              <a:t>emittance</a:t>
            </a:r>
            <a:r>
              <a:rPr lang="en-GB" sz="2100" b="1" dirty="0" smtClean="0"/>
              <a:t> beam test</a:t>
            </a:r>
          </a:p>
          <a:p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0000FF"/>
                </a:solidFill>
              </a:rPr>
              <a:t>2 </a:t>
            </a:r>
            <a:r>
              <a:rPr lang="en-GB" dirty="0" smtClean="0">
                <a:solidFill>
                  <a:srgbClr val="0000FF"/>
                </a:solidFill>
              </a:rPr>
              <a:t>fills (but only if first fill looks OK)</a:t>
            </a:r>
            <a:endParaRPr lang="en-GB" dirty="0" smtClean="0">
              <a:solidFill>
                <a:srgbClr val="0000FF"/>
              </a:solidFill>
            </a:endParaRP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		50ns_38b_32_0_0_32bpi2inj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		50ns_262_256_0_128_128bpi3inj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We'd </a:t>
            </a:r>
            <a:r>
              <a:rPr lang="en-GB" dirty="0" smtClean="0">
                <a:solidFill>
                  <a:srgbClr val="0000FF"/>
                </a:solidFill>
              </a:rPr>
              <a:t>plan for stable beams if things look OK  (not guaranteed) - wouldn't keep them in for longer than 1 hour.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Note nominal intensity: ~1.1e11 - putting in reasonable numbers gives pile-up comparable with normal</a:t>
            </a:r>
            <a:r>
              <a:rPr lang="en-GB" dirty="0" smtClean="0">
                <a:solidFill>
                  <a:srgbClr val="0000FF"/>
                </a:solidFill>
              </a:rPr>
              <a:t>.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pPr lvl="0"/>
            <a:r>
              <a:rPr lang="en-GB" sz="2100" b="1" dirty="0" smtClean="0">
                <a:solidFill>
                  <a:srgbClr val="000000"/>
                </a:solidFill>
              </a:rPr>
              <a:t>Then</a:t>
            </a:r>
            <a:r>
              <a:rPr lang="en-GB" sz="2100" b="1" dirty="0" smtClean="0">
                <a:solidFill>
                  <a:srgbClr val="000000"/>
                </a:solidFill>
              </a:rPr>
              <a:t>: </a:t>
            </a:r>
            <a:r>
              <a:rPr lang="en-GB" sz="2100" b="1" dirty="0" smtClean="0">
                <a:solidFill>
                  <a:srgbClr val="000000"/>
                </a:solidFill>
              </a:rPr>
              <a:t> Back to Standard Physics Fill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/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1052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since 04:30 </a:t>
            </a:r>
            <a:r>
              <a:rPr lang="en-GB" sz="2000" b="1" i="1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... stable beams ...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following the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special filling scheme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for Alice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14:11h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...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scheduled beam dump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Access: </a:t>
            </a:r>
            <a:r>
              <a:rPr lang="en-US" dirty="0" smtClean="0">
                <a:solidFill>
                  <a:srgbClr val="FF0000"/>
                </a:solidFill>
              </a:rPr>
              <a:t>close ventilation door </a:t>
            </a:r>
            <a:r>
              <a:rPr lang="en-US" dirty="0" smtClean="0"/>
              <a:t>UL44 in P4 which opened during stable</a:t>
            </a:r>
            <a:r>
              <a:rPr lang="en-US" dirty="0" smtClean="0"/>
              <a:t>       </a:t>
            </a:r>
          </a:p>
          <a:p>
            <a:r>
              <a:rPr lang="en-US" dirty="0" smtClean="0"/>
              <a:t>                          beams </a:t>
            </a:r>
            <a:r>
              <a:rPr lang="en-US" dirty="0" smtClean="0"/>
              <a:t>this morning.</a:t>
            </a:r>
            <a:r>
              <a:rPr lang="en-GB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15:32h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probe beam for low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test  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4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752600"/>
            <a:ext cx="4452354" cy="2546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9937" y="2286000"/>
            <a:ext cx="89046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beam1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3200400"/>
            <a:ext cx="8904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beam2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24000" y="1905000"/>
          <a:ext cx="1828800" cy="457200"/>
        </p:xfrm>
        <a:graphic>
          <a:graphicData uri="http://schemas.openxmlformats.org/presentationml/2006/ole">
            <p:oleObj spid="_x0000_s11266" name="Equation" r:id="rId4" imgW="1016000" imgH="254000" progId="Equation.3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l="25608" t="45879" r="6124" b="6554"/>
          <a:stretch>
            <a:fillRect/>
          </a:stretch>
        </p:blipFill>
        <p:spPr>
          <a:xfrm>
            <a:off x="4953000" y="5029200"/>
            <a:ext cx="3546083" cy="16789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 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7872935" cy="769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sz="2000" dirty="0" smtClean="0"/>
              <a:t>Access interlock from </a:t>
            </a:r>
            <a:r>
              <a:rPr lang="en-US" sz="2000" dirty="0" smtClean="0"/>
              <a:t>PM18,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door open </a:t>
            </a:r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/>
              <a:t>              </a:t>
            </a:r>
            <a:r>
              <a:rPr lang="en-US" b="1" dirty="0" smtClean="0">
                <a:latin typeface="Times New Roman"/>
                <a:cs typeface="Times New Roman"/>
              </a:rPr>
              <a:t>reason unknown, expert cannot reproduce the error.</a:t>
            </a:r>
            <a:endParaRPr lang="en-US" sz="1600" dirty="0" smtClean="0"/>
          </a:p>
          <a:p>
            <a:pPr lvl="0"/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17:35h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pre-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cycle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18:46h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probe beam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&amp; optimising beam parameters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20:05h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controls problem in PS (piquet)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Due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problems with 32 bunch beams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considerable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growth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pre-accelerators ....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we </a:t>
            </a:r>
            <a:r>
              <a:rPr lang="en-GB" sz="2000" b="1" i="1" kern="0" smtClean="0">
                <a:solidFill>
                  <a:srgbClr val="000000"/>
                </a:solidFill>
                <a:latin typeface="Times New Roman"/>
                <a:cs typeface="Times New Roman"/>
              </a:rPr>
              <a:t>decide to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go back to Standard Physics Fill.</a:t>
            </a:r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sz="2400" b="1" i="1" kern="0" dirty="0" smtClean="0"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11339" t="15609" b="9366"/>
          <a:stretch>
            <a:fillRect/>
          </a:stretch>
        </p:blipFill>
        <p:spPr>
          <a:xfrm>
            <a:off x="5486400" y="2057400"/>
            <a:ext cx="3581399" cy="220133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7239000" y="15240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56388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</a:t>
            </a: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4164212" cy="4985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57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by the way: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injection oscillations / orbit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in TL is fine today !!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as before: special procedure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for ALICE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19200"/>
            <a:ext cx="4089400" cy="1648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12730" b="33948"/>
          <a:stretch>
            <a:fillRect/>
          </a:stretch>
        </p:blipFill>
        <p:spPr>
          <a:xfrm>
            <a:off x="4724400" y="3352800"/>
            <a:ext cx="4213936" cy="20662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7911006" cy="7909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:14h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/ squeeze /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adjust / stable beams</a:t>
            </a:r>
          </a:p>
          <a:p>
            <a:pPr lvl="0"/>
            <a:r>
              <a:rPr lang="en-US" dirty="0" smtClean="0"/>
              <a:t>            “Filled </a:t>
            </a:r>
            <a:r>
              <a:rPr lang="en-US" dirty="0" smtClean="0"/>
              <a:t>with 1.46e11ppb on average and had </a:t>
            </a:r>
            <a:r>
              <a:rPr lang="en-US" dirty="0" smtClean="0">
                <a:solidFill>
                  <a:srgbClr val="008000"/>
                </a:solidFill>
              </a:rPr>
              <a:t>no </a:t>
            </a:r>
            <a:r>
              <a:rPr lang="en-US" dirty="0" smtClean="0">
                <a:solidFill>
                  <a:srgbClr val="008000"/>
                </a:solidFill>
              </a:rPr>
              <a:t>warning level </a:t>
            </a:r>
            <a:r>
              <a:rPr lang="en-US" dirty="0" smtClean="0">
                <a:solidFill>
                  <a:srgbClr val="008000"/>
                </a:solidFill>
              </a:rPr>
              <a:t>losses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rgbClr val="008000"/>
                </a:solidFill>
              </a:rPr>
              <a:t>             until </a:t>
            </a:r>
            <a:r>
              <a:rPr lang="en-US" dirty="0" smtClean="0">
                <a:solidFill>
                  <a:srgbClr val="008000"/>
                </a:solidFill>
              </a:rPr>
              <a:t>collisions</a:t>
            </a:r>
            <a:r>
              <a:rPr lang="en-US" dirty="0" smtClean="0">
                <a:solidFill>
                  <a:srgbClr val="008000"/>
                </a:solidFill>
              </a:rPr>
              <a:t>.” </a:t>
            </a: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some bunch intensity losses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during squeeze / adjust  </a:t>
            </a:r>
            <a:endParaRPr lang="en-GB" sz="2000" b="1" i="1" dirty="0" smtClean="0"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5475" b="35981"/>
          <a:stretch>
            <a:fillRect/>
          </a:stretch>
        </p:blipFill>
        <p:spPr>
          <a:xfrm>
            <a:off x="4465185" y="1600200"/>
            <a:ext cx="4526415" cy="2330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10447" r="19521" b="7835"/>
          <a:stretch>
            <a:fillRect/>
          </a:stretch>
        </p:blipFill>
        <p:spPr>
          <a:xfrm>
            <a:off x="4953000" y="4114800"/>
            <a:ext cx="3957493" cy="2730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5272125" cy="13542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:50h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after 3.5h in stable beams ... 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</a:p>
          <a:p>
            <a:pPr lvl="0"/>
            <a:r>
              <a:rPr lang="en-US" dirty="0" smtClean="0"/>
              <a:t>              “collimator position not correct”  </a:t>
            </a:r>
          </a:p>
          <a:p>
            <a:pPr lvl="0"/>
            <a:r>
              <a:rPr lang="en-US" dirty="0" smtClean="0">
                <a:solidFill>
                  <a:srgbClr val="008000"/>
                </a:solidFill>
              </a:rPr>
              <a:t>           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seems to be a communication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problem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TCL.5R5.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B1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03:00h  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precycle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:57h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physics beam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90600"/>
            <a:ext cx="2362200" cy="2077819"/>
          </a:xfrm>
          <a:prstGeom prst="rect">
            <a:avLst/>
          </a:prstGeom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678613" y="4953000"/>
          <a:ext cx="1398587" cy="349277"/>
        </p:xfrm>
        <a:graphic>
          <a:graphicData uri="http://schemas.openxmlformats.org/presentationml/2006/ole">
            <p:oleObj spid="_x0000_s15362" name="Equation" r:id="rId4" imgW="952500" imgH="2540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t="40674" b="35981"/>
          <a:stretch>
            <a:fillRect/>
          </a:stretch>
        </p:blipFill>
        <p:spPr>
          <a:xfrm>
            <a:off x="1219200" y="3276600"/>
            <a:ext cx="7263223" cy="14914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51524"/>
            <a:ext cx="5355819" cy="10802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:57h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... 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pushing a bit the single bunch intensity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04:38h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 / squeeze / adjust </a:t>
            </a: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05:21h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 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2823" r="16149"/>
          <a:stretch>
            <a:fillRect/>
          </a:stretch>
        </p:blipFill>
        <p:spPr>
          <a:xfrm>
            <a:off x="5410200" y="1143000"/>
            <a:ext cx="3581400" cy="2068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4693" b="37545"/>
          <a:stretch>
            <a:fillRect/>
          </a:stretch>
        </p:blipFill>
        <p:spPr>
          <a:xfrm>
            <a:off x="2927560" y="3657600"/>
            <a:ext cx="6064040" cy="3080968"/>
          </a:xfrm>
          <a:prstGeom prst="rect">
            <a:avLst/>
          </a:prstGeom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143000" y="4495800"/>
          <a:ext cx="1268412" cy="279400"/>
        </p:xfrm>
        <a:graphic>
          <a:graphicData uri="http://schemas.openxmlformats.org/presentationml/2006/ole">
            <p:oleObj spid="_x0000_s16387" name="Equation" r:id="rId5" imgW="8636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34960</TotalTime>
  <Words>451</Words>
  <Application>Microsoft Macintosh PowerPoint</Application>
  <PresentationFormat>On-screen Show (4:3)</PresentationFormat>
  <Paragraphs>241</Paragraphs>
  <Slides>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LHCpresentations</vt:lpstr>
      <vt:lpstr>Microsoft Equation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2212</cp:revision>
  <dcterms:created xsi:type="dcterms:W3CDTF">2012-07-28T04:24:11Z</dcterms:created>
  <dcterms:modified xsi:type="dcterms:W3CDTF">2012-07-28T06:40:53Z</dcterms:modified>
</cp:coreProperties>
</file>