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84" r:id="rId1"/>
    <p:sldMasterId id="2147483818" r:id="rId2"/>
  </p:sldMasterIdLst>
  <p:notesMasterIdLst>
    <p:notesMasterId r:id="rId10"/>
  </p:notesMasterIdLst>
  <p:handoutMasterIdLst>
    <p:handoutMasterId r:id="rId11"/>
  </p:handoutMasterIdLst>
  <p:sldIdLst>
    <p:sldId id="562" r:id="rId3"/>
    <p:sldId id="563" r:id="rId4"/>
    <p:sldId id="564" r:id="rId5"/>
    <p:sldId id="565" r:id="rId6"/>
    <p:sldId id="566" r:id="rId7"/>
    <p:sldId id="567" r:id="rId8"/>
    <p:sldId id="568" r:id="rId9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0000FF"/>
    <a:srgbClr val="FF9999"/>
    <a:srgbClr val="FFCC66"/>
    <a:srgbClr val="003399"/>
    <a:srgbClr val="B82300"/>
    <a:srgbClr val="FE8002"/>
    <a:srgbClr val="006600"/>
    <a:srgbClr val="FD5C03"/>
    <a:srgbClr val="8C8C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7" autoAdjust="0"/>
    <p:restoredTop sz="99234" autoAdjust="0"/>
  </p:normalViewPr>
  <p:slideViewPr>
    <p:cSldViewPr snapToObjects="1">
      <p:cViewPr>
        <p:scale>
          <a:sx n="60" d="100"/>
          <a:sy n="60" d="100"/>
        </p:scale>
        <p:origin x="-58" y="-326"/>
      </p:cViewPr>
      <p:guideLst>
        <p:guide orient="horz" pos="4319"/>
        <p:guide pos="5738"/>
      </p:guideLst>
    </p:cSldViewPr>
  </p:slideViewPr>
  <p:outlineViewPr>
    <p:cViewPr>
      <p:scale>
        <a:sx n="33" d="100"/>
        <a:sy n="33" d="100"/>
      </p:scale>
      <p:origin x="0" y="1241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26CFEE5-E694-4D75-B600-43F31FF6BBFA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8BD28E1-838A-4D4B-811C-2658FD1F64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643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fld id="{47B2CF9C-0117-4802-A492-4949F13F6F2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26359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2"/>
          <p:cNvSpPr txBox="1">
            <a:spLocks noChangeArrowheads="1"/>
          </p:cNvSpPr>
          <p:nvPr userDrawn="1"/>
        </p:nvSpPr>
        <p:spPr bwMode="auto">
          <a:xfrm>
            <a:off x="8039100" y="6507163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97089497-6043-4A13-B4D8-5E09838C7E08}" type="slidenum">
              <a:rPr lang="en-US" sz="1600"/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/>
          </a:p>
        </p:txBody>
      </p:sp>
      <p:sp>
        <p:nvSpPr>
          <p:cNvPr id="8" name="Line 21"/>
          <p:cNvSpPr>
            <a:spLocks noChangeShapeType="1"/>
          </p:cNvSpPr>
          <p:nvPr userDrawn="1"/>
        </p:nvSpPr>
        <p:spPr bwMode="auto">
          <a:xfrm>
            <a:off x="468313" y="649922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52550" y="3505200"/>
            <a:ext cx="6400800" cy="23241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 lvl="1">
              <a:defRPr/>
            </a:lvl2pPr>
            <a:lvl3pPr lvl="2">
              <a:defRPr/>
            </a:lvl3pPr>
            <a:lvl4pPr lvl="3">
              <a:defRPr/>
            </a:lvl4pPr>
            <a:lvl5pPr lvl="4">
              <a:defRPr/>
            </a:lvl5pPr>
          </a:lstStyle>
          <a:p>
            <a:r>
              <a:rPr lang="de-CH"/>
              <a:t>Text Level 1 20 Pt. </a:t>
            </a:r>
          </a:p>
          <a:p>
            <a:pPr lvl="1"/>
            <a:r>
              <a:rPr lang="de-CH"/>
              <a:t>Text Level 2 18 Pt.</a:t>
            </a:r>
          </a:p>
          <a:p>
            <a:pPr lvl="2"/>
            <a:r>
              <a:rPr lang="de-CH"/>
              <a:t>Text Level 3 16 Pt.</a:t>
            </a:r>
          </a:p>
          <a:p>
            <a:pPr lvl="3"/>
            <a:r>
              <a:rPr lang="de-CH"/>
              <a:t>Text Level 4 14 Pt.</a:t>
            </a:r>
          </a:p>
          <a:p>
            <a:pPr lvl="4"/>
            <a:r>
              <a:rPr lang="de-CH"/>
              <a:t>Text Level 5 14 Pt.</a:t>
            </a:r>
            <a:endParaRPr lang="en-US"/>
          </a:p>
        </p:txBody>
      </p:sp>
      <p:sp>
        <p:nvSpPr>
          <p:cNvPr id="26624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0193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>
                <a:solidFill>
                  <a:srgbClr val="00007D"/>
                </a:solidFill>
              </a:rPr>
              <a:pPr/>
              <a:t>7/19/2012</a:t>
            </a:fld>
            <a:endParaRPr lang="en-US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690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>
                <a:solidFill>
                  <a:srgbClr val="00007D"/>
                </a:solidFill>
              </a:rPr>
              <a:pPr/>
              <a:t>7/19/2012</a:t>
            </a:fld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847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>
                <a:solidFill>
                  <a:srgbClr val="00007D"/>
                </a:solidFill>
              </a:rPr>
              <a:pPr/>
              <a:t>7/19/2012</a:t>
            </a:fld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11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>
                <a:solidFill>
                  <a:srgbClr val="00007D"/>
                </a:solidFill>
              </a:rPr>
              <a:pPr/>
              <a:t>7/19/2012</a:t>
            </a:fld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2381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>
                <a:solidFill>
                  <a:srgbClr val="00007D"/>
                </a:solidFill>
              </a:rPr>
              <a:pPr/>
              <a:t>7/19/2012</a:t>
            </a:fld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4066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>
                <a:solidFill>
                  <a:srgbClr val="00007D"/>
                </a:solidFill>
              </a:rPr>
              <a:pPr/>
              <a:t>7/19/2012</a:t>
            </a:fld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3600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>
                <a:solidFill>
                  <a:srgbClr val="00007D"/>
                </a:solidFill>
              </a:rPr>
              <a:pPr/>
              <a:t>7/19/2012</a:t>
            </a:fld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1555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>
                <a:solidFill>
                  <a:srgbClr val="00007D"/>
                </a:solidFill>
              </a:rPr>
              <a:pPr/>
              <a:t>7/19/2012</a:t>
            </a:fld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9691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7/19/2012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LHC 8:30 meeting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3456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>
                <a:solidFill>
                  <a:srgbClr val="000000"/>
                </a:solidFill>
              </a:rPr>
              <a:pPr/>
              <a:t>7/19/2012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LHC 8:30 meeting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65154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03DA86B3-7CAA-4832-AFD6-354CBE3B41A6}" type="datetime1">
              <a:rPr lang="en-US" smtClean="0">
                <a:solidFill>
                  <a:srgbClr val="00007D"/>
                </a:solidFill>
              </a:rPr>
              <a:pPr/>
              <a:t>7/19/2012</a:t>
            </a:fld>
            <a:endParaRPr lang="en-US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42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>
                <a:solidFill>
                  <a:srgbClr val="00007D"/>
                </a:solidFill>
              </a:rPr>
              <a:pPr/>
              <a:t>7/19/2012</a:t>
            </a:fld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105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>
                <a:solidFill>
                  <a:srgbClr val="00007D"/>
                </a:solidFill>
              </a:rPr>
              <a:pPr/>
              <a:t>7/19/2012</a:t>
            </a:fld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310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>
                <a:solidFill>
                  <a:srgbClr val="00007D"/>
                </a:solidFill>
              </a:rPr>
              <a:pPr/>
              <a:t>7/19/2012</a:t>
            </a:fld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96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7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785813"/>
            <a:ext cx="8229600" cy="563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dirty="0" smtClean="0"/>
              <a:t>Text Level 1 20 </a:t>
            </a:r>
            <a:r>
              <a:rPr lang="de-CH" dirty="0" err="1" smtClean="0"/>
              <a:t>Pt</a:t>
            </a:r>
            <a:r>
              <a:rPr lang="de-CH" dirty="0" smtClean="0"/>
              <a:t>. </a:t>
            </a:r>
          </a:p>
          <a:p>
            <a:pPr lvl="1"/>
            <a:r>
              <a:rPr lang="de-CH" dirty="0" smtClean="0"/>
              <a:t>Text Level 2 18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2"/>
            <a:r>
              <a:rPr lang="de-CH" dirty="0" smtClean="0"/>
              <a:t>Text Level 3 16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3"/>
            <a:r>
              <a:rPr lang="de-CH" dirty="0" smtClean="0"/>
              <a:t>Text Level 4 14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4"/>
            <a:r>
              <a:rPr lang="de-CH" dirty="0" smtClean="0"/>
              <a:t>Text Level 5 14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  <a:endParaRPr lang="en-US" dirty="0" smtClean="0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209800" y="6556375"/>
            <a:ext cx="46482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300" dirty="0" smtClean="0"/>
              <a:t>2012-07-19</a:t>
            </a:r>
            <a:endParaRPr lang="en-US" sz="1300" dirty="0" smtClean="0"/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381000" y="6542088"/>
            <a:ext cx="3386138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300" dirty="0" smtClean="0"/>
              <a:t>8:30</a:t>
            </a:r>
            <a:r>
              <a:rPr lang="en-US" sz="1300" baseline="0" dirty="0" smtClean="0"/>
              <a:t> meeting</a:t>
            </a:r>
            <a:endParaRPr lang="en-US" sz="1300" dirty="0"/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5727700" y="6542088"/>
            <a:ext cx="26670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300" dirty="0" smtClean="0"/>
              <a:t>EBH</a:t>
            </a:r>
            <a:endParaRPr lang="en-US" sz="1300" dirty="0"/>
          </a:p>
        </p:txBody>
      </p:sp>
      <p:sp>
        <p:nvSpPr>
          <p:cNvPr id="1030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463550" y="79375"/>
            <a:ext cx="82184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>
            <a:off x="468313" y="649922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46" name="Text Box 22"/>
          <p:cNvSpPr txBox="1">
            <a:spLocks noChangeArrowheads="1"/>
          </p:cNvSpPr>
          <p:nvPr userDrawn="1"/>
        </p:nvSpPr>
        <p:spPr bwMode="auto">
          <a:xfrm>
            <a:off x="8039100" y="6507163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D9D0EF41-8BD5-4BA3-B152-07B4757AE79F}" type="slidenum">
              <a:rPr lang="en-US" sz="1600"/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/>
          </a:p>
        </p:txBody>
      </p:sp>
      <p:sp>
        <p:nvSpPr>
          <p:cNvPr id="1047" name="Line 23"/>
          <p:cNvSpPr>
            <a:spLocks noChangeShapeType="1"/>
          </p:cNvSpPr>
          <p:nvPr userDrawn="1"/>
        </p:nvSpPr>
        <p:spPr bwMode="auto">
          <a:xfrm>
            <a:off x="458788" y="71437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4" r:id="rId2"/>
    <p:sldLayoutId id="2147483815" r:id="rId3"/>
    <p:sldLayoutId id="2147483816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3399"/>
          </a:solidFill>
          <a:latin typeface="+mn-lt"/>
          <a:ea typeface="+mn-ea"/>
          <a:cs typeface="+mn-cs"/>
        </a:defRPr>
      </a:lvl1pPr>
      <a:lvl2pPr marL="565150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906463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249363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16017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0589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5161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29733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4305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pPr algn="ctr"/>
            <a:r>
              <a:rPr lang="en-US" smtClean="0">
                <a:solidFill>
                  <a:srgbClr val="00007D"/>
                </a:solidFill>
                <a:latin typeface="Arial" charset="0"/>
              </a:rPr>
              <a:t>LHC 8:30 meeting</a:t>
            </a:r>
            <a:endParaRPr lang="en-US" dirty="0">
              <a:solidFill>
                <a:srgbClr val="00007D"/>
              </a:solidFill>
              <a:latin typeface="Arial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>
                <a:solidFill>
                  <a:srgbClr val="00007D"/>
                </a:solidFill>
                <a:latin typeface="Arial" charset="0"/>
              </a:rPr>
              <a:pPr/>
              <a:t>‹#›</a:t>
            </a:fld>
            <a:endParaRPr lang="en-US">
              <a:solidFill>
                <a:srgbClr val="00007D"/>
              </a:solidFill>
              <a:latin typeface="Arial" charset="0"/>
            </a:endParaRPr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>
                <a:solidFill>
                  <a:srgbClr val="00007D"/>
                </a:solidFill>
                <a:latin typeface="Arial" charset="0"/>
              </a:rPr>
              <a:pPr/>
              <a:t>7/19/2012</a:t>
            </a:fld>
            <a:endParaRPr lang="en-US" dirty="0">
              <a:solidFill>
                <a:srgbClr val="00007D"/>
              </a:solidFill>
              <a:latin typeface="Arial" charset="0"/>
            </a:endParaRPr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 sz="2000">
              <a:solidFill>
                <a:srgbClr val="00007D"/>
              </a:solidFill>
              <a:latin typeface="Arial" charset="0"/>
            </a:endParaRPr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  <p:extLst>
      <p:ext uri="{BB962C8B-B14F-4D97-AF65-F5344CB8AC3E}">
        <p14:creationId xmlns:p14="http://schemas.microsoft.com/office/powerpoint/2010/main" val="3333591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Cryo</a:t>
            </a:r>
            <a:r>
              <a:rPr lang="en-US" dirty="0" smtClean="0"/>
              <a:t> recovery </a:t>
            </a:r>
            <a:r>
              <a:rPr lang="en-US" dirty="0" smtClean="0">
                <a:sym typeface="Wingdings" pitchFamily="2" charset="2"/>
              </a:rPr>
              <a:t> giving access for: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ODH sensor in </a:t>
            </a:r>
            <a:r>
              <a:rPr lang="en-US" dirty="0" err="1" smtClean="0">
                <a:sym typeface="Wingdings" pitchFamily="2" charset="2"/>
              </a:rPr>
              <a:t>pt</a:t>
            </a:r>
            <a:r>
              <a:rPr lang="en-US" dirty="0" smtClean="0">
                <a:sym typeface="Wingdings" pitchFamily="2" charset="2"/>
              </a:rPr>
              <a:t> 3 and 2</a:t>
            </a:r>
          </a:p>
          <a:p>
            <a:pPr lvl="1"/>
            <a:r>
              <a:rPr lang="en-GB" dirty="0" smtClean="0"/>
              <a:t>EPC: RQTL11.L1B2 </a:t>
            </a:r>
            <a:r>
              <a:rPr lang="en-GB" dirty="0"/>
              <a:t>in </a:t>
            </a:r>
            <a:r>
              <a:rPr lang="en-GB" dirty="0" err="1"/>
              <a:t>pt</a:t>
            </a:r>
            <a:r>
              <a:rPr lang="en-GB" dirty="0"/>
              <a:t> </a:t>
            </a:r>
            <a:r>
              <a:rPr lang="en-GB" dirty="0" smtClean="0"/>
              <a:t>1, </a:t>
            </a:r>
            <a:r>
              <a:rPr lang="en-GB" dirty="0"/>
              <a:t>RQS.A78 water level in </a:t>
            </a:r>
            <a:r>
              <a:rPr lang="en-GB" dirty="0" err="1"/>
              <a:t>pt</a:t>
            </a:r>
            <a:r>
              <a:rPr lang="en-GB" dirty="0"/>
              <a:t> 8, RD1 in </a:t>
            </a:r>
            <a:r>
              <a:rPr lang="en-GB" dirty="0" smtClean="0"/>
              <a:t>pt2, </a:t>
            </a:r>
            <a:r>
              <a:rPr lang="en-GB" dirty="0"/>
              <a:t>putting a 600A spare in </a:t>
            </a:r>
            <a:r>
              <a:rPr lang="en-GB" dirty="0" err="1"/>
              <a:t>pt</a:t>
            </a:r>
            <a:r>
              <a:rPr lang="en-GB" dirty="0"/>
              <a:t> 4</a:t>
            </a:r>
            <a:endParaRPr lang="en-GB" dirty="0" smtClean="0"/>
          </a:p>
          <a:p>
            <a:pPr lvl="1"/>
            <a:r>
              <a:rPr lang="en-GB" dirty="0" smtClean="0"/>
              <a:t>LDM in </a:t>
            </a:r>
            <a:r>
              <a:rPr lang="en-GB" dirty="0" err="1" smtClean="0"/>
              <a:t>pt</a:t>
            </a:r>
            <a:r>
              <a:rPr lang="en-GB" dirty="0" smtClean="0"/>
              <a:t> 4</a:t>
            </a:r>
          </a:p>
          <a:p>
            <a:pPr lvl="1"/>
            <a:r>
              <a:rPr lang="en-GB" dirty="0" smtClean="0"/>
              <a:t>QPS </a:t>
            </a:r>
            <a:r>
              <a:rPr lang="en-GB" dirty="0"/>
              <a:t>board changes in </a:t>
            </a:r>
            <a:r>
              <a:rPr lang="en-GB" dirty="0" err="1"/>
              <a:t>pt</a:t>
            </a:r>
            <a:r>
              <a:rPr lang="en-GB" dirty="0"/>
              <a:t> </a:t>
            </a:r>
            <a:r>
              <a:rPr lang="en-GB" dirty="0" smtClean="0"/>
              <a:t>4</a:t>
            </a:r>
          </a:p>
          <a:p>
            <a:pPr lvl="1"/>
            <a:r>
              <a:rPr lang="en-GB" dirty="0" smtClean="0"/>
              <a:t>Alice, ATLAS, CMS</a:t>
            </a:r>
          </a:p>
          <a:p>
            <a:pPr lvl="1"/>
            <a:r>
              <a:rPr lang="en-GB" dirty="0" err="1" smtClean="0"/>
              <a:t>Cryo</a:t>
            </a:r>
            <a:r>
              <a:rPr lang="en-GB" dirty="0" smtClean="0"/>
              <a:t>: </a:t>
            </a:r>
            <a:r>
              <a:rPr lang="en-GB" dirty="0" err="1" smtClean="0"/>
              <a:t>WorldFIP</a:t>
            </a:r>
            <a:r>
              <a:rPr lang="en-GB" dirty="0" smtClean="0"/>
              <a:t> </a:t>
            </a:r>
            <a:r>
              <a:rPr lang="en-GB" dirty="0"/>
              <a:t>repeater in </a:t>
            </a:r>
            <a:r>
              <a:rPr lang="en-GB" dirty="0" err="1"/>
              <a:t>pt</a:t>
            </a:r>
            <a:r>
              <a:rPr lang="en-GB" dirty="0"/>
              <a:t> </a:t>
            </a:r>
            <a:r>
              <a:rPr lang="en-GB" dirty="0" smtClean="0"/>
              <a:t>6</a:t>
            </a:r>
          </a:p>
          <a:p>
            <a:pPr lvl="1"/>
            <a:r>
              <a:rPr lang="en-US" dirty="0" smtClean="0"/>
              <a:t>Ventilation door checking in </a:t>
            </a:r>
            <a:r>
              <a:rPr lang="en-US" dirty="0" err="1" smtClean="0"/>
              <a:t>pt</a:t>
            </a:r>
            <a:r>
              <a:rPr lang="en-US" dirty="0" smtClean="0"/>
              <a:t> 2</a:t>
            </a:r>
          </a:p>
          <a:p>
            <a:pPr lvl="1"/>
            <a:r>
              <a:rPr lang="en-US" dirty="0" smtClean="0"/>
              <a:t>CV in </a:t>
            </a:r>
            <a:r>
              <a:rPr lang="en-US" dirty="0" err="1" smtClean="0"/>
              <a:t>pt</a:t>
            </a:r>
            <a:r>
              <a:rPr lang="en-US" dirty="0" smtClean="0"/>
              <a:t> 5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r>
              <a:rPr lang="en-US" dirty="0" smtClean="0"/>
              <a:t> 18.7.2012 - Morning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216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13:00 </a:t>
            </a:r>
            <a:r>
              <a:rPr lang="en-US" dirty="0" err="1"/>
              <a:t>cryo</a:t>
            </a:r>
            <a:r>
              <a:rPr lang="en-US" dirty="0"/>
              <a:t> filter clogged </a:t>
            </a:r>
            <a:r>
              <a:rPr lang="en-US" dirty="0">
                <a:sym typeface="Wingdings" pitchFamily="2" charset="2"/>
              </a:rPr>
              <a:t> access needed </a:t>
            </a:r>
            <a:r>
              <a:rPr lang="en-US" dirty="0" err="1">
                <a:sym typeface="Wingdings" pitchFamily="2" charset="2"/>
              </a:rPr>
              <a:t>pt</a:t>
            </a:r>
            <a:r>
              <a:rPr lang="en-US" dirty="0">
                <a:sym typeface="Wingdings" pitchFamily="2" charset="2"/>
              </a:rPr>
              <a:t> 1</a:t>
            </a:r>
          </a:p>
          <a:p>
            <a:r>
              <a:rPr lang="en-US" dirty="0">
                <a:sym typeface="Wingdings" pitchFamily="2" charset="2"/>
              </a:rPr>
              <a:t>13:45 RF crowbar </a:t>
            </a:r>
            <a:r>
              <a:rPr lang="en-US" dirty="0" smtClean="0">
                <a:sym typeface="Wingdings" pitchFamily="2" charset="2"/>
              </a:rPr>
              <a:t>M2B1</a:t>
            </a:r>
            <a:endParaRPr lang="en-US" dirty="0">
              <a:sym typeface="Wingdings" pitchFamily="2" charset="2"/>
            </a:endParaRPr>
          </a:p>
          <a:p>
            <a:pPr lvl="1"/>
            <a:r>
              <a:rPr lang="en-US" dirty="0">
                <a:sym typeface="Wingdings" pitchFamily="2" charset="2"/>
              </a:rPr>
              <a:t>RF power piquet: “</a:t>
            </a:r>
            <a:r>
              <a:rPr lang="en-US" dirty="0"/>
              <a:t>The latest trip is due to an arc that developed because of bad vacuum on klystron </a:t>
            </a:r>
            <a:r>
              <a:rPr lang="en-US" dirty="0" smtClean="0"/>
              <a:t>8b1. We </a:t>
            </a:r>
            <a:r>
              <a:rPr lang="en-US" dirty="0"/>
              <a:t>can reset it and carry on. </a:t>
            </a:r>
            <a:br>
              <a:rPr lang="en-US" dirty="0"/>
            </a:br>
            <a:r>
              <a:rPr lang="en-US" dirty="0"/>
              <a:t>Anyway they will go in and have a look at the scope that they had installed, should be in the shadow of the </a:t>
            </a:r>
            <a:r>
              <a:rPr lang="en-US" dirty="0" err="1"/>
              <a:t>cryo</a:t>
            </a:r>
            <a:r>
              <a:rPr lang="en-US" dirty="0"/>
              <a:t> recovery</a:t>
            </a:r>
            <a:r>
              <a:rPr lang="en-US" dirty="0" smtClean="0"/>
              <a:t>.”</a:t>
            </a:r>
          </a:p>
          <a:p>
            <a:pPr lvl="1"/>
            <a:r>
              <a:rPr lang="en-US" dirty="0" smtClean="0"/>
              <a:t>Confirmed after the access</a:t>
            </a:r>
          </a:p>
          <a:p>
            <a:r>
              <a:rPr lang="en-US" dirty="0" smtClean="0"/>
              <a:t>16:00 access for power converter RCBV19.R5B2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16:48 </a:t>
            </a:r>
            <a:r>
              <a:rPr lang="en-US" dirty="0" err="1" smtClean="0">
                <a:solidFill>
                  <a:srgbClr val="00B050"/>
                </a:solidFill>
              </a:rPr>
              <a:t>cryo</a:t>
            </a:r>
            <a:r>
              <a:rPr lang="en-US" dirty="0" smtClean="0">
                <a:solidFill>
                  <a:srgbClr val="00B050"/>
                </a:solidFill>
              </a:rPr>
              <a:t> is ready (19.5 hours)</a:t>
            </a:r>
          </a:p>
          <a:p>
            <a:r>
              <a:rPr lang="en-US" dirty="0" smtClean="0"/>
              <a:t>17:27 power converter intervention finished – start pre-cycle</a:t>
            </a:r>
          </a:p>
          <a:p>
            <a:pPr lvl="1"/>
            <a:r>
              <a:rPr lang="en-US" dirty="0" smtClean="0"/>
              <a:t>Short loss of </a:t>
            </a:r>
            <a:r>
              <a:rPr lang="en-US" dirty="0" err="1" smtClean="0"/>
              <a:t>cryo</a:t>
            </a:r>
            <a:r>
              <a:rPr lang="en-US" dirty="0" smtClean="0"/>
              <a:t> maintain tripped S12 </a:t>
            </a:r>
            <a:r>
              <a:rPr lang="en-US" dirty="0" smtClean="0">
                <a:sym typeface="Wingdings" pitchFamily="2" charset="2"/>
              </a:rPr>
              <a:t> pre-cycle again</a:t>
            </a:r>
            <a:endParaRPr lang="en-US" dirty="0" smtClean="0"/>
          </a:p>
          <a:p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21:32 stable beams: </a:t>
            </a:r>
            <a:r>
              <a:rPr lang="en-US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VdM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scans of </a:t>
            </a:r>
            <a:r>
              <a:rPr lang="en-US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LHCb</a:t>
            </a:r>
            <a:endParaRPr lang="en-US" b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/>
              <a:t>5:30 </a:t>
            </a:r>
            <a:r>
              <a:rPr lang="en-US" dirty="0" err="1" smtClean="0"/>
              <a:t>LHCb</a:t>
            </a:r>
            <a:r>
              <a:rPr lang="en-US" dirty="0" smtClean="0"/>
              <a:t> finished – beam dump</a:t>
            </a:r>
          </a:p>
          <a:p>
            <a:r>
              <a:rPr lang="en-US" dirty="0" smtClean="0"/>
              <a:t>Now: fill foe </a:t>
            </a:r>
            <a:r>
              <a:rPr lang="en-US" dirty="0" err="1" smtClean="0"/>
              <a:t>VdM</a:t>
            </a:r>
            <a:r>
              <a:rPr lang="en-US" dirty="0" smtClean="0"/>
              <a:t> scan </a:t>
            </a:r>
            <a:r>
              <a:rPr lang="en-US" smtClean="0"/>
              <a:t>for Atlas and CMS</a:t>
            </a:r>
            <a:endParaRPr lang="en-US" dirty="0"/>
          </a:p>
          <a:p>
            <a:pPr lvl="1"/>
            <a:endParaRPr lang="en-US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Afternoon and Night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0884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Orbit in the </a:t>
            </a:r>
            <a:r>
              <a:rPr lang="en-US" dirty="0" smtClean="0"/>
              <a:t>squeeze – from </a:t>
            </a:r>
            <a:r>
              <a:rPr lang="en-US" dirty="0" err="1" smtClean="0"/>
              <a:t>Joerg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836640"/>
            <a:ext cx="8229600" cy="5111750"/>
          </a:xfrm>
        </p:spPr>
        <p:txBody>
          <a:bodyPr/>
          <a:lstStyle/>
          <a:p>
            <a:r>
              <a:rPr lang="en-US" dirty="0" smtClean="0"/>
              <a:t>In May we performed one squeeze using a higher bandwidth for the orbit FB </a:t>
            </a:r>
            <a:r>
              <a:rPr lang="en-US" dirty="0" smtClean="0">
                <a:sym typeface="Wingdings" pitchFamily="2" charset="2"/>
              </a:rPr>
              <a:t> resulting corrections were fed-forward.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The squeeze functions of the orbit corrected have not been touched since the feed-forward May 16</a:t>
            </a:r>
            <a:r>
              <a:rPr lang="en-US" baseline="30000" dirty="0" smtClean="0">
                <a:sym typeface="Wingdings" pitchFamily="2" charset="2"/>
              </a:rPr>
              <a:t>th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!</a:t>
            </a:r>
          </a:p>
          <a:p>
            <a:r>
              <a:rPr lang="en-US" dirty="0" smtClean="0">
                <a:sym typeface="Wingdings" pitchFamily="2" charset="2"/>
              </a:rPr>
              <a:t>Comparison of the orbit at the TCPs for a fill just after the feed-forward (2621) in May and for the last fill on Sunday (2848).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Look at the </a:t>
            </a:r>
            <a:r>
              <a:rPr lang="en-US" i="1" u="sng" dirty="0" smtClean="0">
                <a:sym typeface="Wingdings" pitchFamily="2" charset="2"/>
              </a:rPr>
              <a:t>relative</a:t>
            </a:r>
            <a:r>
              <a:rPr lang="en-US" dirty="0" smtClean="0">
                <a:sym typeface="Wingdings" pitchFamily="2" charset="2"/>
              </a:rPr>
              <a:t> change with respect to start of squeeze.</a:t>
            </a:r>
          </a:p>
          <a:p>
            <a:r>
              <a:rPr lang="en-US" dirty="0" smtClean="0">
                <a:sym typeface="Wingdings" pitchFamily="2" charset="2"/>
              </a:rPr>
              <a:t>Same thing for 2 fills from last WE, 2843 and 2848.</a:t>
            </a:r>
            <a:endParaRPr lang="en-US" dirty="0">
              <a:sym typeface="Wingdings" pitchFamily="2" charset="2"/>
            </a:endParaRPr>
          </a:p>
          <a:p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>
                <a:solidFill>
                  <a:srgbClr val="00007D"/>
                </a:solidFill>
              </a:rPr>
              <a:pPr/>
              <a:t>7/19/2012</a:t>
            </a:fld>
            <a:endParaRPr lang="en-US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425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71" y="692621"/>
            <a:ext cx="4480864" cy="3038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3136" y="692621"/>
            <a:ext cx="4480863" cy="3038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3136" y="3666968"/>
            <a:ext cx="4517504" cy="3063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21" y="3714678"/>
            <a:ext cx="4508180" cy="3057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Comparison of fills </a:t>
            </a:r>
            <a:r>
              <a:rPr lang="en-US" sz="2800" dirty="0" smtClean="0">
                <a:solidFill>
                  <a:srgbClr val="0000FF"/>
                </a:solidFill>
              </a:rPr>
              <a:t>2621</a:t>
            </a:r>
            <a:r>
              <a:rPr lang="en-US" sz="2800" dirty="0" smtClean="0"/>
              <a:t> (May) and </a:t>
            </a:r>
            <a:r>
              <a:rPr lang="en-US" sz="2800" dirty="0" smtClean="0">
                <a:solidFill>
                  <a:srgbClr val="FF0000"/>
                </a:solidFill>
              </a:rPr>
              <a:t>2848</a:t>
            </a:r>
            <a:r>
              <a:rPr lang="en-US" sz="2800" dirty="0" smtClean="0"/>
              <a:t> (now)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>
                <a:solidFill>
                  <a:srgbClr val="00007D"/>
                </a:solidFill>
              </a:rPr>
              <a:pPr/>
              <a:t>7/19/2012</a:t>
            </a:fld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27147" y="2812860"/>
            <a:ext cx="684803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 smtClean="0">
                <a:solidFill>
                  <a:srgbClr val="00007D"/>
                </a:solidFill>
                <a:latin typeface="Arial" charset="0"/>
              </a:rPr>
              <a:t>B1H</a:t>
            </a:r>
            <a:endParaRPr lang="en-US" sz="2000" dirty="0">
              <a:solidFill>
                <a:srgbClr val="00007D"/>
              </a:solidFill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91850" y="4365130"/>
            <a:ext cx="670376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 smtClean="0">
                <a:solidFill>
                  <a:srgbClr val="00007D"/>
                </a:solidFill>
                <a:latin typeface="Arial" charset="0"/>
              </a:rPr>
              <a:t>B1V</a:t>
            </a:r>
            <a:endParaRPr lang="en-US" sz="2000" dirty="0">
              <a:solidFill>
                <a:srgbClr val="00007D"/>
              </a:solidFill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96420" y="3965020"/>
            <a:ext cx="670376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 smtClean="0">
                <a:solidFill>
                  <a:srgbClr val="00007D"/>
                </a:solidFill>
                <a:latin typeface="Arial" charset="0"/>
              </a:rPr>
              <a:t>B2V</a:t>
            </a:r>
            <a:endParaRPr lang="en-US" sz="2000" dirty="0">
              <a:solidFill>
                <a:srgbClr val="00007D"/>
              </a:solidFill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40440" y="2636890"/>
            <a:ext cx="684803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 smtClean="0">
                <a:solidFill>
                  <a:srgbClr val="00007D"/>
                </a:solidFill>
                <a:latin typeface="Arial" charset="0"/>
              </a:rPr>
              <a:t>B2H</a:t>
            </a:r>
            <a:endParaRPr lang="en-US" sz="2000" dirty="0">
              <a:solidFill>
                <a:srgbClr val="00007D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28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450" y="713495"/>
            <a:ext cx="4526550" cy="3069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7" y="739256"/>
            <a:ext cx="4497153" cy="3049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14" y="3547647"/>
            <a:ext cx="4497153" cy="3049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450" y="3591366"/>
            <a:ext cx="4538870" cy="3078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fills 2843 and 2848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>
                <a:solidFill>
                  <a:srgbClr val="00007D"/>
                </a:solidFill>
              </a:rPr>
              <a:pPr/>
              <a:t>7/19/2012</a:t>
            </a:fld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27147" y="2812860"/>
            <a:ext cx="684803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 smtClean="0">
                <a:solidFill>
                  <a:srgbClr val="00007D"/>
                </a:solidFill>
                <a:latin typeface="Arial" charset="0"/>
              </a:rPr>
              <a:t>B1H</a:t>
            </a:r>
            <a:endParaRPr lang="en-US" sz="2000" dirty="0">
              <a:solidFill>
                <a:srgbClr val="00007D"/>
              </a:solidFill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91850" y="4365130"/>
            <a:ext cx="670376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 smtClean="0">
                <a:solidFill>
                  <a:srgbClr val="00007D"/>
                </a:solidFill>
                <a:latin typeface="Arial" charset="0"/>
              </a:rPr>
              <a:t>B1V</a:t>
            </a:r>
            <a:endParaRPr lang="en-US" sz="2000" dirty="0">
              <a:solidFill>
                <a:srgbClr val="00007D"/>
              </a:solidFill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96420" y="3965020"/>
            <a:ext cx="670376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 smtClean="0">
                <a:solidFill>
                  <a:srgbClr val="00007D"/>
                </a:solidFill>
                <a:latin typeface="Arial" charset="0"/>
              </a:rPr>
              <a:t>B2V</a:t>
            </a:r>
            <a:endParaRPr lang="en-US" sz="2000" dirty="0">
              <a:solidFill>
                <a:srgbClr val="00007D"/>
              </a:solidFill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40440" y="2636890"/>
            <a:ext cx="684803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 smtClean="0">
                <a:solidFill>
                  <a:srgbClr val="00007D"/>
                </a:solidFill>
                <a:latin typeface="Arial" charset="0"/>
              </a:rPr>
              <a:t>B2H</a:t>
            </a:r>
            <a:endParaRPr lang="en-US" sz="2000" dirty="0">
              <a:solidFill>
                <a:srgbClr val="00007D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77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orbit change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80660"/>
            <a:ext cx="8229600" cy="5111750"/>
          </a:xfrm>
        </p:spPr>
        <p:txBody>
          <a:bodyPr/>
          <a:lstStyle/>
          <a:p>
            <a:r>
              <a:rPr lang="en-US" dirty="0" smtClean="0"/>
              <a:t>The quality is still impressive, orbit fluctuation have not degraded too much.</a:t>
            </a:r>
          </a:p>
          <a:p>
            <a:r>
              <a:rPr lang="en-US" dirty="0" smtClean="0"/>
              <a:t>The 2 recent fills differ more for B2 than for B1.</a:t>
            </a:r>
          </a:p>
          <a:p>
            <a:pPr lvl="1"/>
            <a:r>
              <a:rPr lang="en-US" dirty="0" smtClean="0"/>
              <a:t>But the differences are at the level of 20-30 um.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>
                <a:solidFill>
                  <a:srgbClr val="00007D"/>
                </a:solidFill>
              </a:rPr>
              <a:pPr/>
              <a:t>7/19/2012</a:t>
            </a:fld>
            <a:endParaRPr lang="en-US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783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1796" y="4060147"/>
            <a:ext cx="6060804" cy="2465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term stability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90" y="692620"/>
            <a:ext cx="8229600" cy="936130"/>
          </a:xfrm>
        </p:spPr>
        <p:txBody>
          <a:bodyPr/>
          <a:lstStyle/>
          <a:p>
            <a:r>
              <a:rPr lang="en-US" dirty="0" smtClean="0"/>
              <a:t>Orbit @ TCP from May to now.</a:t>
            </a:r>
          </a:p>
          <a:p>
            <a:pPr lvl="1"/>
            <a:r>
              <a:rPr lang="en-US" dirty="0" smtClean="0"/>
              <a:t>15 </a:t>
            </a:r>
            <a:r>
              <a:rPr lang="en-US" dirty="0" err="1" smtClean="0"/>
              <a:t>mins</a:t>
            </a:r>
            <a:r>
              <a:rPr lang="en-US" dirty="0" smtClean="0"/>
              <a:t> after start of stable beams.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>
                <a:solidFill>
                  <a:srgbClr val="00007D"/>
                </a:solidFill>
              </a:rPr>
              <a:pPr/>
              <a:t>7/19/2012</a:t>
            </a:fld>
            <a:endParaRPr lang="en-US" dirty="0">
              <a:solidFill>
                <a:srgbClr val="00007D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72" y="1772770"/>
            <a:ext cx="6203588" cy="2364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504123" y="1916790"/>
            <a:ext cx="1188146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b="1" dirty="0" smtClean="0">
                <a:solidFill>
                  <a:srgbClr val="FF0000"/>
                </a:solidFill>
                <a:latin typeface="Arial" charset="0"/>
              </a:rPr>
              <a:t>Horizontal</a:t>
            </a:r>
            <a:endParaRPr lang="fr-FR" sz="16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20531" y="4161929"/>
            <a:ext cx="915507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b="1" dirty="0" smtClean="0">
                <a:solidFill>
                  <a:srgbClr val="FF0000"/>
                </a:solidFill>
                <a:latin typeface="Arial" charset="0"/>
              </a:rPr>
              <a:t>Vertical</a:t>
            </a:r>
            <a:endParaRPr lang="fr-FR" sz="16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77859" y="3140960"/>
            <a:ext cx="17652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i="1" dirty="0" smtClean="0">
                <a:solidFill>
                  <a:srgbClr val="FF0000"/>
                </a:solidFill>
                <a:latin typeface="Arial" charset="0"/>
              </a:rPr>
              <a:t>Shift for B2V?</a:t>
            </a:r>
            <a:endParaRPr lang="fr-FR" sz="2000" i="1" dirty="0">
              <a:solidFill>
                <a:srgbClr val="FF0000"/>
              </a:solidFill>
              <a:latin typeface="Arial" charset="0"/>
            </a:endParaRPr>
          </a:p>
        </p:txBody>
      </p:sp>
      <p:cxnSp>
        <p:nvCxnSpPr>
          <p:cNvPr id="10" name="Straight Arrow Connector 9"/>
          <p:cNvCxnSpPr>
            <a:stCxn id="7" idx="2"/>
          </p:cNvCxnSpPr>
          <p:nvPr/>
        </p:nvCxnSpPr>
        <p:spPr bwMode="auto">
          <a:xfrm>
            <a:off x="7860473" y="3541070"/>
            <a:ext cx="168007" cy="1112100"/>
          </a:xfrm>
          <a:prstGeom prst="straightConnector1">
            <a:avLst/>
          </a:prstGeom>
          <a:solidFill>
            <a:schemeClr val="accent1"/>
          </a:solidFill>
          <a:ln w="38100" cap="sq" cmpd="sng" algn="ctr">
            <a:solidFill>
              <a:srgbClr val="66CCFF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85028292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331</Words>
  <Application>Microsoft Office PowerPoint</Application>
  <PresentationFormat>On-screen Show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Default Design</vt:lpstr>
      <vt:lpstr>Pixel</vt:lpstr>
      <vt:lpstr>Wednesday 18.7.2012 - Morning</vt:lpstr>
      <vt:lpstr>Afternoon and Night</vt:lpstr>
      <vt:lpstr>Orbit in the squeeze – from Joerg</vt:lpstr>
      <vt:lpstr>Comparison of fills 2621 (May) and 2848 (now)</vt:lpstr>
      <vt:lpstr>Comparison of fills 2843 and 2848</vt:lpstr>
      <vt:lpstr>Relative orbit change</vt:lpstr>
      <vt:lpstr>Long term stability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2011-10-06T20:11:26Z</dcterms:created>
  <dcterms:modified xsi:type="dcterms:W3CDTF">2012-07-19T06:15:03Z</dcterms:modified>
</cp:coreProperties>
</file>