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8"/>
  </p:notesMasterIdLst>
  <p:handoutMasterIdLst>
    <p:handoutMasterId r:id="rId9"/>
  </p:handoutMasterIdLst>
  <p:sldIdLst>
    <p:sldId id="562" r:id="rId2"/>
    <p:sldId id="586" r:id="rId3"/>
    <p:sldId id="589" r:id="rId4"/>
    <p:sldId id="587" r:id="rId5"/>
    <p:sldId id="588" r:id="rId6"/>
    <p:sldId id="590" r:id="rId7"/>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00FF"/>
    <a:srgbClr val="FF9999"/>
    <a:srgbClr val="FFCC66"/>
    <a:srgbClr val="003399"/>
    <a:srgbClr val="B82300"/>
    <a:srgbClr val="FE8002"/>
    <a:srgbClr val="006600"/>
    <a:srgbClr val="FD5C03"/>
    <a:srgbClr val="8C8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7" autoAdjust="0"/>
    <p:restoredTop sz="99234" autoAdjust="0"/>
  </p:normalViewPr>
  <p:slideViewPr>
    <p:cSldViewPr snapToObjects="1">
      <p:cViewPr>
        <p:scale>
          <a:sx n="60" d="100"/>
          <a:sy n="60" d="100"/>
        </p:scale>
        <p:origin x="-557" y="-374"/>
      </p:cViewPr>
      <p:guideLst>
        <p:guide orient="horz" pos="4319"/>
        <p:guide pos="5738"/>
      </p:guideLst>
    </p:cSldViewPr>
  </p:slideViewPr>
  <p:outlineViewPr>
    <p:cViewPr>
      <p:scale>
        <a:sx n="33" d="100"/>
        <a:sy n="33" d="100"/>
      </p:scale>
      <p:origin x="0" y="12413"/>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7/18/2012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extLst>
      <p:ext uri="{BB962C8B-B14F-4D97-AF65-F5344CB8AC3E}">
        <p14:creationId xmlns:p14="http://schemas.microsoft.com/office/powerpoint/2010/main" val="2876643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extLst>
      <p:ext uri="{BB962C8B-B14F-4D97-AF65-F5344CB8AC3E}">
        <p14:creationId xmlns:p14="http://schemas.microsoft.com/office/powerpoint/2010/main" val="842635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2012-07-18</a:t>
            </a:r>
          </a:p>
        </p:txBody>
      </p:sp>
      <p:sp>
        <p:nvSpPr>
          <p:cNvPr id="1040" name="Text Box 16"/>
          <p:cNvSpPr txBox="1">
            <a:spLocks noChangeArrowheads="1"/>
          </p:cNvSpPr>
          <p:nvPr/>
        </p:nvSpPr>
        <p:spPr bwMode="auto">
          <a:xfrm>
            <a:off x="381000" y="6542088"/>
            <a:ext cx="3386138" cy="292388"/>
          </a:xfrm>
          <a:prstGeom prst="rect">
            <a:avLst/>
          </a:prstGeom>
          <a:noFill/>
          <a:ln w="9525">
            <a:noFill/>
            <a:miter lim="800000"/>
            <a:headEnd/>
            <a:tailEnd/>
          </a:ln>
          <a:effectLst/>
        </p:spPr>
        <p:txBody>
          <a:bodyPr>
            <a:spAutoFit/>
          </a:bodyPr>
          <a:lstStyle/>
          <a:p>
            <a:pPr>
              <a:spcBef>
                <a:spcPct val="50000"/>
              </a:spcBef>
              <a:defRPr/>
            </a:pPr>
            <a:r>
              <a:rPr lang="en-US" sz="1300" dirty="0" smtClean="0"/>
              <a:t>8:30</a:t>
            </a:r>
            <a:r>
              <a:rPr lang="en-US" sz="1300" baseline="0" dirty="0" smtClean="0"/>
              <a:t>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7:53 </a:t>
            </a:r>
            <a:r>
              <a:rPr lang="en-US" dirty="0" smtClean="0"/>
              <a:t>start </a:t>
            </a:r>
            <a:r>
              <a:rPr lang="en-US" dirty="0" err="1" smtClean="0"/>
              <a:t>VdM</a:t>
            </a:r>
            <a:r>
              <a:rPr lang="en-US" dirty="0" smtClean="0"/>
              <a:t> scans </a:t>
            </a:r>
            <a:r>
              <a:rPr lang="en-US" dirty="0" err="1" smtClean="0"/>
              <a:t>LHCb</a:t>
            </a:r>
            <a:endParaRPr lang="en-US" dirty="0" smtClean="0"/>
          </a:p>
          <a:p>
            <a:r>
              <a:rPr lang="en-US" dirty="0" smtClean="0"/>
              <a:t>8:18 beam dump: </a:t>
            </a:r>
            <a:r>
              <a:rPr lang="en-US" dirty="0" smtClean="0">
                <a:solidFill>
                  <a:srgbClr val="FF0000"/>
                </a:solidFill>
              </a:rPr>
              <a:t>RF M2B1 crowbar (3</a:t>
            </a:r>
            <a:r>
              <a:rPr lang="en-US" baseline="30000" dirty="0" smtClean="0">
                <a:solidFill>
                  <a:srgbClr val="FF0000"/>
                </a:solidFill>
              </a:rPr>
              <a:t>rd</a:t>
            </a:r>
            <a:r>
              <a:rPr lang="en-US" dirty="0" smtClean="0">
                <a:solidFill>
                  <a:srgbClr val="FF0000"/>
                </a:solidFill>
              </a:rPr>
              <a:t> time within 24 hours)</a:t>
            </a:r>
          </a:p>
          <a:p>
            <a:r>
              <a:rPr lang="en-US" dirty="0" smtClean="0">
                <a:solidFill>
                  <a:srgbClr val="FF0000"/>
                </a:solidFill>
              </a:rPr>
              <a:t>Access for RF</a:t>
            </a:r>
          </a:p>
          <a:p>
            <a:pPr lvl="1"/>
            <a:r>
              <a:rPr lang="en-US" dirty="0" smtClean="0"/>
              <a:t>Changed </a:t>
            </a:r>
            <a:r>
              <a:rPr lang="en-US" dirty="0" err="1" smtClean="0"/>
              <a:t>thyratron</a:t>
            </a:r>
            <a:r>
              <a:rPr lang="en-US" dirty="0" smtClean="0"/>
              <a:t> </a:t>
            </a:r>
            <a:r>
              <a:rPr lang="en-US" dirty="0" smtClean="0"/>
              <a:t>– but problem with crowbar came back </a:t>
            </a:r>
            <a:r>
              <a:rPr lang="en-US" dirty="0" smtClean="0"/>
              <a:t>(15:15) – </a:t>
            </a:r>
            <a:r>
              <a:rPr lang="en-US" dirty="0" smtClean="0"/>
              <a:t>access again</a:t>
            </a:r>
          </a:p>
          <a:p>
            <a:pPr lvl="1"/>
            <a:r>
              <a:rPr lang="en-US" dirty="0" err="1" smtClean="0"/>
              <a:t>LHCb</a:t>
            </a:r>
            <a:r>
              <a:rPr lang="en-US" dirty="0" smtClean="0"/>
              <a:t>, Atlas and CMS, Alice access in the shadow</a:t>
            </a:r>
          </a:p>
          <a:p>
            <a:pPr lvl="1"/>
            <a:r>
              <a:rPr lang="en-US" dirty="0" err="1" smtClean="0"/>
              <a:t>Cryo</a:t>
            </a:r>
            <a:r>
              <a:rPr lang="en-US" dirty="0" smtClean="0"/>
              <a:t> access in the shadow to investigate a noisy sensor on a </a:t>
            </a:r>
            <a:r>
              <a:rPr lang="en-US" dirty="0" smtClean="0"/>
              <a:t>DFB right of point 6, UJ67: </a:t>
            </a:r>
            <a:r>
              <a:rPr lang="en-US" dirty="0"/>
              <a:t>faulty static relay was identified and fixed</a:t>
            </a:r>
            <a:endParaRPr lang="en-US" dirty="0" smtClean="0"/>
          </a:p>
          <a:p>
            <a:pPr lvl="1"/>
            <a:r>
              <a:rPr lang="en-US" dirty="0" smtClean="0"/>
              <a:t>Access to P8: vacuum interlock for MKI is not received (but correctly generated) – found a lose cable on vacuum </a:t>
            </a:r>
            <a:r>
              <a:rPr lang="en-US" dirty="0" smtClean="0"/>
              <a:t>crate</a:t>
            </a:r>
          </a:p>
          <a:p>
            <a:pPr lvl="1"/>
            <a:endParaRPr lang="en-US" dirty="0"/>
          </a:p>
        </p:txBody>
      </p:sp>
      <p:sp>
        <p:nvSpPr>
          <p:cNvPr id="3" name="Title 2"/>
          <p:cNvSpPr>
            <a:spLocks noGrp="1"/>
          </p:cNvSpPr>
          <p:nvPr>
            <p:ph type="title"/>
          </p:nvPr>
        </p:nvSpPr>
        <p:spPr/>
        <p:txBody>
          <a:bodyPr/>
          <a:lstStyle/>
          <a:p>
            <a:r>
              <a:rPr lang="en-US" dirty="0" smtClean="0"/>
              <a:t>Tuesday 17.7.</a:t>
            </a:r>
            <a:endParaRPr lang="en-GB" dirty="0"/>
          </a:p>
        </p:txBody>
      </p:sp>
    </p:spTree>
    <p:extLst>
      <p:ext uri="{BB962C8B-B14F-4D97-AF65-F5344CB8AC3E}">
        <p14:creationId xmlns:p14="http://schemas.microsoft.com/office/powerpoint/2010/main" val="19621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20:00 after hardware intervention of the RF, the low level needs to be adjusted</a:t>
            </a:r>
          </a:p>
          <a:p>
            <a:r>
              <a:rPr lang="en-US" dirty="0" smtClean="0">
                <a:solidFill>
                  <a:srgbClr val="7030A0"/>
                </a:solidFill>
              </a:rPr>
              <a:t>20:34</a:t>
            </a:r>
            <a:r>
              <a:rPr lang="en-GB" dirty="0" smtClean="0">
                <a:solidFill>
                  <a:srgbClr val="7030A0"/>
                </a:solidFill>
              </a:rPr>
              <a:t> OK from RF (duration of the fault: 12:16) </a:t>
            </a:r>
          </a:p>
          <a:p>
            <a:pPr lvl="1"/>
            <a:r>
              <a:rPr lang="en-US" dirty="0" smtClean="0"/>
              <a:t>Philippe: Following </a:t>
            </a:r>
            <a:r>
              <a:rPr lang="en-US" dirty="0"/>
              <a:t>the series of crowbars, and after the intervention of the RF power, the tuning system of cavities 4B1 and 6B1 were not working. Loss of communication between the Low Level and the PLC controlling the step motors.</a:t>
            </a:r>
            <a:br>
              <a:rPr lang="en-US" dirty="0"/>
            </a:br>
            <a:r>
              <a:rPr lang="en-US" dirty="0"/>
              <a:t>The problem is known: crowbars create transients on the groundings, that occasionally perturb this link.</a:t>
            </a:r>
            <a:br>
              <a:rPr lang="en-US" dirty="0"/>
            </a:br>
            <a:r>
              <a:rPr lang="en-US" dirty="0"/>
              <a:t>The problem was cured by resetting these two links</a:t>
            </a:r>
            <a:r>
              <a:rPr lang="en-US" dirty="0" smtClean="0"/>
              <a:t>.</a:t>
            </a:r>
          </a:p>
          <a:p>
            <a:r>
              <a:rPr lang="en-US" dirty="0" smtClean="0"/>
              <a:t>20:50 </a:t>
            </a:r>
            <a:r>
              <a:rPr lang="en-US" dirty="0" smtClean="0">
                <a:solidFill>
                  <a:srgbClr val="7030A0"/>
                </a:solidFill>
              </a:rPr>
              <a:t>communication problem </a:t>
            </a:r>
            <a:r>
              <a:rPr lang="en-GB" dirty="0" smtClean="0">
                <a:solidFill>
                  <a:srgbClr val="7030A0"/>
                </a:solidFill>
              </a:rPr>
              <a:t>RCBV14.L5B2</a:t>
            </a:r>
            <a:r>
              <a:rPr lang="en-GB" dirty="0" smtClean="0"/>
              <a:t>. </a:t>
            </a:r>
            <a:r>
              <a:rPr lang="en-US" dirty="0" smtClean="0"/>
              <a:t>EPC piquet: </a:t>
            </a:r>
            <a:r>
              <a:rPr lang="en-US" dirty="0"/>
              <a:t>he cannot communicate with the FGC of RCBV14.L5B2. An access to exchange that FGC needs to be </a:t>
            </a:r>
            <a:r>
              <a:rPr lang="en-US" dirty="0" smtClean="0"/>
              <a:t>organized </a:t>
            </a:r>
            <a:r>
              <a:rPr lang="en-US" dirty="0"/>
              <a:t>at the next occasion.</a:t>
            </a:r>
            <a:br>
              <a:rPr lang="en-US" dirty="0"/>
            </a:br>
            <a:r>
              <a:rPr lang="en-US" dirty="0"/>
              <a:t>The ramp, squeeze and collision settings of this COD are negligible</a:t>
            </a:r>
            <a:r>
              <a:rPr lang="en-US" dirty="0" smtClean="0"/>
              <a:t>.</a:t>
            </a:r>
          </a:p>
        </p:txBody>
      </p:sp>
      <p:sp>
        <p:nvSpPr>
          <p:cNvPr id="3" name="Title 2"/>
          <p:cNvSpPr>
            <a:spLocks noGrp="1"/>
          </p:cNvSpPr>
          <p:nvPr>
            <p:ph type="title"/>
          </p:nvPr>
        </p:nvSpPr>
        <p:spPr/>
        <p:txBody>
          <a:bodyPr/>
          <a:lstStyle/>
          <a:p>
            <a:r>
              <a:rPr lang="en-US" dirty="0" smtClean="0"/>
              <a:t>Thursday evening</a:t>
            </a:r>
            <a:endParaRPr lang="en-GB" dirty="0"/>
          </a:p>
        </p:txBody>
      </p:sp>
    </p:spTree>
    <p:extLst>
      <p:ext uri="{BB962C8B-B14F-4D97-AF65-F5344CB8AC3E}">
        <p14:creationId xmlns:p14="http://schemas.microsoft.com/office/powerpoint/2010/main" val="14372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Yesterday </a:t>
            </a:r>
            <a:r>
              <a:rPr lang="en-US" dirty="0"/>
              <a:t>morning we started by </a:t>
            </a:r>
            <a:r>
              <a:rPr lang="en-US" dirty="0">
                <a:solidFill>
                  <a:srgbClr val="7030A0"/>
                </a:solidFill>
              </a:rPr>
              <a:t>replacing the suspected </a:t>
            </a:r>
            <a:r>
              <a:rPr lang="en-US" dirty="0" err="1">
                <a:solidFill>
                  <a:srgbClr val="7030A0"/>
                </a:solidFill>
              </a:rPr>
              <a:t>thyratron</a:t>
            </a:r>
            <a:r>
              <a:rPr lang="en-US" dirty="0">
                <a:solidFill>
                  <a:srgbClr val="7030A0"/>
                </a:solidFill>
              </a:rPr>
              <a:t> </a:t>
            </a:r>
            <a:r>
              <a:rPr lang="en-US" dirty="0"/>
              <a:t>of M2B1. Note that the validation tests took a little bit longer than expected due to a </a:t>
            </a:r>
            <a:r>
              <a:rPr lang="en-US" dirty="0">
                <a:solidFill>
                  <a:srgbClr val="7030A0"/>
                </a:solidFill>
              </a:rPr>
              <a:t>faulty attenuator that is used to measure the response signal of the system</a:t>
            </a:r>
            <a:r>
              <a:rPr lang="en-US" dirty="0"/>
              <a:t>. At around one o'clock this was done. Unfortunately it turned out not to be the whole story. </a:t>
            </a:r>
            <a:endParaRPr lang="en-US" dirty="0" smtClean="0"/>
          </a:p>
          <a:p>
            <a:r>
              <a:rPr lang="en-US" dirty="0" smtClean="0"/>
              <a:t>The </a:t>
            </a:r>
            <a:r>
              <a:rPr lang="en-US" dirty="0"/>
              <a:t>system tripped on a crowbar fault soon after having being restarted. </a:t>
            </a:r>
            <a:r>
              <a:rPr lang="en-US" dirty="0">
                <a:solidFill>
                  <a:srgbClr val="7030A0"/>
                </a:solidFill>
              </a:rPr>
              <a:t>The </a:t>
            </a:r>
            <a:r>
              <a:rPr lang="en-US" dirty="0" smtClean="0">
                <a:solidFill>
                  <a:srgbClr val="7030A0"/>
                </a:solidFill>
              </a:rPr>
              <a:t>unusual </a:t>
            </a:r>
            <a:r>
              <a:rPr lang="en-US" dirty="0">
                <a:solidFill>
                  <a:srgbClr val="7030A0"/>
                </a:solidFill>
              </a:rPr>
              <a:t>signals that were observed on the scope as well as the noise that we could hear from inside the HV bunker seem to indicate that there was a real arc </a:t>
            </a:r>
            <a:r>
              <a:rPr lang="en-US" dirty="0" smtClean="0">
                <a:solidFill>
                  <a:srgbClr val="7030A0"/>
                </a:solidFill>
              </a:rPr>
              <a:t>occurring</a:t>
            </a:r>
            <a:r>
              <a:rPr lang="en-US" dirty="0" smtClean="0"/>
              <a:t> </a:t>
            </a:r>
            <a:r>
              <a:rPr lang="en-US" dirty="0"/>
              <a:t>somewhere in there (i.e. not a </a:t>
            </a:r>
            <a:r>
              <a:rPr lang="en-US" dirty="0" err="1"/>
              <a:t>thyratron</a:t>
            </a:r>
            <a:r>
              <a:rPr lang="en-US" dirty="0"/>
              <a:t> faulty shot, nor a faulty klystron). For different reasons we finally </a:t>
            </a:r>
            <a:r>
              <a:rPr lang="en-US" dirty="0">
                <a:solidFill>
                  <a:srgbClr val="7030A0"/>
                </a:solidFill>
              </a:rPr>
              <a:t>suspected the smoothing capacitor and replaced </a:t>
            </a:r>
            <a:r>
              <a:rPr lang="en-US" dirty="0" smtClean="0"/>
              <a:t>it.</a:t>
            </a:r>
          </a:p>
          <a:p>
            <a:r>
              <a:rPr lang="en-US" b="1" dirty="0" smtClean="0">
                <a:solidFill>
                  <a:schemeClr val="accent6">
                    <a:lumMod val="75000"/>
                  </a:schemeClr>
                </a:solidFill>
              </a:rPr>
              <a:t>Although </a:t>
            </a:r>
            <a:r>
              <a:rPr lang="en-US" b="1" dirty="0">
                <a:solidFill>
                  <a:schemeClr val="accent6">
                    <a:lumMod val="75000"/>
                  </a:schemeClr>
                </a:solidFill>
              </a:rPr>
              <a:t>I'm not certain at all that we have definitively cured the problem, 2B1 was still up and running 1 or 2 hours after we left P4 and also after Philippe solved the cavity 6B1 cavity problem.</a:t>
            </a:r>
            <a:endParaRPr lang="en-GB" b="1" dirty="0">
              <a:solidFill>
                <a:schemeClr val="accent6">
                  <a:lumMod val="75000"/>
                </a:schemeClr>
              </a:solidFill>
            </a:endParaRPr>
          </a:p>
        </p:txBody>
      </p:sp>
      <p:sp>
        <p:nvSpPr>
          <p:cNvPr id="3" name="Title 2"/>
          <p:cNvSpPr>
            <a:spLocks noGrp="1"/>
          </p:cNvSpPr>
          <p:nvPr>
            <p:ph type="title"/>
          </p:nvPr>
        </p:nvSpPr>
        <p:spPr/>
        <p:txBody>
          <a:bodyPr/>
          <a:lstStyle/>
          <a:p>
            <a:r>
              <a:rPr lang="en-US" dirty="0"/>
              <a:t>Summary of RF status by Olivier Brunner</a:t>
            </a:r>
            <a:endParaRPr lang="en-GB" dirty="0"/>
          </a:p>
        </p:txBody>
      </p:sp>
    </p:spTree>
    <p:extLst>
      <p:ext uri="{BB962C8B-B14F-4D97-AF65-F5344CB8AC3E}">
        <p14:creationId xmlns:p14="http://schemas.microsoft.com/office/powerpoint/2010/main" val="2605464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0000"/>
                </a:solidFill>
              </a:rPr>
              <a:t>21:12 </a:t>
            </a:r>
            <a:r>
              <a:rPr lang="en-GB" dirty="0">
                <a:solidFill>
                  <a:srgbClr val="FF0000"/>
                </a:solidFill>
              </a:rPr>
              <a:t>cryogenics problem at P2 (QURC </a:t>
            </a:r>
            <a:r>
              <a:rPr lang="en-US" dirty="0">
                <a:solidFill>
                  <a:srgbClr val="FF0000"/>
                </a:solidFill>
              </a:rPr>
              <a:t>in PM18 tripped on oil detection</a:t>
            </a:r>
            <a:r>
              <a:rPr lang="en-GB" dirty="0">
                <a:solidFill>
                  <a:srgbClr val="FF0000"/>
                </a:solidFill>
              </a:rPr>
              <a:t>); </a:t>
            </a:r>
            <a:r>
              <a:rPr lang="en-US" dirty="0">
                <a:solidFill>
                  <a:srgbClr val="FF0000"/>
                </a:solidFill>
              </a:rPr>
              <a:t>lost CS and CM in sector 12.</a:t>
            </a:r>
          </a:p>
          <a:p>
            <a:pPr lvl="1"/>
            <a:r>
              <a:rPr lang="en-US" dirty="0"/>
              <a:t>22:00 restarting the </a:t>
            </a:r>
            <a:r>
              <a:rPr lang="en-US" dirty="0" err="1"/>
              <a:t>cryoplant</a:t>
            </a:r>
            <a:r>
              <a:rPr lang="en-US" dirty="0"/>
              <a:t> at </a:t>
            </a:r>
            <a:r>
              <a:rPr lang="en-US" dirty="0" smtClean="0"/>
              <a:t>PM18</a:t>
            </a:r>
          </a:p>
          <a:p>
            <a:r>
              <a:rPr lang="en-US" dirty="0" smtClean="0"/>
              <a:t>Access </a:t>
            </a:r>
            <a:r>
              <a:rPr lang="en-US" dirty="0"/>
              <a:t>for </a:t>
            </a:r>
            <a:r>
              <a:rPr lang="en-US" dirty="0" smtClean="0"/>
              <a:t>the </a:t>
            </a:r>
            <a:r>
              <a:rPr lang="en-US" dirty="0"/>
              <a:t>DFB's in sector 1-2 by the </a:t>
            </a:r>
            <a:r>
              <a:rPr lang="en-US" dirty="0" err="1"/>
              <a:t>cryo</a:t>
            </a:r>
            <a:r>
              <a:rPr lang="en-US" dirty="0"/>
              <a:t> </a:t>
            </a:r>
            <a:r>
              <a:rPr lang="en-US" dirty="0" err="1" smtClean="0"/>
              <a:t>piquets</a:t>
            </a:r>
            <a:endParaRPr lang="en-US" dirty="0" smtClean="0"/>
          </a:p>
          <a:p>
            <a:pPr lvl="1"/>
            <a:r>
              <a:rPr lang="en-US" dirty="0"/>
              <a:t>Biometric iris scanner not working at </a:t>
            </a:r>
            <a:r>
              <a:rPr lang="en-US" dirty="0" smtClean="0"/>
              <a:t>UJ16, delaying the access by ~1 hour; </a:t>
            </a:r>
            <a:r>
              <a:rPr lang="en-GB" dirty="0"/>
              <a:t>bypassing the biometry </a:t>
            </a:r>
            <a:r>
              <a:rPr lang="en-GB" dirty="0" smtClean="0"/>
              <a:t>reading.</a:t>
            </a:r>
          </a:p>
          <a:p>
            <a:pPr lvl="1"/>
            <a:endParaRPr lang="en-US" dirty="0"/>
          </a:p>
          <a:p>
            <a:endParaRPr lang="en-US" dirty="0" smtClean="0"/>
          </a:p>
          <a:p>
            <a:r>
              <a:rPr lang="en-US" dirty="0" smtClean="0"/>
              <a:t>An </a:t>
            </a:r>
            <a:r>
              <a:rPr lang="en-US" dirty="0"/>
              <a:t>access to repair the faulty ODH sensor at P3 to be organized </a:t>
            </a:r>
            <a:r>
              <a:rPr lang="en-US" dirty="0" smtClean="0"/>
              <a:t>Wednesday morning.</a:t>
            </a:r>
            <a:endParaRPr lang="en-GB" dirty="0"/>
          </a:p>
          <a:p>
            <a:endParaRPr lang="en-GB" dirty="0"/>
          </a:p>
          <a:p>
            <a:endParaRPr lang="en-GB" dirty="0" smtClean="0"/>
          </a:p>
        </p:txBody>
      </p:sp>
      <p:sp>
        <p:nvSpPr>
          <p:cNvPr id="3" name="Title 2"/>
          <p:cNvSpPr>
            <a:spLocks noGrp="1"/>
          </p:cNvSpPr>
          <p:nvPr>
            <p:ph type="title"/>
          </p:nvPr>
        </p:nvSpPr>
        <p:spPr/>
        <p:txBody>
          <a:bodyPr/>
          <a:lstStyle/>
          <a:p>
            <a:r>
              <a:rPr lang="en-US" dirty="0" smtClean="0"/>
              <a:t>Thursday evening cont.</a:t>
            </a:r>
            <a:endParaRPr lang="en-GB" dirty="0"/>
          </a:p>
        </p:txBody>
      </p:sp>
    </p:spTree>
    <p:extLst>
      <p:ext uri="{BB962C8B-B14F-4D97-AF65-F5344CB8AC3E}">
        <p14:creationId xmlns:p14="http://schemas.microsoft.com/office/powerpoint/2010/main" val="255433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a:t>
            </a:r>
            <a:r>
              <a:rPr lang="en-US" dirty="0" smtClean="0"/>
              <a:t>ressure </a:t>
            </a:r>
            <a:r>
              <a:rPr lang="en-US" dirty="0"/>
              <a:t>rising in the IP1 triplets. The valves of the sector are closed. ATLAS called to say that they see a vacuum gauge on the Jura side (60m from the IP) rising.</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endParaRPr lang="en-GB"/>
          </a:p>
        </p:txBody>
      </p:sp>
      <p:pic>
        <p:nvPicPr>
          <p:cNvPr id="2050" name="Picture 2" descr="C:\Users\eholzer\AppData\Local\Temp\2012071803185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1943995"/>
            <a:ext cx="6046812" cy="458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78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US" dirty="0" err="1" smtClean="0"/>
              <a:t>Cryo</a:t>
            </a:r>
            <a:r>
              <a:rPr lang="en-US" dirty="0" smtClean="0"/>
              <a:t> recovery – no beam before 14:00</a:t>
            </a:r>
            <a:endParaRPr lang="en-GB" dirty="0"/>
          </a:p>
        </p:txBody>
      </p:sp>
      <p:pic>
        <p:nvPicPr>
          <p:cNvPr id="3074" name="Picture 2" descr="C:\Users\eholzer\AppData\Local\Temp\2012071808083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052736"/>
            <a:ext cx="6719930" cy="489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8449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481</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Tuesday 17.7.</vt:lpstr>
      <vt:lpstr>Thursday evening</vt:lpstr>
      <vt:lpstr>Summary of RF status by Olivier Brunner</vt:lpstr>
      <vt:lpstr>Thursday evening cont.</vt:lpstr>
      <vt:lpstr>PowerPoint Presentation</vt:lpstr>
      <vt:lpstr>Cryo recovery – no beam before 14:00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2012-07-18T06:25:19Z</dcterms:modified>
</cp:coreProperties>
</file>