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2"/>
  </p:notesMasterIdLst>
  <p:handoutMasterIdLst>
    <p:handoutMasterId r:id="rId33"/>
  </p:handoutMasterIdLst>
  <p:sldIdLst>
    <p:sldId id="1178" r:id="rId2"/>
    <p:sldId id="1243" r:id="rId3"/>
    <p:sldId id="1267" r:id="rId4"/>
    <p:sldId id="1223" r:id="rId5"/>
    <p:sldId id="1179" r:id="rId6"/>
    <p:sldId id="1231" r:id="rId7"/>
    <p:sldId id="1180" r:id="rId8"/>
    <p:sldId id="1246" r:id="rId9"/>
    <p:sldId id="1225" r:id="rId10"/>
    <p:sldId id="1268" r:id="rId11"/>
    <p:sldId id="1237" r:id="rId12"/>
    <p:sldId id="1262" r:id="rId13"/>
    <p:sldId id="1261" r:id="rId14"/>
    <p:sldId id="1263" r:id="rId15"/>
    <p:sldId id="1265" r:id="rId16"/>
    <p:sldId id="1260" r:id="rId17"/>
    <p:sldId id="1253" r:id="rId18"/>
    <p:sldId id="1254" r:id="rId19"/>
    <p:sldId id="1255" r:id="rId20"/>
    <p:sldId id="1256" r:id="rId21"/>
    <p:sldId id="1258" r:id="rId22"/>
    <p:sldId id="1259" r:id="rId23"/>
    <p:sldId id="1266" r:id="rId24"/>
    <p:sldId id="1264" r:id="rId25"/>
    <p:sldId id="1249" r:id="rId26"/>
    <p:sldId id="1250" r:id="rId27"/>
    <p:sldId id="1251" r:id="rId28"/>
    <p:sldId id="1252" r:id="rId29"/>
    <p:sldId id="1257" r:id="rId30"/>
    <p:sldId id="1230" r:id="rId3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3300"/>
    <a:srgbClr val="0000FF"/>
    <a:srgbClr val="008000"/>
    <a:srgbClr val="FFFF99"/>
    <a:srgbClr val="FFCC99"/>
    <a:srgbClr val="FF5050"/>
    <a:srgbClr val="CC0000"/>
    <a:srgbClr val="FF0000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4" d="100"/>
          <a:sy n="74" d="100"/>
        </p:scale>
        <p:origin x="-1158" y="-7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7/23/2012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7/23/2012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7/23/2012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7/23/2012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7/23/2012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7/23/2012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7/23/2012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7/23/2012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7/23/2012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7/23/2012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7/23/2012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7/23/2012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7/23/2012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7/23/2012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week 29</a:t>
            </a:r>
            <a:br>
              <a:rPr lang="en-US" dirty="0" smtClean="0"/>
            </a:br>
            <a:r>
              <a:rPr lang="en-US" sz="2800" dirty="0" err="1" smtClean="0"/>
              <a:t>VdM</a:t>
            </a:r>
            <a:r>
              <a:rPr lang="en-US" sz="2800" dirty="0" smtClean="0"/>
              <a:t> scans</a:t>
            </a:r>
            <a:br>
              <a:rPr lang="en-US" sz="2800" dirty="0" smtClean="0"/>
            </a:br>
            <a:r>
              <a:rPr lang="en-US" sz="2800" dirty="0" smtClean="0"/>
              <a:t>Luminosity production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Eva Barbara </a:t>
            </a:r>
            <a:r>
              <a:rPr lang="en-US" dirty="0" err="1" smtClean="0"/>
              <a:t>Holzer</a:t>
            </a:r>
            <a:r>
              <a:rPr lang="en-US" dirty="0" smtClean="0"/>
              <a:t>, </a:t>
            </a:r>
            <a:r>
              <a:rPr lang="en-US" dirty="0" err="1" smtClean="0"/>
              <a:t>Jorg</a:t>
            </a:r>
            <a:r>
              <a:rPr lang="en-US" dirty="0" smtClean="0"/>
              <a:t> </a:t>
            </a:r>
            <a:r>
              <a:rPr lang="en-US" dirty="0" err="1" smtClean="0"/>
              <a:t>Wenninger</a:t>
            </a:r>
            <a:endParaRPr lang="en-US" dirty="0"/>
          </a:p>
        </p:txBody>
      </p:sp>
      <p:sp>
        <p:nvSpPr>
          <p:cNvPr id="29698" name="AutoShape 2" descr="[Champagne+new+yearjpg]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end a good week-end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425170" cy="1799965"/>
          </a:xfrm>
        </p:spPr>
        <p:txBody>
          <a:bodyPr/>
          <a:lstStyle/>
          <a:p>
            <a:r>
              <a:rPr lang="en-US" dirty="0" smtClean="0"/>
              <a:t>Good efficiency compensated loss in peak performance…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pic>
        <p:nvPicPr>
          <p:cNvPr id="6" name="Picture 5" descr="\\cern.ch\dfs\Users\j\jwenning\Desktop\daytotal_lu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40" y="1412720"/>
            <a:ext cx="4409227" cy="31684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410" y="1774529"/>
            <a:ext cx="439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Sunday achieved the highest int. luminosity per day of 260 pb-1 for ATLAS</a:t>
            </a:r>
            <a:endParaRPr lang="en-US" sz="1800" i="1" dirty="0"/>
          </a:p>
        </p:txBody>
      </p:sp>
      <p:pic>
        <p:nvPicPr>
          <p:cNvPr id="48130" name="Picture 2" descr="\\cern.ch\dfs\Users\j\jwenning\Desktop\int_lumi_per_day_pp_2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0" y="2996940"/>
            <a:ext cx="4488691" cy="3429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60041" y="4869200"/>
            <a:ext cx="403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CMS has a different way of assigning integrated luminosity to days  </a:t>
            </a:r>
            <a:endParaRPr lang="en-US" sz="18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1152160"/>
          </a:xfrm>
        </p:spPr>
        <p:txBody>
          <a:bodyPr/>
          <a:lstStyle/>
          <a:p>
            <a:r>
              <a:rPr lang="en-US" dirty="0" smtClean="0"/>
              <a:t>We still haven’t recovered </a:t>
            </a:r>
            <a:r>
              <a:rPr lang="en-US" smtClean="0"/>
              <a:t>pre-TS2 </a:t>
            </a:r>
            <a:r>
              <a:rPr lang="en-US" smtClean="0"/>
              <a:t>peak performance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Emittance</a:t>
            </a:r>
            <a:r>
              <a:rPr lang="en-US" dirty="0" smtClean="0"/>
              <a:t> in collision rather small in the past few days ~ 2.2 um.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7492"/>
            <a:ext cx="4596404" cy="300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760"/>
            <a:ext cx="4499990" cy="312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VdM</a:t>
            </a:r>
            <a:r>
              <a:rPr lang="en-US" dirty="0" smtClean="0"/>
              <a:t> scan configuration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70" y="692620"/>
            <a:ext cx="8460540" cy="4896680"/>
          </a:xfrm>
        </p:spPr>
        <p:txBody>
          <a:bodyPr/>
          <a:lstStyle/>
          <a:p>
            <a:r>
              <a:rPr lang="en-US" dirty="0" smtClean="0"/>
              <a:t>Beams: 30-50 individual bunches, ~1E11 ppb.</a:t>
            </a:r>
          </a:p>
          <a:p>
            <a:pPr lvl="1"/>
            <a:r>
              <a:rPr lang="en-US" dirty="0" err="1" smtClean="0"/>
              <a:t>Emittances</a:t>
            </a:r>
            <a:r>
              <a:rPr lang="en-US" dirty="0" smtClean="0"/>
              <a:t> 3-3.2 um, blow up by screen in TT10.</a:t>
            </a:r>
          </a:p>
          <a:p>
            <a:r>
              <a:rPr lang="en-US" dirty="0" smtClean="0"/>
              <a:t>Collisions with injection optics (but with collision tunes).</a:t>
            </a:r>
          </a:p>
          <a:p>
            <a:r>
              <a:rPr lang="en-US" dirty="0" smtClean="0"/>
              <a:t>External crossing angles (in </a:t>
            </a:r>
            <a:r>
              <a:rPr lang="en-US" dirty="0" err="1" smtClean="0"/>
              <a:t>microrad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IR1 and IR5 : 	</a:t>
            </a:r>
            <a:r>
              <a:rPr lang="en-US" dirty="0"/>
              <a:t> </a:t>
            </a:r>
            <a:r>
              <a:rPr lang="en-US" dirty="0" smtClean="0"/>
              <a:t>     0	FT default : 	± 145 </a:t>
            </a:r>
          </a:p>
          <a:p>
            <a:pPr lvl="1"/>
            <a:r>
              <a:rPr lang="en-US" dirty="0" smtClean="0"/>
              <a:t>IR2 :		</a:t>
            </a:r>
            <a:r>
              <a:rPr lang="en-US" dirty="0"/>
              <a:t> </a:t>
            </a:r>
            <a:r>
              <a:rPr lang="en-US" dirty="0" smtClean="0"/>
              <a:t>  -90 			    -90</a:t>
            </a:r>
          </a:p>
          <a:p>
            <a:pPr lvl="1"/>
            <a:r>
              <a:rPr lang="en-US" dirty="0" smtClean="0"/>
              <a:t>IR8 :		+200			  -220</a:t>
            </a:r>
            <a:endParaRPr lang="en-US" dirty="0"/>
          </a:p>
          <a:p>
            <a:pPr lvl="1"/>
            <a:r>
              <a:rPr lang="en-US" dirty="0" smtClean="0"/>
              <a:t>IR8 crossing bump in </a:t>
            </a:r>
            <a:r>
              <a:rPr lang="en-US" b="1" u="sng" dirty="0" smtClean="0"/>
              <a:t>horizontal</a:t>
            </a:r>
            <a:r>
              <a:rPr lang="en-US" dirty="0" smtClean="0"/>
              <a:t> plane.</a:t>
            </a:r>
          </a:p>
          <a:p>
            <a:r>
              <a:rPr lang="en-US" dirty="0" smtClean="0"/>
              <a:t>ADT @ ½ standard gain for physics, </a:t>
            </a:r>
            <a:r>
              <a:rPr lang="en-US" dirty="0" err="1" smtClean="0"/>
              <a:t>octupoles</a:t>
            </a:r>
            <a:r>
              <a:rPr lang="en-US" dirty="0" smtClean="0"/>
              <a:t> @ 300 A.</a:t>
            </a:r>
          </a:p>
          <a:p>
            <a:r>
              <a:rPr lang="en-US" dirty="0" smtClean="0"/>
              <a:t>TCPs at </a:t>
            </a:r>
            <a:r>
              <a:rPr lang="en-US" b="1" u="sng" dirty="0" smtClean="0"/>
              <a:t>5.3 </a:t>
            </a:r>
            <a:r>
              <a:rPr lang="en-US" b="1" u="sng" dirty="0" smtClean="0">
                <a:latin typeface="Symbol" pitchFamily="18" charset="2"/>
              </a:rPr>
              <a:t>s</a:t>
            </a:r>
            <a:r>
              <a:rPr lang="en-US" dirty="0" smtClean="0"/>
              <a:t>, TCTs at </a:t>
            </a:r>
            <a:r>
              <a:rPr lang="en-US" b="1" u="sng" dirty="0" smtClean="0"/>
              <a:t>30 </a:t>
            </a:r>
            <a:r>
              <a:rPr lang="en-US" b="1" u="sng" dirty="0" smtClean="0">
                <a:latin typeface="Symbol" pitchFamily="18" charset="2"/>
              </a:rPr>
              <a:t>s</a:t>
            </a:r>
            <a:r>
              <a:rPr lang="en-US" dirty="0" smtClean="0"/>
              <a:t>, other collimators at standard settings.</a:t>
            </a:r>
          </a:p>
          <a:p>
            <a:pPr lvl="1"/>
            <a:r>
              <a:rPr lang="en-US" dirty="0" smtClean="0"/>
              <a:t>Loss-free ramps even with large </a:t>
            </a:r>
            <a:r>
              <a:rPr lang="en-US" dirty="0" err="1" smtClean="0"/>
              <a:t>emittances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98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VdM</a:t>
            </a:r>
            <a:r>
              <a:rPr lang="en-US" dirty="0" smtClean="0"/>
              <a:t>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20610"/>
            <a:ext cx="8229600" cy="3096430"/>
          </a:xfrm>
        </p:spPr>
        <p:txBody>
          <a:bodyPr/>
          <a:lstStyle/>
          <a:p>
            <a:r>
              <a:rPr lang="en-US" dirty="0" smtClean="0"/>
              <a:t>Efficient setup and validation on Monday.</a:t>
            </a:r>
          </a:p>
          <a:p>
            <a:pPr lvl="1"/>
            <a:r>
              <a:rPr lang="en-US" dirty="0" smtClean="0"/>
              <a:t>Begin ~10:00, finished ~24:00. Followed by first </a:t>
            </a:r>
            <a:r>
              <a:rPr lang="en-US" dirty="0" err="1" smtClean="0"/>
              <a:t>VdM</a:t>
            </a:r>
            <a:r>
              <a:rPr lang="en-US" dirty="0" smtClean="0"/>
              <a:t> fill in the night of Mo-Tu.</a:t>
            </a:r>
          </a:p>
          <a:p>
            <a:pPr lvl="1"/>
            <a:r>
              <a:rPr lang="en-US" dirty="0" smtClean="0"/>
              <a:t>Loss map on B1V shows some hierarchy problem, but acceptable for the low intensities.</a:t>
            </a:r>
          </a:p>
          <a:p>
            <a:r>
              <a:rPr lang="en-US" dirty="0" smtClean="0"/>
              <a:t>Scans were spread over 4 fills, with a 36 hours long intermezzo due to the RF/</a:t>
            </a:r>
            <a:r>
              <a:rPr lang="en-US" dirty="0" err="1" smtClean="0"/>
              <a:t>cryo</a:t>
            </a:r>
            <a:r>
              <a:rPr lang="en-US" dirty="0" smtClean="0"/>
              <a:t> problems.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3284980"/>
            <a:ext cx="7128990" cy="32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111750"/>
          </a:xfrm>
        </p:spPr>
        <p:txBody>
          <a:bodyPr/>
          <a:lstStyle/>
          <a:p>
            <a:r>
              <a:rPr lang="en-US" dirty="0" smtClean="0"/>
              <a:t>SPS wire scan analysis by </a:t>
            </a:r>
            <a:r>
              <a:rPr lang="en-US" dirty="0" err="1" smtClean="0"/>
              <a:t>Verena</a:t>
            </a:r>
            <a:r>
              <a:rPr lang="en-US" dirty="0" smtClean="0"/>
              <a:t> seemed to indicate presence of vertical tails since TS2 (similar to post TS1).</a:t>
            </a:r>
          </a:p>
          <a:p>
            <a:pPr lvl="1"/>
            <a:r>
              <a:rPr lang="en-US" dirty="0" smtClean="0"/>
              <a:t>More scrapping in V plane at the SPS. </a:t>
            </a:r>
          </a:p>
          <a:p>
            <a:pPr lvl="1"/>
            <a:r>
              <a:rPr lang="en-US" dirty="0" smtClean="0"/>
              <a:t>Scrapping ~ 3 % / plane.</a:t>
            </a:r>
          </a:p>
          <a:p>
            <a:r>
              <a:rPr lang="en-US" dirty="0" smtClean="0"/>
              <a:t>Studies of the </a:t>
            </a:r>
            <a:r>
              <a:rPr lang="en-US" dirty="0" err="1" smtClean="0"/>
              <a:t>emittance</a:t>
            </a:r>
            <a:r>
              <a:rPr lang="en-US" dirty="0" smtClean="0"/>
              <a:t> at the SPS indicate that longitudinal blowup increases vertical </a:t>
            </a:r>
            <a:r>
              <a:rPr lang="en-US" dirty="0" err="1" smtClean="0"/>
              <a:t>emittance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Blowup needed to stabilize beams longitudinally, required above ~1.45E11 ppb (depends on quality criteria).</a:t>
            </a:r>
          </a:p>
          <a:p>
            <a:r>
              <a:rPr lang="en-US" dirty="0" smtClean="0"/>
              <a:t>By accident the longitudinal blowup was switched off for the first fills on Thursday – Friday.</a:t>
            </a:r>
          </a:p>
          <a:p>
            <a:pPr lvl="1"/>
            <a:r>
              <a:rPr lang="en-US" dirty="0" smtClean="0"/>
              <a:t>Seemed to reduce losses in squeeze for B2.</a:t>
            </a:r>
          </a:p>
          <a:p>
            <a:pPr lvl="1"/>
            <a:r>
              <a:rPr lang="en-US" dirty="0" smtClean="0"/>
              <a:t>Back to standard settings for longitudinal blowup for the moment.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2376330"/>
          </a:xfrm>
        </p:spPr>
        <p:txBody>
          <a:bodyPr/>
          <a:lstStyle/>
          <a:p>
            <a:r>
              <a:rPr lang="en-US" dirty="0" smtClean="0"/>
              <a:t>With intensities of 1.35E11 ppb at injection we have </a:t>
            </a:r>
            <a:r>
              <a:rPr lang="en-US" dirty="0" err="1" smtClean="0"/>
              <a:t>emittances</a:t>
            </a:r>
            <a:r>
              <a:rPr lang="en-US" dirty="0" smtClean="0"/>
              <a:t> of 1.4-1.6 um in the LHC – very good !</a:t>
            </a:r>
          </a:p>
          <a:p>
            <a:r>
              <a:rPr lang="en-US" dirty="0" smtClean="0"/>
              <a:t>Are the B2 </a:t>
            </a:r>
            <a:r>
              <a:rPr lang="en-US" dirty="0" err="1" smtClean="0"/>
              <a:t>emittances</a:t>
            </a:r>
            <a:r>
              <a:rPr lang="en-US" dirty="0" smtClean="0"/>
              <a:t> in squeeze larger than before TS2, or is it a systematic effect? </a:t>
            </a:r>
          </a:p>
          <a:p>
            <a:pPr lvl="1"/>
            <a:r>
              <a:rPr lang="en-US" dirty="0" smtClean="0"/>
              <a:t>Not seen at injection. Not consistent with luminosity?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pic>
        <p:nvPicPr>
          <p:cNvPr id="1026" name="Picture 2" descr="http://elogbook.cern.ch/eLogbook/attach_reader?attach_id=1269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68" y="2812604"/>
            <a:ext cx="4880912" cy="2632676"/>
          </a:xfrm>
          <a:prstGeom prst="rect">
            <a:avLst/>
          </a:prstGeom>
          <a:noFill/>
        </p:spPr>
      </p:pic>
      <p:pic>
        <p:nvPicPr>
          <p:cNvPr id="1028" name="Picture 4" descr="http://elogbook.cern.ch/eLogbook/attach_reader?attach_id=12693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30" y="3760220"/>
            <a:ext cx="4176580" cy="27144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490" y="544528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 – no change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6266" y="3081164"/>
            <a:ext cx="30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B2 – </a:t>
            </a:r>
            <a:r>
              <a:rPr lang="en-US" dirty="0" err="1" smtClean="0">
                <a:solidFill>
                  <a:srgbClr val="FF0000"/>
                </a:solidFill>
              </a:rPr>
              <a:t>sigmas</a:t>
            </a:r>
            <a:r>
              <a:rPr lang="en-US" dirty="0" smtClean="0">
                <a:solidFill>
                  <a:srgbClr val="FF0000"/>
                </a:solidFill>
              </a:rPr>
              <a:t> ~30% larger than before TS2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loss categories at 4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50" y="4509150"/>
            <a:ext cx="8229600" cy="504070"/>
          </a:xfrm>
        </p:spPr>
        <p:txBody>
          <a:bodyPr/>
          <a:lstStyle/>
          <a:p>
            <a:r>
              <a:rPr lang="en-US" dirty="0" smtClean="0"/>
              <a:t>There are obviously exceptions…</a:t>
            </a:r>
          </a:p>
          <a:p>
            <a:r>
              <a:rPr lang="en-US" dirty="0" smtClean="0"/>
              <a:t>This weekend’s issues dominated by second category.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420" y="980660"/>
          <a:ext cx="82091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90"/>
                <a:gridCol w="1512210"/>
                <a:gridCol w="1296180"/>
                <a:gridCol w="4032560"/>
              </a:tblGrid>
              <a:tr h="450063"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Affected</a:t>
                      </a:r>
                      <a:r>
                        <a:rPr lang="en-US" baseline="0" dirty="0" smtClean="0"/>
                        <a:t> bunches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450063">
                <a:tc>
                  <a:txBody>
                    <a:bodyPr/>
                    <a:lstStyle/>
                    <a:p>
                      <a:r>
                        <a:rPr lang="en-US" dirty="0" smtClean="0"/>
                        <a:t>Squeeze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incoherent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 problem after TS1.</a:t>
                      </a:r>
                    </a:p>
                    <a:p>
                      <a:r>
                        <a:rPr lang="en-US" dirty="0" smtClean="0"/>
                        <a:t>Tail </a:t>
                      </a:r>
                      <a:r>
                        <a:rPr lang="en-US" smtClean="0"/>
                        <a:t>losses with </a:t>
                      </a:r>
                      <a:r>
                        <a:rPr lang="en-US" dirty="0" smtClean="0"/>
                        <a:t>tight collimators. </a:t>
                      </a:r>
                    </a:p>
                    <a:p>
                      <a:r>
                        <a:rPr lang="en-US" dirty="0" smtClean="0"/>
                        <a:t>Also</a:t>
                      </a:r>
                      <a:r>
                        <a:rPr lang="en-US" baseline="0" dirty="0" smtClean="0"/>
                        <a:t> from</a:t>
                      </a:r>
                      <a:r>
                        <a:rPr lang="en-US" dirty="0" smtClean="0"/>
                        <a:t> bad tune</a:t>
                      </a:r>
                      <a:r>
                        <a:rPr lang="en-US" baseline="0" dirty="0" smtClean="0"/>
                        <a:t> at end of ramp.</a:t>
                      </a:r>
                      <a:endParaRPr lang="en-US" dirty="0"/>
                    </a:p>
                  </a:txBody>
                  <a:tcPr/>
                </a:tc>
              </a:tr>
              <a:tr h="450063">
                <a:tc>
                  <a:txBody>
                    <a:bodyPr/>
                    <a:lstStyle/>
                    <a:p>
                      <a:r>
                        <a:rPr lang="en-US" dirty="0" smtClean="0"/>
                        <a:t>Squeeze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coherent oscillations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Rather</a:t>
                      </a:r>
                      <a:r>
                        <a:rPr lang="en-US" baseline="0" dirty="0" smtClean="0"/>
                        <a:t> rare events,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but frequent loss cause during past week-end.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0063">
                <a:tc>
                  <a:txBody>
                    <a:bodyPr/>
                    <a:lstStyle/>
                    <a:p>
                      <a:r>
                        <a:rPr lang="en-US" dirty="0" smtClean="0"/>
                        <a:t>Adjust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coherent oscillations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Occurs</a:t>
                      </a:r>
                      <a:r>
                        <a:rPr lang="en-US" baseline="0" dirty="0" smtClean="0"/>
                        <a:t> f</a:t>
                      </a:r>
                      <a:r>
                        <a:rPr lang="en-US" dirty="0" smtClean="0"/>
                        <a:t>requently in the phase where </a:t>
                      </a:r>
                      <a:r>
                        <a:rPr lang="en-US" dirty="0" err="1" smtClean="0"/>
                        <a:t>LHCb</a:t>
                      </a:r>
                      <a:r>
                        <a:rPr lang="en-US" dirty="0" smtClean="0"/>
                        <a:t> V crossing</a:t>
                      </a:r>
                      <a:r>
                        <a:rPr lang="en-US" baseline="0" dirty="0" smtClean="0"/>
                        <a:t> is ramped up.</a:t>
                      </a:r>
                    </a:p>
                    <a:p>
                      <a:r>
                        <a:rPr lang="en-US" baseline="0" dirty="0" smtClean="0"/>
                        <a:t>=&gt; Idea to change and split up way we go into collisions (not done yet)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 DC BCT in squeezes 2858-2867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548600"/>
            <a:ext cx="8229600" cy="1584220"/>
          </a:xfrm>
        </p:spPr>
        <p:txBody>
          <a:bodyPr/>
          <a:lstStyle/>
          <a:p>
            <a:r>
              <a:rPr lang="en-US" dirty="0" smtClean="0"/>
              <a:t>2858 and 2861 made in into stable beams.</a:t>
            </a:r>
          </a:p>
          <a:p>
            <a:pPr lvl="1"/>
            <a:r>
              <a:rPr lang="en-US" dirty="0" smtClean="0"/>
              <a:t>The best squeezes in terms of BCT losses,</a:t>
            </a:r>
          </a:p>
          <a:p>
            <a:pPr lvl="1"/>
            <a:r>
              <a:rPr lang="en-US" dirty="0" smtClean="0"/>
              <a:t>Both without long. blowup in SPS.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1767120"/>
            <a:ext cx="69723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6070" y="30633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2858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56470" y="2847270"/>
            <a:ext cx="639919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2861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 DC BCT in squeezes 2858-2867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1584220"/>
          </a:xfrm>
        </p:spPr>
        <p:txBody>
          <a:bodyPr/>
          <a:lstStyle/>
          <a:p>
            <a:r>
              <a:rPr lang="en-US" dirty="0" smtClean="0"/>
              <a:t>B1 stable and happy in all cases.</a:t>
            </a:r>
          </a:p>
          <a:p>
            <a:pPr lvl="1"/>
            <a:r>
              <a:rPr lang="en-US" dirty="0" smtClean="0"/>
              <a:t>Could indicate that there is no fundamental problem for present intensities.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540" y="1875416"/>
            <a:ext cx="6480900" cy="43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losses B2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2952125"/>
          </a:xfrm>
        </p:spPr>
        <p:txBody>
          <a:bodyPr/>
          <a:lstStyle/>
          <a:p>
            <a:r>
              <a:rPr lang="en-US" dirty="0" smtClean="0"/>
              <a:t>Losses on B2 H and skew collimators dominate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1340710"/>
            <a:ext cx="69818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overview of the weekend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620610"/>
            <a:ext cx="8425170" cy="5400750"/>
          </a:xfrm>
        </p:spPr>
        <p:txBody>
          <a:bodyPr/>
          <a:lstStyle/>
          <a:p>
            <a:r>
              <a:rPr lang="en-US" dirty="0" smtClean="0"/>
              <a:t>A rather good restart on Friday with fill 2858 – peak L ~6.2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– was followed by 24+ rocky hours with 1 short fill and 6 fills dumped due to losses in squeeze and adjust.</a:t>
            </a:r>
          </a:p>
          <a:p>
            <a:pPr lvl="1"/>
            <a:r>
              <a:rPr lang="en-US" dirty="0" smtClean="0"/>
              <a:t>Losses on B2, with coherent activity (BBQ, ADT) in the H plane. B1 rock stable – no losses.</a:t>
            </a:r>
          </a:p>
          <a:p>
            <a:pPr lvl="1"/>
            <a:r>
              <a:rPr lang="en-US" dirty="0" smtClean="0"/>
              <a:t>Even rolling back all changes, including re-increasing </a:t>
            </a:r>
            <a:r>
              <a:rPr lang="en-US" dirty="0" err="1" smtClean="0"/>
              <a:t>octupoles</a:t>
            </a:r>
            <a:r>
              <a:rPr lang="en-US" dirty="0" smtClean="0"/>
              <a:t> on B2 to pre-TS2 value, did not seem to help.</a:t>
            </a:r>
          </a:p>
          <a:p>
            <a:r>
              <a:rPr lang="en-US" dirty="0" smtClean="0">
                <a:solidFill>
                  <a:srgbClr val="CC0066"/>
                </a:solidFill>
              </a:rPr>
              <a:t>Saturday evening we decided to drop the intensity at injection to </a:t>
            </a:r>
            <a:r>
              <a:rPr lang="en-US" u="sng" dirty="0" smtClean="0">
                <a:solidFill>
                  <a:srgbClr val="CC0066"/>
                </a:solidFill>
              </a:rPr>
              <a:t>1.35E11 ppb</a:t>
            </a:r>
            <a:r>
              <a:rPr lang="en-US" dirty="0" smtClean="0">
                <a:solidFill>
                  <a:srgbClr val="CC0066"/>
                </a:solidFill>
              </a:rPr>
              <a:t>.</a:t>
            </a:r>
          </a:p>
          <a:p>
            <a:r>
              <a:rPr lang="en-US" dirty="0" smtClean="0"/>
              <a:t>Since that moment we have been able to bring all injections to stable beams with good performance given the reduced intensity.</a:t>
            </a:r>
          </a:p>
          <a:p>
            <a:pPr lvl="1"/>
            <a:r>
              <a:rPr lang="en-US" dirty="0" err="1" smtClean="0"/>
              <a:t>Emittances</a:t>
            </a:r>
            <a:r>
              <a:rPr lang="en-US" dirty="0" smtClean="0"/>
              <a:t> ~ 2.2 um in collision.</a:t>
            </a:r>
          </a:p>
          <a:p>
            <a:pPr lvl="1"/>
            <a:r>
              <a:rPr lang="en-US" dirty="0" smtClean="0"/>
              <a:t>No changes made to the settings since Saturday evening.</a:t>
            </a:r>
          </a:p>
          <a:p>
            <a:pPr>
              <a:buNone/>
            </a:pPr>
            <a:endParaRPr lang="pt-BR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losses B2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2448055"/>
          </a:xfrm>
        </p:spPr>
        <p:txBody>
          <a:bodyPr/>
          <a:lstStyle/>
          <a:p>
            <a:r>
              <a:rPr lang="en-US" dirty="0" smtClean="0"/>
              <a:t>Same plot as before for fills 2858 and 2861.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1556740"/>
            <a:ext cx="69627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in squeeze – good fill 2858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31550" y="1065677"/>
            <a:ext cx="7633060" cy="5603773"/>
            <a:chOff x="1331550" y="908650"/>
            <a:chExt cx="7633060" cy="5603773"/>
          </a:xfrm>
        </p:grpSpPr>
        <p:pic>
          <p:nvPicPr>
            <p:cNvPr id="1026" name="Picture 2" descr="http://elogbook.cern.ch/eLogbook/attach_reader?attach_id=126934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550" y="908650"/>
              <a:ext cx="6725622" cy="5603773"/>
            </a:xfrm>
            <a:prstGeom prst="rect">
              <a:avLst/>
            </a:prstGeom>
            <a:noFill/>
          </p:spPr>
        </p:pic>
        <p:grpSp>
          <p:nvGrpSpPr>
            <p:cNvPr id="17" name="Group 16"/>
            <p:cNvGrpSpPr/>
            <p:nvPr/>
          </p:nvGrpSpPr>
          <p:grpSpPr>
            <a:xfrm>
              <a:off x="4716020" y="1484730"/>
              <a:ext cx="4248590" cy="4464620"/>
              <a:chOff x="4716020" y="1412720"/>
              <a:chExt cx="4248590" cy="446462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588280" y="4869200"/>
                <a:ext cx="2160299" cy="5847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/>
                  <a:t>Q change @ start of squeeze</a:t>
                </a:r>
                <a:endParaRPr lang="en-US" sz="1600" b="1" i="1" dirty="0"/>
              </a:p>
            </p:txBody>
          </p:sp>
          <p:cxnSp>
            <p:nvCxnSpPr>
              <p:cNvPr id="9" name="Straight Arrow Connector 8"/>
              <p:cNvCxnSpPr>
                <a:stCxn id="7" idx="1"/>
              </p:cNvCxnSpPr>
              <p:nvPr/>
            </p:nvCxnSpPr>
            <p:spPr bwMode="auto">
              <a:xfrm flipH="1">
                <a:off x="5004060" y="5161588"/>
                <a:ext cx="1584220" cy="715752"/>
              </a:xfrm>
              <a:prstGeom prst="straightConnector1">
                <a:avLst/>
              </a:prstGeom>
              <a:solidFill>
                <a:schemeClr val="accent1"/>
              </a:solidFill>
              <a:ln w="28575" cap="sq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" name="TextBox 9"/>
              <p:cNvSpPr txBox="1"/>
              <p:nvPr/>
            </p:nvSpPr>
            <p:spPr>
              <a:xfrm>
                <a:off x="6372251" y="1412720"/>
                <a:ext cx="2016280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/>
                  <a:t>Beams colliding</a:t>
                </a:r>
                <a:endParaRPr lang="en-US" sz="1600" b="1" i="1" dirty="0"/>
              </a:p>
            </p:txBody>
          </p:sp>
          <p:cxnSp>
            <p:nvCxnSpPr>
              <p:cNvPr id="11" name="Straight Arrow Connector 10"/>
              <p:cNvCxnSpPr>
                <a:stCxn id="10" idx="1"/>
              </p:cNvCxnSpPr>
              <p:nvPr/>
            </p:nvCxnSpPr>
            <p:spPr bwMode="auto">
              <a:xfrm flipH="1">
                <a:off x="4788031" y="1581997"/>
                <a:ext cx="1584220" cy="838863"/>
              </a:xfrm>
              <a:prstGeom prst="straightConnector1">
                <a:avLst/>
              </a:prstGeom>
              <a:solidFill>
                <a:schemeClr val="accent1"/>
              </a:solidFill>
              <a:ln w="28575" cap="sq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6948330" y="1916790"/>
                <a:ext cx="2016280" cy="5847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/>
                  <a:t>Q change @ start of collision BP</a:t>
                </a:r>
                <a:endParaRPr lang="en-US" sz="1600" b="1" i="1" dirty="0"/>
              </a:p>
            </p:txBody>
          </p:sp>
          <p:cxnSp>
            <p:nvCxnSpPr>
              <p:cNvPr id="14" name="Straight Arrow Connector 13"/>
              <p:cNvCxnSpPr>
                <a:stCxn id="13" idx="1"/>
              </p:cNvCxnSpPr>
              <p:nvPr/>
            </p:nvCxnSpPr>
            <p:spPr bwMode="auto">
              <a:xfrm flipH="1">
                <a:off x="5364110" y="2209178"/>
                <a:ext cx="1584220" cy="715752"/>
              </a:xfrm>
              <a:prstGeom prst="straightConnector1">
                <a:avLst/>
              </a:prstGeom>
              <a:solidFill>
                <a:schemeClr val="accent1"/>
              </a:solidFill>
              <a:ln w="28575" cap="sq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5148080" y="2492870"/>
                <a:ext cx="0" cy="43206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accent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4932050" y="4941210"/>
                <a:ext cx="0" cy="93613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accent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4788030" y="3068950"/>
                <a:ext cx="0" cy="93613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accent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4716020" y="4077090"/>
                <a:ext cx="0" cy="93613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accent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764630"/>
            <a:ext cx="8229600" cy="79211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B2 H tune barely visible between mains lines.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elogbook.cern.ch/eLogbook/attach_reader?attach_id=1269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1124680"/>
            <a:ext cx="6804310" cy="56693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in squeeze – bad fill 2866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764630"/>
            <a:ext cx="8229600" cy="86412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m-1 mode (?) excited, sitting on top of mains harmonic.</a:t>
            </a:r>
          </a:p>
          <a:p>
            <a:pPr lvl="1"/>
            <a:r>
              <a:rPr lang="en-US" dirty="0" smtClean="0"/>
              <a:t>Mains harmonic exciting -1 mode 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3610" y="4077090"/>
            <a:ext cx="216029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Q change @ start of squeeze</a:t>
            </a:r>
            <a:endParaRPr lang="en-US" sz="1600" b="1" i="1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 bwMode="auto">
          <a:xfrm>
            <a:off x="3923909" y="4369478"/>
            <a:ext cx="1008141" cy="57173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771750" y="1700760"/>
            <a:ext cx="201628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Q change @ start of collision BP</a:t>
            </a:r>
            <a:endParaRPr lang="en-US" sz="1600" b="1" i="1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 bwMode="auto">
          <a:xfrm>
            <a:off x="4788030" y="1993148"/>
            <a:ext cx="792110" cy="57173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940190" y="4293120"/>
            <a:ext cx="0" cy="64809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868180" y="2564880"/>
            <a:ext cx="0" cy="115216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732300" y="2420860"/>
            <a:ext cx="79489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Tune?</a:t>
            </a:r>
            <a:endParaRPr lang="en-US" sz="1600" b="1" i="1" dirty="0"/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 bwMode="auto">
          <a:xfrm flipH="1">
            <a:off x="5868180" y="2590137"/>
            <a:ext cx="864120" cy="33479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different for B2?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980660"/>
            <a:ext cx="8353160" cy="5111750"/>
          </a:xfrm>
        </p:spPr>
        <p:txBody>
          <a:bodyPr/>
          <a:lstStyle/>
          <a:p>
            <a:r>
              <a:rPr lang="en-US" dirty="0" smtClean="0"/>
              <a:t>LSA settings were checked and searched for trims during MD or TS2 – nothing found (except known changes).</a:t>
            </a:r>
          </a:p>
          <a:p>
            <a:r>
              <a:rPr lang="en-US" dirty="0" smtClean="0"/>
              <a:t>No changes at the level of ADT (Daniel dixit).</a:t>
            </a:r>
          </a:p>
          <a:p>
            <a:pPr lvl="1"/>
            <a:r>
              <a:rPr lang="en-US" dirty="0" smtClean="0"/>
              <a:t>But B2H has the highest gain – coincidence or …?</a:t>
            </a:r>
          </a:p>
          <a:p>
            <a:pPr lvl="1"/>
            <a:r>
              <a:rPr lang="en-US" dirty="0" smtClean="0"/>
              <a:t>We considered lowering B2H gain on Sunday, but eventually opted for trying to reproduce what we had.</a:t>
            </a:r>
          </a:p>
          <a:p>
            <a:r>
              <a:rPr lang="en-US" dirty="0" smtClean="0"/>
              <a:t>What else could explain the recurrent problems of B2 – with a happy B1 – and the difference </a:t>
            </a:r>
            <a:r>
              <a:rPr lang="en-US" dirty="0" err="1" smtClean="0"/>
              <a:t>wrt</a:t>
            </a:r>
            <a:r>
              <a:rPr lang="en-US" smtClean="0"/>
              <a:t> pre-TS2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497180" cy="5111750"/>
          </a:xfrm>
        </p:spPr>
        <p:txBody>
          <a:bodyPr/>
          <a:lstStyle/>
          <a:p>
            <a:r>
              <a:rPr lang="en-US" dirty="0" smtClean="0"/>
              <a:t>Saturday morning a test cycle with 3 nominal bunches was used to check Q and Q’ in squeeze and collision BP.</a:t>
            </a:r>
          </a:p>
          <a:p>
            <a:pPr lvl="1"/>
            <a:r>
              <a:rPr lang="en-US" dirty="0" smtClean="0"/>
              <a:t>ADT gain halved for better Q signals. B2 H quality remained poor.</a:t>
            </a:r>
          </a:p>
          <a:p>
            <a:r>
              <a:rPr lang="en-US" dirty="0" smtClean="0"/>
              <a:t>On flat top Q’ is close to 0 in H, ~ 2 in V. </a:t>
            </a:r>
          </a:p>
          <a:p>
            <a:pPr lvl="1"/>
            <a:r>
              <a:rPr lang="en-US" dirty="0" smtClean="0"/>
              <a:t>Left it there as no problems observed.</a:t>
            </a:r>
          </a:p>
          <a:p>
            <a:r>
              <a:rPr lang="en-US" dirty="0" smtClean="0"/>
              <a:t>At the end of the squeeze Q’ was ~ 2 for all beams/planes.</a:t>
            </a:r>
          </a:p>
          <a:p>
            <a:pPr lvl="1"/>
            <a:r>
              <a:rPr lang="en-US" dirty="0" smtClean="0"/>
              <a:t>Performed manual measurement (see later). Reasonable agreement with online Q’ from radial modulation.</a:t>
            </a:r>
          </a:p>
          <a:p>
            <a:r>
              <a:rPr lang="en-US" dirty="0" smtClean="0"/>
              <a:t>Non-linear chromaticity measurement repeated for 4 </a:t>
            </a:r>
            <a:r>
              <a:rPr lang="en-US" dirty="0" err="1" smtClean="0"/>
              <a:t>octupole</a:t>
            </a:r>
            <a:r>
              <a:rPr lang="en-US" dirty="0" smtClean="0"/>
              <a:t> settings, including inverted signs.</a:t>
            </a:r>
          </a:p>
          <a:p>
            <a:pPr lvl="1"/>
            <a:r>
              <a:rPr lang="en-US" dirty="0" smtClean="0"/>
              <a:t>Exploration – just in case we end up changing the </a:t>
            </a:r>
            <a:r>
              <a:rPr lang="en-US" dirty="0" err="1" smtClean="0"/>
              <a:t>octupoles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Beams did not case much about </a:t>
            </a:r>
            <a:r>
              <a:rPr lang="en-US" dirty="0" err="1" smtClean="0"/>
              <a:t>octupole</a:t>
            </a:r>
            <a:r>
              <a:rPr lang="en-US" dirty="0" smtClean="0"/>
              <a:t> settings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err="1" smtClean="0"/>
              <a:t>octupoles</a:t>
            </a:r>
            <a:r>
              <a:rPr lang="en-US" dirty="0" smtClean="0"/>
              <a:t> +417 A ROD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pic>
        <p:nvPicPr>
          <p:cNvPr id="5122" name="Picture 2" descr="\\cern.ch\dfs\Users\j\jwenning\Documents\LHC\Instability\Chroma\QPR-B1.P40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764630"/>
            <a:ext cx="4079909" cy="3168440"/>
          </a:xfrm>
          <a:prstGeom prst="rect">
            <a:avLst/>
          </a:prstGeom>
          <a:noFill/>
        </p:spPr>
      </p:pic>
      <p:pic>
        <p:nvPicPr>
          <p:cNvPr id="5123" name="Picture 3" descr="\\cern.ch\dfs\Users\j\jwenning\Documents\LHC\Instability\Chroma\QPR-B2.P40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0" y="3429000"/>
            <a:ext cx="4176580" cy="2970667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76070" y="1124680"/>
          <a:ext cx="3336039" cy="2054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013"/>
                <a:gridCol w="1112013"/>
                <a:gridCol w="1112013"/>
              </a:tblGrid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Q’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410" y="4193851"/>
            <a:ext cx="3533788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i="1" dirty="0" smtClean="0"/>
              <a:t>To note – present situation: 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1" dirty="0" smtClean="0"/>
              <a:t>B2 </a:t>
            </a:r>
            <a:r>
              <a:rPr lang="en-US" i="1" dirty="0" err="1" smtClean="0"/>
              <a:t>octupoles</a:t>
            </a:r>
            <a:r>
              <a:rPr lang="en-US" i="1" dirty="0" smtClean="0"/>
              <a:t> back at 450 A,</a:t>
            </a:r>
          </a:p>
          <a:p>
            <a:pPr marL="166688" indent="-166688" algn="l">
              <a:buFont typeface="Arial" pitchFamily="34" charset="0"/>
              <a:buChar char="•"/>
            </a:pPr>
            <a:r>
              <a:rPr lang="en-US" i="1" dirty="0" smtClean="0"/>
              <a:t>B2 Q’ H lowered by 1.8.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Octupoles</a:t>
            </a:r>
            <a:r>
              <a:rPr lang="en-US" dirty="0" smtClean="0"/>
              <a:t>  +70 A ROD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76070" y="1124680"/>
          <a:ext cx="3336039" cy="2054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013"/>
                <a:gridCol w="1112013"/>
                <a:gridCol w="1112013"/>
              </a:tblGrid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Q’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\\cern.ch\dfs\Users\j\jwenning\Documents\LHC\Instability\Chroma\QPR-B2.P7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325" y="3489544"/>
            <a:ext cx="4268275" cy="3035886"/>
          </a:xfrm>
          <a:prstGeom prst="rect">
            <a:avLst/>
          </a:prstGeom>
          <a:noFill/>
        </p:spPr>
      </p:pic>
      <p:pic>
        <p:nvPicPr>
          <p:cNvPr id="6147" name="Picture 3" descr="\\cern.ch\dfs\Users\j\jwenning\Documents\LHC\Instability\Chroma\QPR-B1.P7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908650"/>
            <a:ext cx="4229975" cy="328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Octupoles</a:t>
            </a:r>
            <a:r>
              <a:rPr lang="en-US" dirty="0" smtClean="0"/>
              <a:t>  -200 A ROD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76070" y="1124680"/>
          <a:ext cx="3336039" cy="2054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013"/>
                <a:gridCol w="1112013"/>
                <a:gridCol w="1112013"/>
              </a:tblGrid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Q’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\\cern.ch\dfs\Users\j\jwenning\Documents\LHC\Instability\Chroma\QPR-B1.M20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980660"/>
            <a:ext cx="4184632" cy="3096430"/>
          </a:xfrm>
          <a:prstGeom prst="rect">
            <a:avLst/>
          </a:prstGeom>
          <a:noFill/>
        </p:spPr>
      </p:pic>
      <p:pic>
        <p:nvPicPr>
          <p:cNvPr id="7171" name="Picture 3" descr="\\cern.ch\dfs\Users\j\jwenning\Documents\LHC\Instability\Chroma\QPR-B2.M20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30" y="3496856"/>
            <a:ext cx="4320600" cy="3073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Octupoles</a:t>
            </a:r>
            <a:r>
              <a:rPr lang="en-US" dirty="0" smtClean="0"/>
              <a:t>  -417 A ROD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76070" y="1124680"/>
          <a:ext cx="3336039" cy="2054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013"/>
                <a:gridCol w="1112013"/>
                <a:gridCol w="1112013"/>
              </a:tblGrid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Q’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</a:t>
                      </a:r>
                      <a:endParaRPr lang="en-US" dirty="0"/>
                    </a:p>
                  </a:txBody>
                  <a:tcPr/>
                </a:tc>
              </a:tr>
              <a:tr h="4109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\\cern.ch\dfs\Users\j\jwenning\Documents\LHC\Instability\Chroma\QPR-B2.M40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798" y="3645030"/>
            <a:ext cx="4133802" cy="2940239"/>
          </a:xfrm>
          <a:prstGeom prst="rect">
            <a:avLst/>
          </a:prstGeom>
          <a:noFill/>
        </p:spPr>
      </p:pic>
      <p:pic>
        <p:nvPicPr>
          <p:cNvPr id="8195" name="Picture 3" descr="\\cern.ch\dfs\Users\j\jwenning\Documents\LHC\Instability\Chroma\QPR-B1.M40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0" y="836640"/>
            <a:ext cx="4499990" cy="3329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dumps after </a:t>
            </a:r>
            <a:r>
              <a:rPr lang="en-US" dirty="0" err="1" smtClean="0"/>
              <a:t>VdMs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10"/>
            <a:ext cx="8229600" cy="1584220"/>
          </a:xfrm>
        </p:spPr>
        <p:txBody>
          <a:bodyPr/>
          <a:lstStyle/>
          <a:p>
            <a:r>
              <a:rPr lang="en-US" dirty="0" smtClean="0"/>
              <a:t>Beam was dumped at injection when vacuum valves closed during first high intensity filling after </a:t>
            </a:r>
            <a:r>
              <a:rPr lang="en-US" dirty="0" err="1" smtClean="0"/>
              <a:t>VdM</a:t>
            </a:r>
            <a:r>
              <a:rPr lang="en-US" dirty="0" smtClean="0"/>
              <a:t> scans and Ne injection from SMOG system.</a:t>
            </a:r>
          </a:p>
          <a:p>
            <a:pPr lvl="1"/>
            <a:r>
              <a:rPr lang="en-US" dirty="0" smtClean="0"/>
              <a:t>Calmed down.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99490" y="2204830"/>
            <a:ext cx="7596420" cy="4248447"/>
            <a:chOff x="-87510" y="838200"/>
            <a:chExt cx="9231510" cy="5184577"/>
          </a:xfrm>
        </p:grpSpPr>
        <p:pic>
          <p:nvPicPr>
            <p:cNvPr id="7" name="Picture 6" descr="Q1R8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38200"/>
              <a:ext cx="9144000" cy="50196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-87510" y="1013954"/>
              <a:ext cx="1357885" cy="48827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smtClean="0"/>
                <a:t>Q1R8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438400" y="4953000"/>
              <a:ext cx="609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5020" y="4876800"/>
              <a:ext cx="2183099" cy="41315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Temperature BS</a:t>
              </a:r>
              <a:endParaRPr lang="en-US" sz="1600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752600" y="1219200"/>
              <a:ext cx="3810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33600" y="990601"/>
              <a:ext cx="2066869" cy="41315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Vacuum Dump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5715000"/>
              <a:ext cx="3444597" cy="307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1 Temperature sensor in ITR8 is not working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settings – Q’ and </a:t>
            </a:r>
            <a:r>
              <a:rPr lang="en-US" dirty="0" err="1" smtClean="0"/>
              <a:t>octupoles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0" y="908650"/>
            <a:ext cx="8229600" cy="3600500"/>
          </a:xfrm>
        </p:spPr>
        <p:txBody>
          <a:bodyPr/>
          <a:lstStyle/>
          <a:p>
            <a:r>
              <a:rPr lang="en-US" dirty="0" smtClean="0"/>
              <a:t>B1 : same settings than last weekend.</a:t>
            </a:r>
          </a:p>
          <a:p>
            <a:pPr lvl="1"/>
            <a:r>
              <a:rPr lang="en-US" dirty="0" err="1" smtClean="0"/>
              <a:t>Octupoles</a:t>
            </a:r>
            <a:r>
              <a:rPr lang="en-US" dirty="0" smtClean="0"/>
              <a:t> at 417 A.</a:t>
            </a:r>
          </a:p>
          <a:p>
            <a:r>
              <a:rPr lang="en-US" dirty="0" smtClean="0"/>
              <a:t>B2 : </a:t>
            </a:r>
            <a:r>
              <a:rPr lang="en-US" dirty="0" err="1" smtClean="0"/>
              <a:t>octupoles</a:t>
            </a:r>
            <a:r>
              <a:rPr lang="en-US" dirty="0" smtClean="0"/>
              <a:t> back at 450 A.</a:t>
            </a:r>
          </a:p>
          <a:p>
            <a:pPr lvl="1"/>
            <a:r>
              <a:rPr lang="en-US" dirty="0" smtClean="0"/>
              <a:t>Q’ H had been temporarily increased by +1.8 at end of squeeze and in collision (see later). Rolled back during the period of instability.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837600"/>
            <a:ext cx="8507410" cy="5111750"/>
          </a:xfrm>
        </p:spPr>
        <p:txBody>
          <a:bodyPr/>
          <a:lstStyle/>
          <a:p>
            <a:r>
              <a:rPr lang="en-US" dirty="0" smtClean="0"/>
              <a:t>Production.</a:t>
            </a:r>
          </a:p>
          <a:p>
            <a:r>
              <a:rPr lang="en-US" dirty="0" err="1" smtClean="0"/>
              <a:t>LHCb</a:t>
            </a:r>
            <a:r>
              <a:rPr lang="en-US" dirty="0" smtClean="0"/>
              <a:t> polarity change (to ‘good’ polarity).</a:t>
            </a:r>
          </a:p>
          <a:p>
            <a:endParaRPr lang="en-US" dirty="0" smtClean="0"/>
          </a:p>
          <a:p>
            <a:r>
              <a:rPr lang="en-US" dirty="0" smtClean="0"/>
              <a:t>Interventions.</a:t>
            </a:r>
          </a:p>
          <a:p>
            <a:pPr lvl="1"/>
            <a:r>
              <a:rPr lang="en-US" dirty="0" smtClean="0"/>
              <a:t>Clogged filter </a:t>
            </a:r>
            <a:r>
              <a:rPr lang="en-US" dirty="0" err="1" smtClean="0"/>
              <a:t>cryo</a:t>
            </a:r>
            <a:r>
              <a:rPr lang="en-US" dirty="0" smtClean="0"/>
              <a:t> P18 – 2 hours between fills.. </a:t>
            </a:r>
          </a:p>
          <a:p>
            <a:pPr lvl="1"/>
            <a:r>
              <a:rPr lang="en-US" dirty="0" smtClean="0"/>
              <a:t>UPS repair at Pt5 (surface) Friday morning. Should be transparent.</a:t>
            </a:r>
          </a:p>
          <a:p>
            <a:pPr lvl="1"/>
            <a:r>
              <a:rPr lang="en-US" dirty="0" smtClean="0"/>
              <a:t>Pending </a:t>
            </a:r>
            <a:r>
              <a:rPr lang="en-US" dirty="0" err="1" smtClean="0"/>
              <a:t>LHCb</a:t>
            </a:r>
            <a:r>
              <a:rPr lang="en-US" dirty="0" smtClean="0"/>
              <a:t> access request 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81130"/>
            <a:ext cx="9144000" cy="347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676570" cy="1368190"/>
          </a:xfrm>
        </p:spPr>
        <p:txBody>
          <a:bodyPr/>
          <a:lstStyle/>
          <a:p>
            <a:r>
              <a:rPr lang="en-US" dirty="0" err="1" smtClean="0"/>
              <a:t>VdM</a:t>
            </a:r>
            <a:r>
              <a:rPr lang="en-US" dirty="0" smtClean="0"/>
              <a:t> scans: setup and 4 fills.</a:t>
            </a:r>
          </a:p>
          <a:p>
            <a:r>
              <a:rPr lang="en-US" dirty="0" smtClean="0"/>
              <a:t>Physics operation: reduced intensity to 1.35E11 ppb.</a:t>
            </a:r>
          </a:p>
          <a:p>
            <a:pPr lvl="1"/>
            <a:r>
              <a:rPr lang="en-US" dirty="0" smtClean="0"/>
              <a:t>Instabilities on B2 at end of squeeze.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9566" y="2999286"/>
            <a:ext cx="731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</a:rPr>
              <a:t>VdM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setup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4757" y="2348850"/>
            <a:ext cx="2691763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Intensities and energy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83960" y="2996940"/>
            <a:ext cx="617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</a:rPr>
              <a:t>VdM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fills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590" y="3009154"/>
            <a:ext cx="617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</a:rPr>
              <a:t>VdM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fills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51026" y="3068950"/>
            <a:ext cx="1256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RF </a:t>
            </a:r>
          </a:p>
          <a:p>
            <a:r>
              <a:rPr lang="en-US" sz="1600" b="1" dirty="0" err="1" smtClean="0">
                <a:solidFill>
                  <a:srgbClr val="FFC000"/>
                </a:solidFill>
              </a:rPr>
              <a:t>Cryo</a:t>
            </a:r>
            <a:r>
              <a:rPr lang="en-US" sz="1600" b="1" dirty="0" smtClean="0">
                <a:solidFill>
                  <a:srgbClr val="FFC000"/>
                </a:solidFill>
              </a:rPr>
              <a:t> P18</a:t>
            </a:r>
            <a:endParaRPr lang="en-US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81109"/>
            <a:ext cx="9144000" cy="352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5" y="0"/>
            <a:ext cx="31146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lumi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7430" y="314096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Luminosity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450" y="1052670"/>
            <a:ext cx="4342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Peak initial L : 6.2x10</a:t>
            </a:r>
            <a:r>
              <a:rPr lang="en-US" sz="2400" baseline="30000" dirty="0" smtClean="0"/>
              <a:t>33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8280" y="1660700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33%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10" y="1988800"/>
            <a:ext cx="3086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72240" y="3140960"/>
            <a:ext cx="1791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00"/>
                </a:solidFill>
              </a:rPr>
              <a:t>6x10</a:t>
            </a:r>
            <a:r>
              <a:rPr lang="en-US" sz="1600" i="1" baseline="30000" dirty="0" smtClean="0">
                <a:solidFill>
                  <a:srgbClr val="FFFF00"/>
                </a:solidFill>
              </a:rPr>
              <a:t>33</a:t>
            </a:r>
            <a:r>
              <a:rPr lang="en-US" sz="1600" i="1" dirty="0" smtClean="0">
                <a:solidFill>
                  <a:srgbClr val="FFFF00"/>
                </a:solidFill>
              </a:rPr>
              <a:t> cm-2s-1</a:t>
            </a:r>
            <a:endParaRPr lang="en-US" sz="1600" i="1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907630" y="3501010"/>
            <a:ext cx="370788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425170" cy="5111750"/>
          </a:xfrm>
        </p:spPr>
        <p:txBody>
          <a:bodyPr/>
          <a:lstStyle/>
          <a:p>
            <a:r>
              <a:rPr lang="en-US" dirty="0" smtClean="0"/>
              <a:t>This week had only one, but long, downtime period from </a:t>
            </a:r>
            <a:r>
              <a:rPr lang="en-US" dirty="0" err="1" smtClean="0"/>
              <a:t>Tu</a:t>
            </a:r>
            <a:r>
              <a:rPr lang="en-US" dirty="0" smtClean="0"/>
              <a:t> 08:00 to We 17:00 – </a:t>
            </a:r>
            <a:r>
              <a:rPr lang="en-US" b="1" dirty="0" smtClean="0"/>
              <a:t>35 hours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period started with a crowbar on RF module M2B1.</a:t>
            </a:r>
          </a:p>
          <a:p>
            <a:pPr lvl="1"/>
            <a:r>
              <a:rPr lang="en-US" dirty="0" smtClean="0"/>
              <a:t>Repaired in iterations on Tuesday.</a:t>
            </a:r>
          </a:p>
          <a:p>
            <a:pPr lvl="1"/>
            <a:r>
              <a:rPr lang="en-US" dirty="0" smtClean="0"/>
              <a:t>Smoothing capacitor replaced.</a:t>
            </a:r>
          </a:p>
          <a:p>
            <a:r>
              <a:rPr lang="en-US" dirty="0" smtClean="0"/>
              <a:t>Tuesday evening at 21:00 </a:t>
            </a:r>
            <a:r>
              <a:rPr lang="en-US" dirty="0" err="1" smtClean="0"/>
              <a:t>cryo</a:t>
            </a:r>
            <a:r>
              <a:rPr lang="en-US" dirty="0" smtClean="0"/>
              <a:t> plant P18 switched off.</a:t>
            </a:r>
          </a:p>
          <a:p>
            <a:pPr lvl="1"/>
            <a:r>
              <a:rPr lang="en-GB" dirty="0" smtClean="0"/>
              <a:t>QURC </a:t>
            </a:r>
            <a:r>
              <a:rPr lang="en-US" dirty="0" smtClean="0"/>
              <a:t>in PM18 tripped on oil detection.</a:t>
            </a:r>
          </a:p>
          <a:p>
            <a:pPr lvl="1"/>
            <a:r>
              <a:rPr lang="en-US" dirty="0" smtClean="0"/>
              <a:t>Recovered We 17:00.</a:t>
            </a:r>
          </a:p>
          <a:p>
            <a:pPr lvl="1"/>
            <a:r>
              <a:rPr lang="en-US" dirty="0" smtClean="0"/>
              <a:t>There is a clogged filter at P18 – stable but </a:t>
            </a:r>
            <a:r>
              <a:rPr lang="en-US" b="1" u="sng" dirty="0" smtClean="0"/>
              <a:t>should be fixed between 2 fills (~ 2hours) this week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of the week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0502964"/>
              </p:ext>
            </p:extLst>
          </p:nvPr>
        </p:nvGraphicFramePr>
        <p:xfrm>
          <a:off x="323411" y="747281"/>
          <a:ext cx="8641197" cy="38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97"/>
                <a:gridCol w="704097"/>
                <a:gridCol w="955210"/>
                <a:gridCol w="886277"/>
                <a:gridCol w="1214938"/>
                <a:gridCol w="4176578"/>
              </a:tblGrid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Fill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Day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 (h)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Nb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Int</a:t>
                      </a:r>
                      <a:r>
                        <a:rPr lang="en-US" sz="1600" b="0" dirty="0" smtClean="0"/>
                        <a:t> L</a:t>
                      </a:r>
                      <a:r>
                        <a:rPr lang="en-US" sz="1600" b="0" baseline="0" dirty="0" smtClean="0"/>
                        <a:t> (pb-1)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Dump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2852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Tu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4:40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VdM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2/8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RF – crowbar M2B1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2853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We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8:10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VdM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OP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2855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Th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9:10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VdM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1/5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SIS</a:t>
                      </a:r>
                      <a:r>
                        <a:rPr lang="en-US" sz="1600" b="0" baseline="0" dirty="0" smtClean="0"/>
                        <a:t> – systematic BPM drift (IR6, TCSG)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2856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Th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3:40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VdM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1/5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OP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2858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Fr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13:35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1374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2861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0:57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1374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IR7 BLM false trigger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2870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1374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FCG</a:t>
                      </a:r>
                      <a:r>
                        <a:rPr lang="en-US" sz="1600" b="0" baseline="0" dirty="0" smtClean="0"/>
                        <a:t> communication to RCBV lost (SEU candidate) – SIS dump on orbit excursion.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2871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1374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CMS BCM – faulty channel.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2872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mtClean="0"/>
                        <a:t>&gt;12:00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1374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816" y="4994070"/>
            <a:ext cx="7101624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Integrated luminosity </a:t>
            </a:r>
            <a:r>
              <a:rPr lang="en-US" sz="2800" dirty="0" smtClean="0"/>
              <a:t>533 </a:t>
            </a:r>
            <a:r>
              <a:rPr lang="en-US" sz="2800" dirty="0" smtClean="0"/>
              <a:t>pb</a:t>
            </a:r>
            <a:r>
              <a:rPr lang="en-US" sz="2800" baseline="30000" dirty="0" smtClean="0"/>
              <a:t>-1 </a:t>
            </a:r>
            <a:r>
              <a:rPr lang="en-US" sz="2800" dirty="0" smtClean="0"/>
              <a:t> in a ½ week.</a:t>
            </a:r>
            <a:endParaRPr lang="en-US" sz="2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lost before stable beams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3460" y="908650"/>
          <a:ext cx="777707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402"/>
                <a:gridCol w="1017848"/>
                <a:gridCol w="1368190"/>
                <a:gridCol w="46086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RQ6.R7</a:t>
                      </a:r>
                      <a:r>
                        <a:rPr lang="en-US" baseline="0" dirty="0" smtClean="0"/>
                        <a:t> trip (QPS) SUE?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Heavy losses on selected B2 bunches.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Same as before…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 again…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Flat</a:t>
                      </a:r>
                      <a:r>
                        <a:rPr lang="en-US" baseline="0" dirty="0" smtClean="0"/>
                        <a:t> 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QFB dragged</a:t>
                      </a:r>
                      <a:r>
                        <a:rPr lang="en-US" baseline="0" dirty="0" smtClean="0"/>
                        <a:t> B2H tune away.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Heavy losses on selected B2 bunches.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Ditto.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440" y="4077090"/>
            <a:ext cx="82091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/>
              <a:t>In most cases the losses in ADJUST already started in SQUEEZE (below 2 m).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/>
              <a:t>Losses came with activity on B2 H plane.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dirty="0" smtClean="0"/>
              <a:t>After fill 2866 (4</a:t>
            </a:r>
            <a:r>
              <a:rPr lang="en-US" baseline="30000" dirty="0" smtClean="0"/>
              <a:t>th</a:t>
            </a:r>
            <a:r>
              <a:rPr lang="en-US" dirty="0" smtClean="0"/>
              <a:t> lost in a row) </a:t>
            </a:r>
            <a:r>
              <a:rPr lang="en-US" dirty="0" smtClean="0">
                <a:sym typeface="Wingdings" pitchFamily="2" charset="2"/>
              </a:rPr>
              <a:t> intensity down to 1.35E11 ppb.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luminosity – </a:t>
            </a:r>
            <a:r>
              <a:rPr lang="en-US" dirty="0" smtClean="0"/>
              <a:t>&gt;8 </a:t>
            </a:r>
            <a:r>
              <a:rPr lang="en-US" dirty="0" smtClean="0"/>
              <a:t>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7/23/2012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2118149"/>
            <a:ext cx="8821528" cy="325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764630"/>
            <a:ext cx="8316520" cy="79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2" descr="https://atlas.web.cern.ch/Atlas/GROUPS/DATAPREPARATION/DataSummary/2012/daydata/figs/daytotal_lum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https://atlas.web.cern.ch/Atlas/GROUPS/DATAPREPARATION/DataSummary/2012/daydata/figs/daytotal_lum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87780" y="1660700"/>
            <a:ext cx="3302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Add 150 pb-1 for the last fill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47471</TotalTime>
  <Words>1714</Words>
  <Application>Microsoft Office PowerPoint</Application>
  <PresentationFormat>On-screen Show (4:3)</PresentationFormat>
  <Paragraphs>384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Pixel</vt:lpstr>
      <vt:lpstr>Summary week 29 VdM scans Luminosity production</vt:lpstr>
      <vt:lpstr>Brief overview of the weekend</vt:lpstr>
      <vt:lpstr>Present settings – Q’ and octupoles</vt:lpstr>
      <vt:lpstr>Week overview</vt:lpstr>
      <vt:lpstr>Overview of lumi production</vt:lpstr>
      <vt:lpstr>Downtimes</vt:lpstr>
      <vt:lpstr>Fills of the week</vt:lpstr>
      <vt:lpstr>Fills lost before stable beams</vt:lpstr>
      <vt:lpstr>Integrated luminosity – &gt;8 fb-1</vt:lpstr>
      <vt:lpstr>In the end a good week-end</vt:lpstr>
      <vt:lpstr>Performance evolution</vt:lpstr>
      <vt:lpstr>VdM scan configuration</vt:lpstr>
      <vt:lpstr>VdM scans</vt:lpstr>
      <vt:lpstr>Emittances</vt:lpstr>
      <vt:lpstr>Emittances</vt:lpstr>
      <vt:lpstr>Main loss categories at 4 TeV</vt:lpstr>
      <vt:lpstr>B2 DC BCT in squeezes 2858-2867</vt:lpstr>
      <vt:lpstr>B1 DC BCT in squeezes 2858-2867</vt:lpstr>
      <vt:lpstr>TCP losses B2</vt:lpstr>
      <vt:lpstr>TCP losses B2</vt:lpstr>
      <vt:lpstr>Tune in squeeze – good fill 2858</vt:lpstr>
      <vt:lpstr>Tune in squeeze – bad fill 2866</vt:lpstr>
      <vt:lpstr>What’s different for B2?</vt:lpstr>
      <vt:lpstr>Chromaticity measurements</vt:lpstr>
      <vt:lpstr>Standard octupoles +417 A ROD</vt:lpstr>
      <vt:lpstr>Octupoles  +70 A ROD</vt:lpstr>
      <vt:lpstr>Octupoles  -200 A ROD</vt:lpstr>
      <vt:lpstr>Octupoles  -417 A ROD</vt:lpstr>
      <vt:lpstr>Vacuum dumps after VdMs</vt:lpstr>
      <vt:lpstr>This week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4178</cp:revision>
  <dcterms:created xsi:type="dcterms:W3CDTF">2010-07-26T05:43:59Z</dcterms:created>
  <dcterms:modified xsi:type="dcterms:W3CDTF">2012-07-23T05:45:04Z</dcterms:modified>
</cp:coreProperties>
</file>