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1222" r:id="rId2"/>
    <p:sldId id="1227" r:id="rId3"/>
    <p:sldId id="1228" r:id="rId4"/>
    <p:sldId id="1229" r:id="rId5"/>
    <p:sldId id="1230" r:id="rId6"/>
    <p:sldId id="1231" r:id="rId7"/>
    <p:sldId id="1232" r:id="rId8"/>
    <p:sldId id="1233" r:id="rId9"/>
    <p:sldId id="1223" r:id="rId10"/>
    <p:sldId id="1224" r:id="rId11"/>
    <p:sldId id="1225" r:id="rId12"/>
    <p:sldId id="1226" r:id="rId13"/>
    <p:sldId id="1234" r:id="rId1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CC00"/>
    <a:srgbClr val="FFFF99"/>
    <a:srgbClr val="CC0066"/>
    <a:srgbClr val="008000"/>
    <a:srgbClr val="0000FF"/>
    <a:srgbClr val="FFCC99"/>
    <a:srgbClr val="FF5050"/>
    <a:srgbClr val="CC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80" d="100"/>
          <a:sy n="80" d="100"/>
        </p:scale>
        <p:origin x="-1026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7/22/2012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7/22/2012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7/22/2012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7/22/2012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3456480"/>
          </a:xfrm>
        </p:spPr>
        <p:txBody>
          <a:bodyPr/>
          <a:lstStyle/>
          <a:p>
            <a:r>
              <a:rPr lang="en-US" dirty="0" smtClean="0"/>
              <a:t>10:00 Diagnostics fill with 3 bunches for Q and Q’ along the squeeze.</a:t>
            </a:r>
          </a:p>
          <a:p>
            <a:r>
              <a:rPr lang="en-US" dirty="0" smtClean="0"/>
              <a:t>Squeeze measurements of Q’ for 4 </a:t>
            </a:r>
            <a:r>
              <a:rPr lang="en-US" dirty="0" err="1" smtClean="0"/>
              <a:t>octupoles</a:t>
            </a:r>
            <a:r>
              <a:rPr lang="en-US" dirty="0" smtClean="0"/>
              <a:t> settings (end of squeeze).</a:t>
            </a:r>
          </a:p>
          <a:p>
            <a:pPr lvl="1"/>
            <a:r>
              <a:rPr lang="en-US" dirty="0" smtClean="0"/>
              <a:t>No problems to flip sign of the </a:t>
            </a:r>
            <a:r>
              <a:rPr lang="en-US" dirty="0" err="1" smtClean="0"/>
              <a:t>octupoles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B1 measurements cleaner than B2 measurements.</a:t>
            </a:r>
            <a:endParaRPr lang="en-US" dirty="0" smtClean="0"/>
          </a:p>
          <a:p>
            <a:pPr lvl="1"/>
            <a:r>
              <a:rPr lang="en-US" dirty="0" smtClean="0"/>
              <a:t>Bunches did not really care, lifetimes looked a bit better with standard settings, but Q’ rather large with inverted polarity.</a:t>
            </a:r>
          </a:p>
          <a:p>
            <a:r>
              <a:rPr lang="en-US" dirty="0" smtClean="0"/>
              <a:t>For default </a:t>
            </a:r>
            <a:r>
              <a:rPr lang="en-US" dirty="0" err="1" smtClean="0"/>
              <a:t>octupole</a:t>
            </a:r>
            <a:r>
              <a:rPr lang="en-US" dirty="0" smtClean="0"/>
              <a:t> settings (+417 A):</a:t>
            </a:r>
          </a:p>
          <a:p>
            <a:pPr lvl="1"/>
            <a:r>
              <a:rPr lang="en-US" dirty="0" smtClean="0"/>
              <a:t>At start of squeeze Q’ H close to 0, Q’ V around +2. Leave it.</a:t>
            </a:r>
          </a:p>
          <a:p>
            <a:pPr lvl="1"/>
            <a:r>
              <a:rPr lang="en-US" dirty="0" smtClean="0"/>
              <a:t>Along the squeeze Q’ is ~ Ok.</a:t>
            </a:r>
          </a:p>
          <a:p>
            <a:pPr lvl="1"/>
            <a:r>
              <a:rPr lang="en-US" dirty="0" smtClean="0"/>
              <a:t>At end of squeeze Q’ is around +2 for all planes.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 DC BCT in squeezes </a:t>
            </a:r>
            <a:r>
              <a:rPr lang="en-US" dirty="0" smtClean="0"/>
              <a:t>2858-2867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584220"/>
          </a:xfrm>
        </p:spPr>
        <p:txBody>
          <a:bodyPr/>
          <a:lstStyle/>
          <a:p>
            <a:r>
              <a:rPr lang="en-US" dirty="0" smtClean="0"/>
              <a:t>B1 </a:t>
            </a:r>
            <a:r>
              <a:rPr lang="en-US" dirty="0" smtClean="0"/>
              <a:t>completely insensitive to scraping and long. blowup in </a:t>
            </a:r>
            <a:r>
              <a:rPr lang="en-US" dirty="0" smtClean="0"/>
              <a:t>SPS (but BCT a bit noisy).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2060810"/>
            <a:ext cx="6480900" cy="436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en-US" dirty="0" smtClean="0"/>
              <a:t>losses B2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2952125"/>
          </a:xfrm>
        </p:spPr>
        <p:txBody>
          <a:bodyPr/>
          <a:lstStyle/>
          <a:p>
            <a:r>
              <a:rPr lang="en-US" dirty="0" smtClean="0"/>
              <a:t>Losses on B2 H and skew collimators dominate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1340710"/>
            <a:ext cx="698182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en-US" dirty="0" smtClean="0"/>
              <a:t>losses B2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2448055"/>
          </a:xfrm>
        </p:spPr>
        <p:txBody>
          <a:bodyPr/>
          <a:lstStyle/>
          <a:p>
            <a:r>
              <a:rPr lang="en-US" dirty="0" smtClean="0"/>
              <a:t>Same plot as before for fills 2858 and 2861.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1556740"/>
            <a:ext cx="69627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Excluding the last lower intensity fill, the 2 fills that made it into stable beams since Thursday:</a:t>
            </a:r>
          </a:p>
          <a:p>
            <a:pPr lvl="1"/>
            <a:r>
              <a:rPr lang="en-US" dirty="0" smtClean="0"/>
              <a:t>Had no longitudinal blowup in the SPS,</a:t>
            </a:r>
          </a:p>
          <a:p>
            <a:pPr lvl="1"/>
            <a:r>
              <a:rPr lang="en-US" dirty="0" smtClean="0"/>
              <a:t>Small B2 losses in squeeze,</a:t>
            </a:r>
          </a:p>
          <a:p>
            <a:pPr lvl="1"/>
            <a:r>
              <a:rPr lang="en-US" dirty="0" smtClean="0"/>
              <a:t>Bright beams,</a:t>
            </a:r>
          </a:p>
          <a:p>
            <a:pPr lvl="1"/>
            <a:r>
              <a:rPr lang="en-US" dirty="0" err="1" smtClean="0"/>
              <a:t>Octupoles</a:t>
            </a:r>
            <a:r>
              <a:rPr lang="en-US" dirty="0" smtClean="0"/>
              <a:t> at 417 A.</a:t>
            </a:r>
          </a:p>
          <a:p>
            <a:r>
              <a:rPr lang="en-US" dirty="0" smtClean="0"/>
              <a:t>But we also lost more fills in ~same conditions.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err="1" smtClean="0"/>
              <a:t>octupoles</a:t>
            </a:r>
            <a:r>
              <a:rPr lang="en-US" dirty="0" smtClean="0"/>
              <a:t> +417 A ROD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  <p:pic>
        <p:nvPicPr>
          <p:cNvPr id="5122" name="Picture 2" descr="\\cern.ch\dfs\Users\j\jwenning\Documents\LHC\Instability\Chroma\QPR-B1.P400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764630"/>
            <a:ext cx="4079909" cy="3168440"/>
          </a:xfrm>
          <a:prstGeom prst="rect">
            <a:avLst/>
          </a:prstGeom>
          <a:noFill/>
        </p:spPr>
      </p:pic>
      <p:pic>
        <p:nvPicPr>
          <p:cNvPr id="5123" name="Picture 3" descr="\\cern.ch\dfs\Users\j\jwenning\Documents\LHC\Instability\Chroma\QPR-B2.P400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0" y="3429000"/>
            <a:ext cx="4176580" cy="2970667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76070" y="1124680"/>
          <a:ext cx="3336039" cy="205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013"/>
                <a:gridCol w="1112013"/>
                <a:gridCol w="1112013"/>
              </a:tblGrid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Q’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Octupoles</a:t>
            </a:r>
            <a:r>
              <a:rPr lang="en-US" dirty="0" smtClean="0"/>
              <a:t>  +70 A ROD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76070" y="1124680"/>
          <a:ext cx="3336039" cy="205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013"/>
                <a:gridCol w="1112013"/>
                <a:gridCol w="1112013"/>
              </a:tblGrid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Q’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\\cern.ch\dfs\Users\j\jwenning\Documents\LHC\Instability\Chroma\QPR-B2.P70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325" y="3489544"/>
            <a:ext cx="4268275" cy="3035886"/>
          </a:xfrm>
          <a:prstGeom prst="rect">
            <a:avLst/>
          </a:prstGeom>
          <a:noFill/>
        </p:spPr>
      </p:pic>
      <p:pic>
        <p:nvPicPr>
          <p:cNvPr id="6147" name="Picture 3" descr="\\cern.ch\dfs\Users\j\jwenning\Documents\LHC\Instability\Chroma\QPR-B1.P70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00" y="908650"/>
            <a:ext cx="4229975" cy="3284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Octupoles</a:t>
            </a:r>
            <a:r>
              <a:rPr lang="en-US" dirty="0" smtClean="0"/>
              <a:t>  -200 A ROD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76070" y="1124680"/>
          <a:ext cx="3336039" cy="205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013"/>
                <a:gridCol w="1112013"/>
                <a:gridCol w="1112013"/>
              </a:tblGrid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Q’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\\cern.ch\dfs\Users\j\jwenning\Documents\LHC\Instability\Chroma\QPR-B1.M200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980660"/>
            <a:ext cx="4184632" cy="3096430"/>
          </a:xfrm>
          <a:prstGeom prst="rect">
            <a:avLst/>
          </a:prstGeom>
          <a:noFill/>
        </p:spPr>
      </p:pic>
      <p:pic>
        <p:nvPicPr>
          <p:cNvPr id="7171" name="Picture 3" descr="\\cern.ch\dfs\Users\j\jwenning\Documents\LHC\Instability\Chroma\QPR-B2.M200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30" y="3496856"/>
            <a:ext cx="4320600" cy="3073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Octupoles</a:t>
            </a:r>
            <a:r>
              <a:rPr lang="en-US" dirty="0" smtClean="0"/>
              <a:t>  -</a:t>
            </a:r>
            <a:r>
              <a:rPr lang="en-US" dirty="0" smtClean="0"/>
              <a:t>417 </a:t>
            </a:r>
            <a:r>
              <a:rPr lang="en-US" dirty="0" smtClean="0"/>
              <a:t>A ROD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76070" y="1124680"/>
          <a:ext cx="3336039" cy="205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013"/>
                <a:gridCol w="1112013"/>
                <a:gridCol w="1112013"/>
              </a:tblGrid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Q’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</a:tr>
              <a:tr h="4109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\\cern.ch\dfs\Users\j\jwenning\Documents\LHC\Instability\Chroma\QPR-B2.M400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8798" y="3645030"/>
            <a:ext cx="4133802" cy="2940239"/>
          </a:xfrm>
          <a:prstGeom prst="rect">
            <a:avLst/>
          </a:prstGeom>
          <a:noFill/>
        </p:spPr>
      </p:pic>
      <p:pic>
        <p:nvPicPr>
          <p:cNvPr id="8195" name="Picture 3" descr="\\cern.ch\dfs\Users\j\jwenning\Documents\LHC\Instability\Chroma\QPR-B1.M400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90" y="836640"/>
            <a:ext cx="4499990" cy="3329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16:00 Another attempt, put back on longitudinal blowup in SPS (50%) – beams too bright? Drop intensity.</a:t>
            </a:r>
          </a:p>
          <a:p>
            <a:r>
              <a:rPr lang="en-US" dirty="0" smtClean="0"/>
              <a:t>17:50 Again losses at end of squeeze from B2… dump.</a:t>
            </a:r>
          </a:p>
          <a:p>
            <a:pPr lvl="1"/>
            <a:r>
              <a:rPr lang="en-US" dirty="0" smtClean="0"/>
              <a:t>Large losses new Pt5 in ramp, well above Pt7. Vacuum?</a:t>
            </a:r>
          </a:p>
          <a:p>
            <a:r>
              <a:rPr lang="en-US" dirty="0" smtClean="0"/>
              <a:t>18:50 Trying again, </a:t>
            </a:r>
            <a:r>
              <a:rPr lang="en-US" dirty="0" err="1" smtClean="0"/>
              <a:t>octupoles</a:t>
            </a:r>
            <a:r>
              <a:rPr lang="en-US" dirty="0" smtClean="0"/>
              <a:t> back to pre-TS2 settings (revert last weekends trims) for </a:t>
            </a:r>
            <a:r>
              <a:rPr lang="en-US" b="1" dirty="0" smtClean="0"/>
              <a:t>B2</a:t>
            </a:r>
            <a:r>
              <a:rPr lang="en-US" dirty="0" smtClean="0"/>
              <a:t>.</a:t>
            </a:r>
          </a:p>
          <a:p>
            <a:r>
              <a:rPr lang="en-US" dirty="0" smtClean="0"/>
              <a:t>20:00 Again dump - same signature.</a:t>
            </a:r>
          </a:p>
          <a:p>
            <a:r>
              <a:rPr lang="en-US" dirty="0" smtClean="0"/>
              <a:t>21:30 Trying again, undo Q’ H trim of ~ +2 done last Thursday for B2 at last point of squeeze. </a:t>
            </a:r>
            <a:endParaRPr lang="en-US" dirty="0" smtClean="0"/>
          </a:p>
          <a:p>
            <a:pPr lvl="1"/>
            <a:r>
              <a:rPr lang="en-US" dirty="0" smtClean="0"/>
              <a:t>Q</a:t>
            </a:r>
            <a:r>
              <a:rPr lang="en-US" dirty="0" smtClean="0"/>
              <a:t>’ H now ~0 at that </a:t>
            </a:r>
            <a:r>
              <a:rPr lang="en-US" dirty="0" smtClean="0"/>
              <a:t>point – according to measurements…</a:t>
            </a:r>
            <a:endParaRPr lang="en-US" dirty="0" smtClean="0"/>
          </a:p>
          <a:p>
            <a:pPr lvl="1"/>
            <a:r>
              <a:rPr lang="en-US" dirty="0" smtClean="0"/>
              <a:t>OFC crash during filling - </a:t>
            </a:r>
            <a:r>
              <a:rPr lang="en-US" dirty="0" err="1" smtClean="0"/>
              <a:t>cs-ccr-ofc</a:t>
            </a:r>
            <a:r>
              <a:rPr lang="en-US" dirty="0" smtClean="0"/>
              <a:t> had to be rebooted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Problems with XPOC blocked (and experts ‘busy’).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fill 2866 in ramp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1367905"/>
          </a:xfrm>
        </p:spPr>
        <p:txBody>
          <a:bodyPr/>
          <a:lstStyle/>
          <a:p>
            <a:r>
              <a:rPr lang="en-US" dirty="0" smtClean="0"/>
              <a:t>Losses up to warning level on 83s RS towards end of ramp. Looks like local loss from vacuum.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  <p:pic>
        <p:nvPicPr>
          <p:cNvPr id="1026" name="Picture 2" descr="http://elogbook.cern.ch/eLogbook/attach_reader?attach_id=1269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2204830"/>
            <a:ext cx="7417030" cy="5954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Decide to drop the intensity further to reach a ‘stable’ situation </a:t>
            </a:r>
            <a:r>
              <a:rPr lang="en-US" dirty="0" smtClean="0">
                <a:sym typeface="Wingdings" pitchFamily="2" charset="2"/>
              </a:rPr>
              <a:t> 1.35E11 ppb.</a:t>
            </a:r>
          </a:p>
          <a:p>
            <a:r>
              <a:rPr lang="en-US" dirty="0" smtClean="0">
                <a:sym typeface="Wingdings" pitchFamily="2" charset="2"/>
              </a:rPr>
              <a:t>00:30 Stable beams fill 2870, 5.4E33 cm-2s-1.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Conditions: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B1 settings same as last weekend, </a:t>
            </a:r>
            <a:r>
              <a:rPr lang="en-US" dirty="0" err="1" smtClean="0">
                <a:sym typeface="Wingdings" pitchFamily="2" charset="2"/>
              </a:rPr>
              <a:t>octupoles</a:t>
            </a:r>
            <a:r>
              <a:rPr lang="en-US" dirty="0" smtClean="0">
                <a:sym typeface="Wingdings" pitchFamily="2" charset="2"/>
              </a:rPr>
              <a:t> at 417 A.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B2 Q’H back to last weekend setting,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B2 </a:t>
            </a:r>
            <a:r>
              <a:rPr lang="en-US" dirty="0" err="1" smtClean="0">
                <a:sym typeface="Wingdings" pitchFamily="2" charset="2"/>
              </a:rPr>
              <a:t>octupoles</a:t>
            </a:r>
            <a:r>
              <a:rPr lang="en-US" dirty="0" smtClean="0">
                <a:sym typeface="Wingdings" pitchFamily="2" charset="2"/>
              </a:rPr>
              <a:t> back to highest values (~450 A),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SPS longitudinal blowup ~nominal.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What’s the next step?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 DC BCT in squeezes </a:t>
            </a:r>
            <a:r>
              <a:rPr lang="en-US" dirty="0" smtClean="0"/>
              <a:t>2858-2867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548600"/>
            <a:ext cx="8229600" cy="1584220"/>
          </a:xfrm>
        </p:spPr>
        <p:txBody>
          <a:bodyPr/>
          <a:lstStyle/>
          <a:p>
            <a:r>
              <a:rPr lang="en-US" dirty="0" smtClean="0"/>
              <a:t>2858 and 2861 made in into stable beams.</a:t>
            </a:r>
          </a:p>
          <a:p>
            <a:pPr lvl="1"/>
            <a:r>
              <a:rPr lang="en-US" dirty="0" smtClean="0"/>
              <a:t>The best squeezes in terms of BCT losses,</a:t>
            </a:r>
          </a:p>
          <a:p>
            <a:pPr lvl="1"/>
            <a:r>
              <a:rPr lang="en-US" dirty="0" smtClean="0"/>
              <a:t>Both without long. blowup in SPS.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7/22/2012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1767120"/>
            <a:ext cx="69723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76070" y="30633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2858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56470" y="2847270"/>
            <a:ext cx="639919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2861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47584</TotalTime>
  <Words>622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Saturday morning</vt:lpstr>
      <vt:lpstr>Standard octupoles +417 A ROD</vt:lpstr>
      <vt:lpstr>Octupoles  +70 A ROD</vt:lpstr>
      <vt:lpstr>Octupoles  -200 A ROD</vt:lpstr>
      <vt:lpstr>Octupoles  -417 A ROD</vt:lpstr>
      <vt:lpstr>Saturday afternoon</vt:lpstr>
      <vt:lpstr>Losses fill 2866 in ramp </vt:lpstr>
      <vt:lpstr>Night</vt:lpstr>
      <vt:lpstr>B2 DC BCT in squeezes 2858-2867</vt:lpstr>
      <vt:lpstr>B1 DC BCT in squeezes 2858-2867</vt:lpstr>
      <vt:lpstr>TCP losses B2</vt:lpstr>
      <vt:lpstr>TCP losses B2</vt:lpstr>
      <vt:lpstr>Slide 13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3983</cp:revision>
  <dcterms:created xsi:type="dcterms:W3CDTF">2010-07-26T05:43:59Z</dcterms:created>
  <dcterms:modified xsi:type="dcterms:W3CDTF">2012-07-22T06:24:27Z</dcterms:modified>
</cp:coreProperties>
</file>