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  <p:sldMasterId id="2147483660" r:id="rId2"/>
  </p:sldMasterIdLst>
  <p:notesMasterIdLst>
    <p:notesMasterId r:id="rId20"/>
  </p:notesMasterIdLst>
  <p:sldIdLst>
    <p:sldId id="965" r:id="rId3"/>
    <p:sldId id="966" r:id="rId4"/>
    <p:sldId id="954" r:id="rId5"/>
    <p:sldId id="955" r:id="rId6"/>
    <p:sldId id="967" r:id="rId7"/>
    <p:sldId id="968" r:id="rId8"/>
    <p:sldId id="969" r:id="rId9"/>
    <p:sldId id="975" r:id="rId10"/>
    <p:sldId id="983" r:id="rId11"/>
    <p:sldId id="977" r:id="rId12"/>
    <p:sldId id="976" r:id="rId13"/>
    <p:sldId id="978" r:id="rId14"/>
    <p:sldId id="985" r:id="rId15"/>
    <p:sldId id="984" r:id="rId16"/>
    <p:sldId id="972" r:id="rId17"/>
    <p:sldId id="973" r:id="rId18"/>
    <p:sldId id="974" r:id="rId1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14" Type="http://schemas.openxmlformats.org/officeDocument/2006/relationships/slide" Target="slides/slide12.xml"/><Relationship Id="rId23" Type="http://schemas.openxmlformats.org/officeDocument/2006/relationships/viewProps" Target="viewProps.xml"/><Relationship Id="rId4" Type="http://schemas.openxmlformats.org/officeDocument/2006/relationships/slide" Target="slides/slide2.xml"/><Relationship Id="rId11" Type="http://schemas.openxmlformats.org/officeDocument/2006/relationships/slide" Target="slides/slide9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7/16/12</a:t>
            </a:fld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7/16/12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>
                <a:solidFill>
                  <a:srgbClr val="00007D"/>
                </a:solidFill>
              </a:rPr>
              <a:pPr/>
              <a:t>7/16/12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Mon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16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July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Jan</a:t>
            </a: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9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4614" b="35064"/>
          <a:stretch>
            <a:fillRect/>
          </a:stretch>
        </p:blipFill>
        <p:spPr>
          <a:xfrm>
            <a:off x="609600" y="1752600"/>
            <a:ext cx="7823200" cy="35393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1219200"/>
            <a:ext cx="7315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07:13h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 during squeeze: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cryo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loss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faulty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crate </a:t>
            </a:r>
            <a:r>
              <a:rPr lang="en-US" sz="2000" dirty="0" smtClean="0">
                <a:latin typeface="Times New Roman"/>
                <a:cs typeface="Times New Roman"/>
              </a:rPr>
              <a:t>that controls the valves on the DFBMH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access </a:t>
            </a:r>
            <a:r>
              <a:rPr lang="en-US" sz="2000" dirty="0" smtClean="0">
                <a:latin typeface="Times New Roman"/>
                <a:cs typeface="Times New Roman"/>
              </a:rPr>
              <a:t>in UJ33 to repair a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faulty ODH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detector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/ ramp ...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due to PC fault: </a:t>
            </a:r>
            <a:r>
              <a:rPr lang="en-US" sz="2000" dirty="0" smtClean="0"/>
              <a:t>RQTL10</a:t>
            </a:r>
            <a:r>
              <a:rPr lang="en-US" sz="2000" dirty="0" smtClean="0"/>
              <a:t>.</a:t>
            </a:r>
            <a:r>
              <a:rPr lang="en-US" sz="2000" dirty="0" smtClean="0"/>
              <a:t>L7B1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“... </a:t>
            </a:r>
            <a:r>
              <a:rPr lang="en-US" sz="2000" dirty="0" smtClean="0"/>
              <a:t>smells </a:t>
            </a:r>
            <a:r>
              <a:rPr lang="en-US" sz="2000" dirty="0" smtClean="0"/>
              <a:t>like SEU on QPS..</a:t>
            </a:r>
            <a:r>
              <a:rPr lang="en-US" sz="2000" dirty="0" smtClean="0"/>
              <a:t>.”</a:t>
            </a:r>
          </a:p>
          <a:p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/ ramp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/ squeeze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14:03h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during squeeze at </a:t>
            </a:r>
            <a:r>
              <a:rPr lang="en-GB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*=1.6m</a:t>
            </a: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15:07h during pre-cycle: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Trip </a:t>
            </a:r>
            <a:r>
              <a:rPr lang="en-US" dirty="0" smtClean="0"/>
              <a:t>of RSD1.A67B2 triggered by </a:t>
            </a:r>
            <a:r>
              <a:rPr lang="en-US" dirty="0" smtClean="0"/>
              <a:t>QPS,</a:t>
            </a:r>
          </a:p>
          <a:p>
            <a:r>
              <a:rPr lang="en-US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DCCT signal wrong, not understood</a:t>
            </a:r>
            <a:endParaRPr lang="en-GB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495" y="3048000"/>
            <a:ext cx="3462505" cy="17399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5735" b="63902"/>
          <a:stretch>
            <a:fillRect/>
          </a:stretch>
        </p:blipFill>
        <p:spPr>
          <a:xfrm>
            <a:off x="685800" y="2971800"/>
            <a:ext cx="6348047" cy="16234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990600"/>
            <a:ext cx="40007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physics beam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ramp /squeeze / adjust /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17:44h stable beams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low luminosity in ATLAS due to the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incorporation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yesterday,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581400" cy="4969911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038600"/>
            <a:ext cx="201960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losses in squeeze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9400" y="52070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Trip of RCBXV2.R1 due to false QPS trigger (suspected SEU)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5181600"/>
            <a:ext cx="2308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21:40h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90600"/>
            <a:ext cx="367354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22:37h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physics beam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	ramp /squeeze / adjust /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00:18h stable beams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06:00h still ... stable beams   :-)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838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Emittances</a:t>
            </a:r>
            <a:r>
              <a:rPr lang="en-US" sz="1400" dirty="0" smtClean="0"/>
              <a:t> (144</a:t>
            </a:r>
            <a:r>
              <a:rPr lang="en-US" sz="1400" dirty="0" smtClean="0"/>
              <a:t>)  	B1H </a:t>
            </a:r>
            <a:r>
              <a:rPr lang="en-US" sz="1400" dirty="0" smtClean="0"/>
              <a:t>= </a:t>
            </a:r>
            <a:r>
              <a:rPr lang="en-US" sz="1400" dirty="0" smtClean="0"/>
              <a:t>1.86</a:t>
            </a:r>
          </a:p>
          <a:p>
            <a:r>
              <a:rPr lang="en-US" sz="1400" dirty="0" smtClean="0"/>
              <a:t>		B1V </a:t>
            </a:r>
            <a:r>
              <a:rPr lang="en-US" sz="1400" dirty="0" smtClean="0"/>
              <a:t>= </a:t>
            </a:r>
            <a:r>
              <a:rPr lang="en-US" sz="1400" dirty="0" smtClean="0"/>
              <a:t>1.79</a:t>
            </a:r>
          </a:p>
          <a:p>
            <a:r>
              <a:rPr lang="en-US" sz="1400" dirty="0" smtClean="0"/>
              <a:t>		B2H </a:t>
            </a:r>
            <a:r>
              <a:rPr lang="en-US" sz="1400" dirty="0" smtClean="0"/>
              <a:t>= </a:t>
            </a:r>
            <a:r>
              <a:rPr lang="en-US" sz="1400" dirty="0" smtClean="0"/>
              <a:t>1.83</a:t>
            </a:r>
          </a:p>
          <a:p>
            <a:r>
              <a:rPr lang="en-US" sz="1400" dirty="0" smtClean="0"/>
              <a:t>		B2V </a:t>
            </a:r>
            <a:r>
              <a:rPr lang="en-US" sz="1400" dirty="0" smtClean="0"/>
              <a:t>= 1.97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l="26575" t="43572" r="7197" b="6577"/>
          <a:stretch>
            <a:fillRect/>
          </a:stretch>
        </p:blipFill>
        <p:spPr>
          <a:xfrm>
            <a:off x="6096520" y="1752600"/>
            <a:ext cx="3047480" cy="1544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5475" b="58664"/>
          <a:stretch>
            <a:fillRect/>
          </a:stretch>
        </p:blipFill>
        <p:spPr>
          <a:xfrm>
            <a:off x="1447800" y="2514600"/>
            <a:ext cx="3962400" cy="1249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rcRect t="43369" b="32296"/>
          <a:stretch>
            <a:fillRect/>
          </a:stretch>
        </p:blipFill>
        <p:spPr>
          <a:xfrm>
            <a:off x="1447800" y="4572000"/>
            <a:ext cx="751481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1077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1" y="2855459"/>
            <a:ext cx="2908299" cy="2630941"/>
          </a:xfrm>
          <a:prstGeom prst="rect">
            <a:avLst/>
          </a:prstGeom>
        </p:spPr>
      </p:pic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762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Resume of the Week: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2661" y="2804160"/>
          <a:ext cx="6151939" cy="3291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97171"/>
                <a:gridCol w="1197171"/>
                <a:gridCol w="1197171"/>
                <a:gridCol w="1197171"/>
                <a:gridCol w="1363255"/>
              </a:tblGrid>
              <a:tr h="5918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fill #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date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int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Lumi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length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dump</a:t>
                      </a:r>
                    </a:p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918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2836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12-July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0.058 (90m)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13:03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OP/RQX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R5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428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2840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13-July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1:14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Colli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moving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428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2842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14-July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147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11:32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OP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918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2843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14-July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114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7:46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Power Converter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428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2847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15-July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66 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3:55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QPS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2286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Resume of the Week / Plan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3143"/>
            <a:ext cx="8686800" cy="27460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990600"/>
            <a:ext cx="38146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Floating MD’s</a:t>
            </a:r>
          </a:p>
          <a:p>
            <a:endParaRPr lang="en-US" sz="8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90m Run set up, loss maps &amp; physics</a:t>
            </a:r>
          </a:p>
          <a:p>
            <a:endParaRPr lang="en-US" sz="8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back to Standard Operation</a:t>
            </a:r>
            <a:endParaRPr lang="en-US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47700" y="2095500"/>
            <a:ext cx="10668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4919008"/>
            <a:ext cx="4891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</a:t>
            </a:r>
            <a:r>
              <a:rPr lang="en-GB" sz="2400" b="1" kern="0" dirty="0" smtClean="0">
                <a:solidFill>
                  <a:srgbClr val="FF0000"/>
                </a:solidFill>
              </a:rPr>
              <a:t>Plan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	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VdM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Scans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		Routine Runs for Physics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		New Procedure for Adjust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/>
                <a:cs typeface="Times New Roman"/>
              </a:rPr>
              <a:t>         		Octupoles</a:t>
            </a:r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?</a:t>
            </a:r>
            <a:endParaRPr lang="en-US" sz="20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VdM</a:t>
            </a:r>
            <a:r>
              <a:rPr lang="en-US" dirty="0" smtClean="0"/>
              <a:t> scan </a:t>
            </a:r>
            <a:r>
              <a:rPr lang="en-US" dirty="0" smtClean="0"/>
              <a:t>configuration </a:t>
            </a:r>
            <a:r>
              <a:rPr lang="en-US" sz="1900" dirty="0" smtClean="0">
                <a:solidFill>
                  <a:srgbClr val="FF0000"/>
                </a:solidFill>
              </a:rPr>
              <a:t>(court </a:t>
            </a:r>
            <a:r>
              <a:rPr lang="en-US" sz="1900" dirty="0" err="1" smtClean="0">
                <a:solidFill>
                  <a:srgbClr val="FF0000"/>
                </a:solidFill>
              </a:rPr>
              <a:t>Joerg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  <a:endParaRPr lang="fr-FR" sz="19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4896680"/>
          </a:xfrm>
        </p:spPr>
        <p:txBody>
          <a:bodyPr/>
          <a:lstStyle/>
          <a:p>
            <a:r>
              <a:rPr lang="en-US" dirty="0" smtClean="0"/>
              <a:t>Beams : ~ 50 individual bunches.</a:t>
            </a:r>
          </a:p>
          <a:p>
            <a:r>
              <a:rPr lang="en-US" dirty="0" smtClean="0"/>
              <a:t>Collisions with injection optics (but with collision tunes).</a:t>
            </a:r>
          </a:p>
          <a:p>
            <a:pPr lvl="1"/>
            <a:r>
              <a:rPr lang="en-US" dirty="0" smtClean="0"/>
              <a:t>Beta* 10 m in IR2/IR8, beta* 11 m in IR1/IR5.</a:t>
            </a:r>
          </a:p>
          <a:p>
            <a:pPr lvl="1"/>
            <a:r>
              <a:rPr lang="en-US" dirty="0" smtClean="0"/>
              <a:t>No SQUEEZE !</a:t>
            </a:r>
          </a:p>
          <a:p>
            <a:r>
              <a:rPr lang="en-US" dirty="0" smtClean="0"/>
              <a:t>External crossing angles (in </a:t>
            </a:r>
            <a:r>
              <a:rPr lang="en-US" dirty="0" err="1" smtClean="0"/>
              <a:t>microrad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IR1 and IR5 : 	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0</a:t>
            </a:r>
            <a:r>
              <a:rPr lang="en-US" dirty="0" smtClean="0"/>
              <a:t>	FT default : 	± 145 </a:t>
            </a:r>
          </a:p>
          <a:p>
            <a:pPr lvl="1"/>
            <a:r>
              <a:rPr lang="en-US" dirty="0" smtClean="0"/>
              <a:t>IR2 :		</a:t>
            </a:r>
            <a:r>
              <a:rPr lang="en-US" dirty="0"/>
              <a:t> </a:t>
            </a:r>
            <a:r>
              <a:rPr lang="en-US" dirty="0" smtClean="0"/>
              <a:t>  -90 			    -90</a:t>
            </a:r>
          </a:p>
          <a:p>
            <a:pPr lvl="1"/>
            <a:r>
              <a:rPr lang="en-US" dirty="0" smtClean="0"/>
              <a:t>IR8 :		+200			  -220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IR8 crossing bump in </a:t>
            </a:r>
            <a:r>
              <a:rPr lang="en-US" b="1" u="sng" dirty="0" smtClean="0">
                <a:solidFill>
                  <a:srgbClr val="FF0000"/>
                </a:solidFill>
              </a:rPr>
              <a:t>horizontal</a:t>
            </a:r>
            <a:r>
              <a:rPr lang="en-US" dirty="0" smtClean="0">
                <a:solidFill>
                  <a:srgbClr val="FF0000"/>
                </a:solidFill>
              </a:rPr>
              <a:t> plane.</a:t>
            </a:r>
          </a:p>
          <a:p>
            <a:r>
              <a:rPr lang="en-US" dirty="0"/>
              <a:t>Dedicated </a:t>
            </a:r>
            <a:r>
              <a:rPr lang="en-US" dirty="0" err="1"/>
              <a:t>hypercycle</a:t>
            </a:r>
            <a:r>
              <a:rPr lang="en-US" dirty="0"/>
              <a:t> : </a:t>
            </a:r>
            <a:r>
              <a:rPr lang="en-US" b="1" dirty="0"/>
              <a:t>4TeV_10Aps_0.6m_VdM</a:t>
            </a:r>
            <a:endParaRPr lang="en-US" dirty="0"/>
          </a:p>
          <a:p>
            <a:pPr lvl="1"/>
            <a:r>
              <a:rPr lang="en-US" dirty="0"/>
              <a:t>Standard injection and ramp.</a:t>
            </a:r>
          </a:p>
          <a:p>
            <a:pPr lvl="1"/>
            <a:r>
              <a:rPr lang="en-US" dirty="0"/>
              <a:t>Collimation with 2011-style settings (TCP @ 5.7 sigma).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7/16/12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812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VdM</a:t>
            </a:r>
            <a:r>
              <a:rPr lang="en-US" dirty="0" smtClean="0"/>
              <a:t> collision beam process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7/16/12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00" y="1101100"/>
            <a:ext cx="6048840" cy="239991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63216" y="3600034"/>
            <a:ext cx="5985325" cy="2421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863" y="1914628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</a:rPr>
              <a:t>(2) Xing bumps</a:t>
            </a:r>
            <a:endParaRPr lang="fr-FR" sz="2000" dirty="0">
              <a:solidFill>
                <a:srgbClr val="0000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10" y="4077090"/>
            <a:ext cx="180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</a:rPr>
              <a:t>(3) Separation bumps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</a:rPr>
              <a:t>(+ </a:t>
            </a:r>
            <a:r>
              <a:rPr lang="en-US" sz="2000" dirty="0" err="1" smtClean="0">
                <a:solidFill>
                  <a:srgbClr val="00007D"/>
                </a:solidFill>
              </a:rPr>
              <a:t>lumi</a:t>
            </a:r>
            <a:r>
              <a:rPr lang="en-US" sz="2000" dirty="0" smtClean="0">
                <a:solidFill>
                  <a:srgbClr val="00007D"/>
                </a:solidFill>
              </a:rPr>
              <a:t> scan corrections)</a:t>
            </a:r>
            <a:endParaRPr lang="fr-FR" sz="2000" dirty="0">
              <a:solidFill>
                <a:srgbClr val="0000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40" y="724570"/>
            <a:ext cx="205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7D"/>
                </a:solidFill>
              </a:rPr>
              <a:t>(1) Tune change</a:t>
            </a:r>
            <a:endParaRPr lang="fr-FR" sz="2000" dirty="0">
              <a:solidFill>
                <a:srgbClr val="00007D"/>
              </a:solidFill>
            </a:endParaRPr>
          </a:p>
        </p:txBody>
      </p:sp>
      <p:sp>
        <p:nvSpPr>
          <p:cNvPr id="11" name="Bent Arrow 10"/>
          <p:cNvSpPr/>
          <p:nvPr/>
        </p:nvSpPr>
        <p:spPr bwMode="auto">
          <a:xfrm rot="5400000">
            <a:off x="2590644" y="873726"/>
            <a:ext cx="504070" cy="429898"/>
          </a:xfrm>
          <a:prstGeom prst="ben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sz="2000" smtClean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6932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VdM</a:t>
            </a:r>
            <a:r>
              <a:rPr lang="en-US" dirty="0" smtClean="0"/>
              <a:t> setup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0" y="837600"/>
            <a:ext cx="8229600" cy="5111750"/>
          </a:xfrm>
        </p:spPr>
        <p:txBody>
          <a:bodyPr/>
          <a:lstStyle/>
          <a:p>
            <a:r>
              <a:rPr lang="en-US" dirty="0" smtClean="0"/>
              <a:t>Commissioning with beam of the collision BP.</a:t>
            </a:r>
          </a:p>
          <a:p>
            <a:pPr lvl="1"/>
            <a:r>
              <a:rPr lang="en-US" dirty="0" smtClean="0"/>
              <a:t>With 3 nominal bunches.</a:t>
            </a:r>
          </a:p>
          <a:p>
            <a:pPr lvl="1"/>
            <a:r>
              <a:rPr lang="en-US" dirty="0" smtClean="0"/>
              <a:t>Find collisions, optimize, incorporate corrections.</a:t>
            </a:r>
          </a:p>
          <a:p>
            <a:pPr lvl="1"/>
            <a:r>
              <a:rPr lang="en-US" dirty="0" smtClean="0"/>
              <a:t>Align TCTs around orbit.</a:t>
            </a:r>
          </a:p>
          <a:p>
            <a:pPr lvl="1"/>
            <a:r>
              <a:rPr lang="en-US" dirty="0" smtClean="0"/>
              <a:t>Estimate ~4 hours.</a:t>
            </a:r>
          </a:p>
          <a:p>
            <a:r>
              <a:rPr lang="en-US" dirty="0"/>
              <a:t>Collimation &amp; protection </a:t>
            </a:r>
            <a:r>
              <a:rPr lang="en-US" dirty="0" smtClean="0"/>
              <a:t>validation </a:t>
            </a:r>
            <a:r>
              <a:rPr lang="en-US" smtClean="0"/>
              <a:t>in collision.</a:t>
            </a:r>
            <a:endParaRPr lang="en-US" dirty="0"/>
          </a:p>
          <a:p>
            <a:pPr lvl="1"/>
            <a:r>
              <a:rPr lang="en-US" dirty="0"/>
              <a:t>H and V </a:t>
            </a:r>
            <a:r>
              <a:rPr lang="en-US" dirty="0" err="1"/>
              <a:t>betatron</a:t>
            </a:r>
            <a:r>
              <a:rPr lang="en-US" dirty="0"/>
              <a:t> loss maps,</a:t>
            </a:r>
          </a:p>
          <a:p>
            <a:pPr lvl="1"/>
            <a:r>
              <a:rPr lang="en-US" dirty="0"/>
              <a:t>Off-momentum loss maps (+/-),</a:t>
            </a:r>
          </a:p>
          <a:p>
            <a:pPr lvl="1"/>
            <a:r>
              <a:rPr lang="en-US" dirty="0"/>
              <a:t>Asynchronous dump test.</a:t>
            </a:r>
          </a:p>
          <a:p>
            <a:pPr lvl="1"/>
            <a:r>
              <a:rPr lang="en-US" dirty="0" smtClean="0"/>
              <a:t>Estimate ~ 1 shift.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7/16/12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14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back to standard after 90m run 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07:14h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power converter fault IT 56 (</a:t>
            </a:r>
            <a:r>
              <a:rPr lang="en-US" sz="2000" dirty="0" smtClean="0"/>
              <a:t>RQTX1.R5 </a:t>
            </a:r>
            <a:r>
              <a:rPr lang="en-US" sz="2000" dirty="0" err="1" smtClean="0"/>
              <a:t>overcurrent</a:t>
            </a:r>
            <a:r>
              <a:rPr lang="en-US" sz="2000" dirty="0" smtClean="0"/>
              <a:t>)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09:22h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probe beam &amp; injection optimisation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11:21h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 physics beam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0" lang="en-GB" sz="32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12418" b="10762"/>
          <a:stretch>
            <a:fillRect/>
          </a:stretch>
        </p:blipFill>
        <p:spPr>
          <a:xfrm>
            <a:off x="2514600" y="2590800"/>
            <a:ext cx="3225800" cy="1755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t="13246" b="7451"/>
          <a:stretch>
            <a:fillRect/>
          </a:stretch>
        </p:blipFill>
        <p:spPr>
          <a:xfrm>
            <a:off x="5486400" y="3048000"/>
            <a:ext cx="3254387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105400"/>
            <a:ext cx="3878805" cy="13208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11175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228600" y="838200"/>
            <a:ext cx="7786106" cy="6309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12:12h </a:t>
            </a:r>
            <a:r>
              <a:rPr lang="en-US" sz="2200" b="1" i="1" dirty="0" smtClean="0">
                <a:latin typeface="Times New Roman"/>
                <a:cs typeface="Times New Roman"/>
              </a:rPr>
              <a:t>Ramp &amp; squeeze</a:t>
            </a: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12:58h </a:t>
            </a:r>
            <a:r>
              <a:rPr lang="en-GB" sz="24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during adjust: </a:t>
            </a:r>
          </a:p>
          <a:p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Trip of IT.R5 again</a:t>
            </a:r>
          </a:p>
          <a:p>
            <a:endParaRPr lang="en-US" sz="2100" b="1" i="1" dirty="0" smtClean="0">
              <a:latin typeface="Times New Roman"/>
              <a:cs typeface="Times New Roman"/>
            </a:endParaRPr>
          </a:p>
          <a:p>
            <a:r>
              <a:rPr lang="en-US" sz="2100" b="1" i="1" dirty="0" smtClean="0">
                <a:latin typeface="Times New Roman"/>
                <a:cs typeface="Times New Roman"/>
              </a:rPr>
              <a:t>	and some minutes later: </a:t>
            </a:r>
            <a:r>
              <a:rPr lang="en-US" sz="2000" dirty="0" smtClean="0">
                <a:latin typeface="Times New Roman"/>
                <a:cs typeface="Times New Roman"/>
              </a:rPr>
              <a:t>RF modules M1B1 and M2B2 tripped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(fault in control rack ... broken fuse)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access</a:t>
            </a:r>
            <a:endParaRPr lang="en-US" sz="24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"/>
            <a:ext cx="3873500" cy="2346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1371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* = 2.2m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71800"/>
            <a:ext cx="4267200" cy="111187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924800" y="1524000"/>
            <a:ext cx="1219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3581400"/>
            <a:ext cx="1219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b="40856"/>
          <a:stretch>
            <a:fillRect/>
          </a:stretch>
        </p:blipFill>
        <p:spPr>
          <a:xfrm>
            <a:off x="4995014" y="4920105"/>
            <a:ext cx="4148986" cy="193789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 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5826084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15:31h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restart, pre-cycle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18:03h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 probes &amp; waiting for SPS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19:05h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 for physics 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20:00h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ramp </a:t>
            </a: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	... and </a:t>
            </a:r>
            <a:r>
              <a:rPr lang="en-GB" sz="24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: RF problem</a:t>
            </a: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	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spurious trigger on crowbar </a:t>
            </a: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21:27h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new injection, ramp, squeeze, adjust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GB" sz="2400" b="1" i="1" kern="0" dirty="0" smtClean="0"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37142"/>
          <a:stretch>
            <a:fillRect/>
          </a:stretch>
        </p:blipFill>
        <p:spPr>
          <a:xfrm>
            <a:off x="6030224" y="1981200"/>
            <a:ext cx="3113776" cy="1471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91000"/>
            <a:ext cx="3036808" cy="242516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8153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23:23h 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00:38h 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 spurious rigger from collimators </a:t>
            </a:r>
          </a:p>
          <a:p>
            <a:r>
              <a:rPr lang="en-US" sz="1700" i="1" dirty="0" smtClean="0"/>
              <a:t>	interlock from collimator motor on TCTH.4R5.B2</a:t>
            </a: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02:54h </a:t>
            </a:r>
            <a:r>
              <a:rPr lang="en-GB" sz="24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&amp; new injection</a:t>
            </a: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/>
              <a:t>	</a:t>
            </a:r>
            <a:r>
              <a:rPr lang="en-US" sz="1600" dirty="0" err="1" smtClean="0"/>
              <a:t>Emittances</a:t>
            </a:r>
            <a:endParaRPr lang="en-US" sz="1600" dirty="0" smtClean="0"/>
          </a:p>
          <a:p>
            <a:r>
              <a:rPr lang="en-US" sz="1600" dirty="0" smtClean="0"/>
              <a:t>	B1H = 1.98	B2H = 1.67</a:t>
            </a:r>
          </a:p>
          <a:p>
            <a:r>
              <a:rPr lang="en-US" sz="1600" dirty="0" smtClean="0"/>
              <a:t>	B1V = 1.73	B2V = 1.9</a:t>
            </a:r>
            <a:r>
              <a:rPr lang="en-GB" sz="16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	</a:t>
            </a:r>
            <a:endParaRPr lang="en-US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6931"/>
          <a:stretch>
            <a:fillRect/>
          </a:stretch>
        </p:blipFill>
        <p:spPr>
          <a:xfrm>
            <a:off x="4876800" y="2133600"/>
            <a:ext cx="3984941" cy="186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216400"/>
            <a:ext cx="3201960" cy="21756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8153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Times New Roman"/>
                <a:cs typeface="Times New Roman"/>
              </a:rPr>
              <a:t>ramp &amp; squeeze: ok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1600" dirty="0" smtClean="0"/>
              <a:t>Losses up to 47% in IP7 around 2 </a:t>
            </a:r>
            <a:r>
              <a:rPr lang="en-US" sz="1600" dirty="0" err="1" smtClean="0"/>
              <a:t>m</a:t>
            </a:r>
            <a:r>
              <a:rPr lang="en-US" sz="1600" dirty="0" smtClean="0"/>
              <a:t> beta*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04:01h </a:t>
            </a:r>
            <a:r>
              <a:rPr lang="en-GB" sz="22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High losses on RS9 on TCTH.4R5.B2 </a:t>
            </a:r>
          </a:p>
          <a:p>
            <a:r>
              <a:rPr lang="en-US" dirty="0" smtClean="0"/>
              <a:t>	going into collisions.	</a:t>
            </a: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05:34h </a:t>
            </a:r>
            <a:r>
              <a:rPr lang="en-GB" sz="2200" b="1" i="1" kern="0" dirty="0" smtClean="0">
                <a:latin typeface="Times New Roman"/>
                <a:cs typeface="Times New Roman"/>
              </a:rPr>
              <a:t>... once again ... injection </a:t>
            </a:r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06:23h 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... ok </a:t>
            </a: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carefully checking the Q trim currents</a:t>
            </a: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		</a:t>
            </a:r>
            <a:endParaRPr lang="en-US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15995"/>
          <a:stretch>
            <a:fillRect/>
          </a:stretch>
        </p:blipFill>
        <p:spPr>
          <a:xfrm>
            <a:off x="6096000" y="644039"/>
            <a:ext cx="2655808" cy="1337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667000" cy="181213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 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8153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06:27h 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squeeze:</a:t>
            </a:r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GB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dirty="0" err="1" smtClean="0"/>
              <a:t>uch</a:t>
            </a:r>
            <a:r>
              <a:rPr lang="en-US" dirty="0" smtClean="0"/>
              <a:t> cleaner tune signals than in the </a:t>
            </a:r>
          </a:p>
          <a:p>
            <a:r>
              <a:rPr lang="en-US" dirty="0" smtClean="0"/>
              <a:t>	  previous fill”</a:t>
            </a:r>
          </a:p>
          <a:p>
            <a:endParaRPr lang="en-US" dirty="0" smtClean="0"/>
          </a:p>
          <a:p>
            <a:r>
              <a:rPr lang="en-US" dirty="0" smtClean="0"/>
              <a:t>	again: some losses around </a:t>
            </a:r>
            <a:r>
              <a:rPr lang="en-US" dirty="0" err="1" smtClean="0"/>
              <a:t>β</a:t>
            </a:r>
            <a:r>
              <a:rPr lang="en-US" dirty="0" smtClean="0"/>
              <a:t>*=2m, 41 %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06:58h 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  <a:endParaRPr lang="en-US" dirty="0" smtClean="0"/>
          </a:p>
          <a:p>
            <a:r>
              <a:rPr lang="en-US" dirty="0" smtClean="0"/>
              <a:t>		</a:t>
            </a:r>
            <a:endParaRPr lang="en-US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0"/>
            <a:ext cx="2438400" cy="1729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6999"/>
            <a:ext cx="2286000" cy="1825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b="56287"/>
          <a:stretch>
            <a:fillRect/>
          </a:stretch>
        </p:blipFill>
        <p:spPr>
          <a:xfrm>
            <a:off x="4114800" y="5029200"/>
            <a:ext cx="4775200" cy="15655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53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 / Late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34869"/>
            <a:ext cx="4988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06:58 Stable beams fill #</a:t>
            </a:r>
            <a:r>
              <a:rPr lang="en-US" sz="2000" dirty="0" smtClean="0"/>
              <a:t>2842</a:t>
            </a:r>
          </a:p>
          <a:p>
            <a:r>
              <a:rPr lang="en-US" sz="2000" dirty="0" smtClean="0"/>
              <a:t>18:30 Operator Dump, </a:t>
            </a:r>
            <a:r>
              <a:rPr lang="en-US" sz="2000" b="1" dirty="0" smtClean="0">
                <a:solidFill>
                  <a:srgbClr val="FF0000"/>
                </a:solidFill>
              </a:rPr>
              <a:t>Int. </a:t>
            </a:r>
            <a:r>
              <a:rPr lang="en-US" sz="2000" b="1" dirty="0" err="1" smtClean="0">
                <a:solidFill>
                  <a:srgbClr val="FF0000"/>
                </a:solidFill>
              </a:rPr>
              <a:t>Lumi</a:t>
            </a:r>
            <a:r>
              <a:rPr lang="en-US" sz="2000" b="1" dirty="0" smtClean="0">
                <a:solidFill>
                  <a:srgbClr val="FF0000"/>
                </a:solidFill>
              </a:rPr>
              <a:t> 147 pb-1</a:t>
            </a:r>
            <a:endParaRPr lang="en-U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73069"/>
            <a:ext cx="7239000" cy="199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44590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21:17 Stable beams, fill #2843, initial </a:t>
            </a:r>
            <a:r>
              <a:rPr lang="en-US" dirty="0" err="1" smtClean="0"/>
              <a:t>lumi</a:t>
            </a:r>
            <a:r>
              <a:rPr lang="en-US" dirty="0" smtClean="0"/>
              <a:t> 5.9/5.6e33 cm-2s-</a:t>
            </a:r>
            <a:r>
              <a:rPr lang="en-US" dirty="0" smtClean="0"/>
              <a:t>1</a:t>
            </a:r>
          </a:p>
          <a:p>
            <a:r>
              <a:rPr lang="en-GB" dirty="0" smtClean="0"/>
              <a:t>05:04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beam dump due to </a:t>
            </a:r>
            <a:r>
              <a:rPr lang="en-US" dirty="0" smtClean="0"/>
              <a:t>RQTL11</a:t>
            </a:r>
            <a:r>
              <a:rPr lang="en-US" dirty="0" smtClean="0"/>
              <a:t>.L1B2 </a:t>
            </a:r>
            <a:r>
              <a:rPr lang="en-US" dirty="0" smtClean="0"/>
              <a:t>trip. </a:t>
            </a:r>
            <a:r>
              <a:rPr lang="en-US" b="1" dirty="0" smtClean="0">
                <a:solidFill>
                  <a:srgbClr val="FF0000"/>
                </a:solidFill>
              </a:rPr>
              <a:t>Int. </a:t>
            </a:r>
            <a:r>
              <a:rPr lang="en-US" b="1" dirty="0" err="1" smtClean="0">
                <a:solidFill>
                  <a:srgbClr val="FF0000"/>
                </a:solidFill>
              </a:rPr>
              <a:t>Lumi</a:t>
            </a:r>
            <a:r>
              <a:rPr lang="en-US" b="1" dirty="0" smtClean="0">
                <a:solidFill>
                  <a:srgbClr val="FF0000"/>
                </a:solidFill>
              </a:rPr>
              <a:t> 113 pb-1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#2843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870"/>
            <a:ext cx="8229600" cy="3816530"/>
          </a:xfrm>
        </p:spPr>
        <p:txBody>
          <a:bodyPr/>
          <a:lstStyle/>
          <a:p>
            <a:r>
              <a:rPr lang="en-GB" sz="2000" dirty="0" smtClean="0"/>
              <a:t>Some small changes – which might have an effect: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SPS some stronger scraping </a:t>
            </a:r>
            <a:r>
              <a:rPr lang="en-GB" sz="1800" dirty="0" smtClean="0"/>
              <a:t>in the H-plane and relax a bit on the V-plane scraping</a:t>
            </a:r>
          </a:p>
          <a:p>
            <a:pPr lvl="1"/>
            <a:r>
              <a:rPr lang="en-GB" sz="1800" dirty="0" err="1" smtClean="0">
                <a:solidFill>
                  <a:srgbClr val="0000FF"/>
                </a:solidFill>
              </a:rPr>
              <a:t>Octupole</a:t>
            </a:r>
            <a:r>
              <a:rPr lang="en-GB" sz="1800" dirty="0" smtClean="0">
                <a:solidFill>
                  <a:srgbClr val="0000FF"/>
                </a:solidFill>
              </a:rPr>
              <a:t> knob from 3.7 to 3.6</a:t>
            </a:r>
            <a:r>
              <a:rPr lang="en-GB" sz="1800" dirty="0" smtClean="0"/>
              <a:t>, current now to 415 A in the squeeze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Dropped QH </a:t>
            </a:r>
            <a:r>
              <a:rPr lang="en-US" sz="1800" dirty="0" smtClean="0"/>
              <a:t>increase during collision beam process from 5e-3 to 3e-3 based on BBQ measurements </a:t>
            </a:r>
          </a:p>
          <a:p>
            <a:r>
              <a:rPr lang="en-US" sz="1800" dirty="0" smtClean="0"/>
              <a:t>Still </a:t>
            </a:r>
            <a:r>
              <a:rPr lang="en-US" sz="1800" dirty="0" err="1" smtClean="0"/>
              <a:t>lowish</a:t>
            </a:r>
            <a:r>
              <a:rPr lang="en-US" sz="1800" dirty="0" smtClean="0"/>
              <a:t> bunch intensities of 1.44e11resulting in low initial </a:t>
            </a:r>
            <a:r>
              <a:rPr lang="en-US" sz="1800" dirty="0" err="1" smtClean="0"/>
              <a:t>lumi’s</a:t>
            </a:r>
            <a:r>
              <a:rPr lang="en-US" sz="1800" dirty="0" smtClean="0"/>
              <a:t>: 5.9/5.6e33 cm-2s-1</a:t>
            </a:r>
          </a:p>
          <a:p>
            <a:r>
              <a:rPr lang="en-US" sz="1800" dirty="0" smtClean="0"/>
              <a:t>Only BLM warning from UFO at 1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pPr lvl="1"/>
            <a:r>
              <a:rPr lang="en-US" sz="1800" dirty="0" smtClean="0"/>
              <a:t>83 % on TCDQM.4L6.B2, </a:t>
            </a:r>
            <a:r>
              <a:rPr lang="en-US" sz="1800" dirty="0" err="1" smtClean="0"/>
              <a:t>ouf</a:t>
            </a:r>
            <a:r>
              <a:rPr lang="en-US" sz="1800" dirty="0" smtClean="0"/>
              <a:t>!</a:t>
            </a:r>
          </a:p>
          <a:p>
            <a:r>
              <a:rPr lang="en-US" sz="1800" dirty="0" smtClean="0"/>
              <a:t>Turnaround of </a:t>
            </a:r>
            <a:r>
              <a:rPr lang="en-US" sz="1800" b="1" dirty="0" smtClean="0">
                <a:solidFill>
                  <a:srgbClr val="FF0000"/>
                </a:solidFill>
              </a:rPr>
              <a:t>2h45min</a:t>
            </a:r>
            <a:r>
              <a:rPr lang="en-US" sz="1800" dirty="0" smtClean="0"/>
              <a:t>!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15/07/2012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4384205"/>
            <a:ext cx="78676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34740</TotalTime>
  <Words>1163</Words>
  <Application>Microsoft Macintosh PowerPoint</Application>
  <PresentationFormat>On-screen Show (4:3)</PresentationFormat>
  <Paragraphs>296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LHCpresentations</vt:lpstr>
      <vt:lpstr>Pixel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  <vt:lpstr>Fill #2843</vt:lpstr>
      <vt:lpstr>Slide 10</vt:lpstr>
      <vt:lpstr>Slide 11</vt:lpstr>
      <vt:lpstr>Slide 12</vt:lpstr>
      <vt:lpstr>Slide 13</vt:lpstr>
      <vt:lpstr>Slide 14</vt:lpstr>
      <vt:lpstr>VdM scan configuration (court Joerg)</vt:lpstr>
      <vt:lpstr>VdM collision beam process</vt:lpstr>
      <vt:lpstr>VdM setup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2203</cp:revision>
  <dcterms:created xsi:type="dcterms:W3CDTF">2012-07-16T03:09:01Z</dcterms:created>
  <dcterms:modified xsi:type="dcterms:W3CDTF">2012-07-16T05:16:12Z</dcterms:modified>
</cp:coreProperties>
</file>