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321" r:id="rId2"/>
    <p:sldId id="1322" r:id="rId3"/>
    <p:sldId id="1323" r:id="rId4"/>
    <p:sldId id="1324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89" d="100"/>
          <a:sy n="89" d="100"/>
        </p:scale>
        <p:origin x="-1608" y="-10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11/07/2012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July &amp;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sz="2000" dirty="0"/>
              <a:t>07:36 Dump after </a:t>
            </a:r>
            <a:r>
              <a:rPr lang="en-US" sz="2000" b="1" dirty="0">
                <a:solidFill>
                  <a:srgbClr val="FF0000"/>
                </a:solidFill>
              </a:rPr>
              <a:t>high pile-up MD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r>
              <a:rPr lang="en-US" sz="1600" dirty="0"/>
              <a:t>Pile-up of 65 (CMS) and 70 (ATLAS)</a:t>
            </a:r>
            <a:endParaRPr lang="en-US" sz="1600" dirty="0" smtClean="0"/>
          </a:p>
          <a:p>
            <a:r>
              <a:rPr lang="en-US" sz="2000" dirty="0" smtClean="0"/>
              <a:t>08:09 </a:t>
            </a:r>
            <a:r>
              <a:rPr lang="en-US" sz="2000" dirty="0"/>
              <a:t>Lost </a:t>
            </a:r>
            <a:r>
              <a:rPr lang="en-US" sz="2000" dirty="0" err="1"/>
              <a:t>Cryo</a:t>
            </a:r>
            <a:r>
              <a:rPr lang="en-US" sz="2000" dirty="0"/>
              <a:t> matching section R8 ('warm bubble'). </a:t>
            </a:r>
            <a:endParaRPr lang="en-US" sz="2000" dirty="0" smtClean="0"/>
          </a:p>
          <a:p>
            <a:r>
              <a:rPr lang="en-US" sz="2000" dirty="0"/>
              <a:t>0</a:t>
            </a:r>
            <a:r>
              <a:rPr lang="en-US" sz="2000" dirty="0" smtClean="0"/>
              <a:t>9:16 </a:t>
            </a:r>
            <a:r>
              <a:rPr lang="en-US" sz="2000" dirty="0" err="1"/>
              <a:t>Cryo</a:t>
            </a:r>
            <a:r>
              <a:rPr lang="en-US" sz="2000" dirty="0"/>
              <a:t> back, pre-cycle. </a:t>
            </a:r>
            <a:endParaRPr lang="en-US" sz="2000" dirty="0" smtClean="0"/>
          </a:p>
          <a:p>
            <a:r>
              <a:rPr lang="en-US" sz="2000" dirty="0" smtClean="0"/>
              <a:t>10:04 </a:t>
            </a:r>
            <a:r>
              <a:rPr lang="en-US" sz="2000" dirty="0"/>
              <a:t>Start of </a:t>
            </a:r>
            <a:r>
              <a:rPr lang="en-US" sz="2000" b="1" dirty="0">
                <a:solidFill>
                  <a:srgbClr val="FF0000"/>
                </a:solidFill>
              </a:rPr>
              <a:t>25 ns injection MD</a:t>
            </a:r>
            <a:r>
              <a:rPr lang="en-US" sz="2000" dirty="0"/>
              <a:t>. Injecting probe. </a:t>
            </a:r>
            <a:endParaRPr lang="en-US" sz="2000" dirty="0" smtClean="0"/>
          </a:p>
          <a:p>
            <a:pPr lvl="1"/>
            <a:r>
              <a:rPr lang="en-US" sz="1600" dirty="0" smtClean="0"/>
              <a:t>288 bunches injected with high chromaticity</a:t>
            </a:r>
          </a:p>
          <a:p>
            <a:r>
              <a:rPr lang="en-US" sz="2000" dirty="0" smtClean="0"/>
              <a:t>13:15 </a:t>
            </a:r>
            <a:r>
              <a:rPr lang="en-US" sz="2000" dirty="0"/>
              <a:t>End of 25 ns MD. Start pre-cycle for </a:t>
            </a:r>
            <a:r>
              <a:rPr lang="en-US" sz="2000" b="1" dirty="0">
                <a:solidFill>
                  <a:srgbClr val="FF0000"/>
                </a:solidFill>
              </a:rPr>
              <a:t>ATS MD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14:27 </a:t>
            </a:r>
            <a:r>
              <a:rPr lang="en-US" sz="2000" dirty="0"/>
              <a:t>Injection of first ATS </a:t>
            </a:r>
            <a:r>
              <a:rPr lang="en-US" sz="2000" dirty="0" smtClean="0"/>
              <a:t>probe.</a:t>
            </a:r>
          </a:p>
          <a:p>
            <a:r>
              <a:rPr lang="en-US" sz="2000" dirty="0"/>
              <a:t>16:09 First ATS ramp. The intensity was lost when trimming the RF frequency for dispersion measurements. </a:t>
            </a:r>
            <a:endParaRPr lang="en-US" sz="2000" dirty="0" smtClean="0"/>
          </a:p>
          <a:p>
            <a:r>
              <a:rPr lang="en-US" sz="2000" dirty="0" smtClean="0"/>
              <a:t>18:46 </a:t>
            </a:r>
            <a:r>
              <a:rPr lang="en-US" sz="2000" dirty="0"/>
              <a:t>Second ATS ramp followed by </a:t>
            </a:r>
            <a:r>
              <a:rPr lang="en-US" sz="2000" dirty="0" smtClean="0"/>
              <a:t>squeezing</a:t>
            </a:r>
            <a:r>
              <a:rPr lang="en-US" sz="2000" dirty="0" smtClean="0"/>
              <a:t>: successful</a:t>
            </a:r>
          </a:p>
          <a:p>
            <a:pPr lvl="1"/>
            <a:r>
              <a:rPr lang="en-US" sz="1600" dirty="0" smtClean="0"/>
              <a:t>03:13 beta*=0.10 m, beam 2 only.</a:t>
            </a:r>
          </a:p>
          <a:p>
            <a:r>
              <a:rPr lang="en-US" sz="2000" dirty="0" smtClean="0"/>
              <a:t>04:14 ATS beam dumped</a:t>
            </a:r>
          </a:p>
          <a:p>
            <a:r>
              <a:rPr lang="en-US" sz="2000" dirty="0" smtClean="0"/>
              <a:t>05:05 Injection probe for </a:t>
            </a:r>
            <a:r>
              <a:rPr lang="en-US" sz="2000" b="1" dirty="0" smtClean="0">
                <a:solidFill>
                  <a:srgbClr val="FF0000"/>
                </a:solidFill>
              </a:rPr>
              <a:t>beta* </a:t>
            </a:r>
            <a:r>
              <a:rPr lang="en-US" sz="2000" b="1" dirty="0" err="1" smtClean="0">
                <a:solidFill>
                  <a:srgbClr val="FF0000"/>
                </a:solidFill>
              </a:rPr>
              <a:t>levelling</a:t>
            </a:r>
            <a:r>
              <a:rPr lang="en-US" sz="2000" b="1" dirty="0" smtClean="0">
                <a:solidFill>
                  <a:srgbClr val="FF0000"/>
                </a:solidFill>
              </a:rPr>
              <a:t> MD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1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 ns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435400" cy="5111750"/>
          </a:xfrm>
        </p:spPr>
        <p:txBody>
          <a:bodyPr/>
          <a:lstStyle/>
          <a:p>
            <a:r>
              <a:rPr lang="en-US" sz="2000" dirty="0"/>
              <a:t>Successfully injected 288 b for B1 and 144 b for </a:t>
            </a:r>
            <a:r>
              <a:rPr lang="en-US" sz="2000" dirty="0" smtClean="0"/>
              <a:t>B2</a:t>
            </a:r>
          </a:p>
          <a:p>
            <a:pPr lvl="1"/>
            <a:r>
              <a:rPr lang="en-US" sz="1800" dirty="0" smtClean="0"/>
              <a:t>Using chromaticity's of +15 both planes</a:t>
            </a:r>
          </a:p>
          <a:p>
            <a:pPr lvl="1"/>
            <a:r>
              <a:rPr lang="en-US" sz="1800" dirty="0" smtClean="0"/>
              <a:t>288 b injection losses </a:t>
            </a:r>
            <a:r>
              <a:rPr lang="pt-BR" sz="1800" dirty="0" smtClean="0"/>
              <a:t>at </a:t>
            </a:r>
            <a:r>
              <a:rPr lang="pt-BR" sz="1800" dirty="0"/>
              <a:t>12</a:t>
            </a:r>
            <a:r>
              <a:rPr lang="pt-BR" sz="1800" dirty="0" smtClean="0"/>
              <a:t>% of dump threshold (very good !) with emittances of 3.3 </a:t>
            </a:r>
            <a:r>
              <a:rPr lang="pt-BR" sz="1800" dirty="0"/>
              <a:t>um</a:t>
            </a:r>
            <a:endParaRPr lang="en-US" sz="1800" dirty="0" smtClean="0"/>
          </a:p>
          <a:p>
            <a:r>
              <a:rPr lang="en-US" sz="2000" dirty="0" smtClean="0"/>
              <a:t>Losses along the batch due to e-cloud </a:t>
            </a:r>
          </a:p>
          <a:p>
            <a:r>
              <a:rPr lang="en-US" sz="2000" dirty="0" smtClean="0"/>
              <a:t>288 </a:t>
            </a:r>
            <a:r>
              <a:rPr lang="en-US" sz="2000" dirty="0"/>
              <a:t>b stable with high </a:t>
            </a:r>
            <a:r>
              <a:rPr lang="en-US" sz="2000" dirty="0" smtClean="0"/>
              <a:t>chromaticity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rim </a:t>
            </a:r>
            <a:r>
              <a:rPr lang="en-US" sz="1600" dirty="0" err="1"/>
              <a:t>chroma</a:t>
            </a:r>
            <a:r>
              <a:rPr lang="en-US" sz="1600" dirty="0"/>
              <a:t> on B2 down by 10 units on both planes </a:t>
            </a:r>
            <a:r>
              <a:rPr lang="en-US" sz="1600" dirty="0" smtClean="0"/>
              <a:t>blindly: no effect circulating</a:t>
            </a:r>
          </a:p>
          <a:p>
            <a:pPr lvl="1"/>
            <a:r>
              <a:rPr lang="en-US" sz="1600" dirty="0" smtClean="0"/>
              <a:t>Inject 72 bunches with </a:t>
            </a:r>
            <a:r>
              <a:rPr lang="en-US" sz="1600" dirty="0" err="1" smtClean="0"/>
              <a:t>lowish</a:t>
            </a:r>
            <a:r>
              <a:rPr lang="en-US" sz="1600" dirty="0" smtClean="0"/>
              <a:t> </a:t>
            </a:r>
            <a:r>
              <a:rPr lang="en-US" sz="1600" dirty="0" err="1" smtClean="0"/>
              <a:t>chroma</a:t>
            </a:r>
            <a:r>
              <a:rPr lang="en-US" sz="1600" dirty="0" smtClean="0"/>
              <a:t> (+3, +5) OK, already some scrubbing effect</a:t>
            </a:r>
          </a:p>
          <a:p>
            <a:pPr lvl="1"/>
            <a:r>
              <a:rPr lang="en-US" sz="1600" dirty="0" smtClean="0"/>
              <a:t>Dump on injecting 144 bunches with </a:t>
            </a:r>
            <a:r>
              <a:rPr lang="en-US" sz="1600" dirty="0" err="1" smtClean="0"/>
              <a:t>lowish</a:t>
            </a:r>
            <a:r>
              <a:rPr lang="en-US" sz="1600" dirty="0" smtClean="0"/>
              <a:t> </a:t>
            </a:r>
            <a:r>
              <a:rPr lang="en-US" sz="1600" dirty="0" err="1" smtClean="0"/>
              <a:t>chroma</a:t>
            </a:r>
            <a:r>
              <a:rPr lang="en-US" sz="1600" dirty="0" smtClean="0"/>
              <a:t>: beam unstable, BLMs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11/07/2012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4062645"/>
            <a:ext cx="75057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07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MD &amp; Beta* </a:t>
            </a:r>
            <a:r>
              <a:rPr lang="en-US" dirty="0" err="1" smtClean="0"/>
              <a:t>levelling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MD overview slides Giulia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2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Wed 16:00 Finish floating MD (Beta* </a:t>
            </a:r>
            <a:r>
              <a:rPr lang="en-US" dirty="0" err="1" smtClean="0"/>
              <a:t>levelling</a:t>
            </a:r>
            <a:r>
              <a:rPr lang="en-US" dirty="0" smtClean="0"/>
              <a:t> ongoing)</a:t>
            </a:r>
          </a:p>
          <a:p>
            <a:r>
              <a:rPr lang="en-US" dirty="0" smtClean="0"/>
              <a:t>90 m run</a:t>
            </a:r>
          </a:p>
          <a:p>
            <a:pPr lvl="1"/>
            <a:r>
              <a:rPr lang="en-US" dirty="0" smtClean="0"/>
              <a:t>Roman Pot settings approved</a:t>
            </a:r>
          </a:p>
          <a:p>
            <a:pPr lvl="1"/>
            <a:r>
              <a:rPr lang="en-US" dirty="0" smtClean="0"/>
              <a:t>Loss maps:</a:t>
            </a:r>
          </a:p>
          <a:p>
            <a:pPr lvl="2"/>
            <a:r>
              <a:rPr lang="en-US" dirty="0" err="1" smtClean="0"/>
              <a:t>Betatron</a:t>
            </a:r>
            <a:r>
              <a:rPr lang="en-US" dirty="0" smtClean="0"/>
              <a:t> </a:t>
            </a:r>
            <a:r>
              <a:rPr lang="en-US" dirty="0"/>
              <a:t>loss maps at the end of the squeeze (separated beams</a:t>
            </a:r>
            <a:r>
              <a:rPr lang="en-US" dirty="0" smtClean="0"/>
              <a:t>), followed </a:t>
            </a:r>
            <a:r>
              <a:rPr lang="en-US" dirty="0"/>
              <a:t>by positive off-momentum in physics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4 </a:t>
            </a:r>
            <a:r>
              <a:rPr lang="en-US" dirty="0"/>
              <a:t>bunches per beam: 2 for ADT loss maps at the end of the </a:t>
            </a:r>
            <a:r>
              <a:rPr lang="en-US" dirty="0" err="1"/>
              <a:t>unsqueeze</a:t>
            </a:r>
            <a:r>
              <a:rPr lang="en-US" dirty="0" smtClean="0"/>
              <a:t>,  </a:t>
            </a:r>
            <a:r>
              <a:rPr lang="en-US" dirty="0"/>
              <a:t>the other 2 bunches to establish reliably collisions </a:t>
            </a:r>
            <a:r>
              <a:rPr lang="en-US" dirty="0" smtClean="0"/>
              <a:t>for </a:t>
            </a:r>
            <a:r>
              <a:rPr lang="en-US" dirty="0"/>
              <a:t>off-momentum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Asynch</a:t>
            </a:r>
            <a:r>
              <a:rPr lang="en-US" dirty="0" smtClean="0"/>
              <a:t> </a:t>
            </a:r>
            <a:r>
              <a:rPr lang="en-US" dirty="0"/>
              <a:t>dump in physics (with Roman pots in, obviously</a:t>
            </a:r>
            <a:r>
              <a:rPr lang="en-US" dirty="0" smtClean="0"/>
              <a:t>).</a:t>
            </a:r>
          </a:p>
          <a:p>
            <a:pPr lvl="3"/>
            <a:r>
              <a:rPr lang="en-US" dirty="0"/>
              <a:t>2 bunches per beam</a:t>
            </a:r>
          </a:p>
          <a:p>
            <a:pPr lvl="1"/>
            <a:r>
              <a:rPr lang="en-US" dirty="0" smtClean="0"/>
              <a:t>Wake up the experts to validate loss maps</a:t>
            </a:r>
          </a:p>
          <a:p>
            <a:pPr lvl="1"/>
            <a:r>
              <a:rPr lang="en-US" dirty="0" smtClean="0"/>
              <a:t>90 m data taking during physics run</a:t>
            </a:r>
          </a:p>
          <a:p>
            <a:pPr lvl="2"/>
            <a:r>
              <a:rPr lang="en-US" dirty="0" smtClean="0"/>
              <a:t>Filling scheme 650ns_112b_4bpi_28inj_highBeta</a:t>
            </a:r>
          </a:p>
          <a:p>
            <a:pPr lvl="2"/>
            <a:r>
              <a:rPr lang="en-US" dirty="0" smtClean="0"/>
              <a:t>If short of time: 525ns_144b_16bpi_9inj_highBeta</a:t>
            </a:r>
          </a:p>
          <a:p>
            <a:r>
              <a:rPr lang="en-US" dirty="0" smtClean="0"/>
              <a:t>Thu 16:00 Back to production OR Split collision beam process. Strategy to be determined today.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11/07/2012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8047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53430</TotalTime>
  <Words>380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Tuesday 10th July &amp; night</vt:lpstr>
      <vt:lpstr>25 ns MD</vt:lpstr>
      <vt:lpstr>ATS MD &amp; Beta* levelling</vt:lpstr>
      <vt:lpstr>The Plan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3043</cp:revision>
  <dcterms:created xsi:type="dcterms:W3CDTF">2010-07-26T05:43:59Z</dcterms:created>
  <dcterms:modified xsi:type="dcterms:W3CDTF">2012-07-11T06:17:30Z</dcterms:modified>
</cp:coreProperties>
</file>