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222" r:id="rId2"/>
    <p:sldId id="1224" r:id="rId3"/>
    <p:sldId id="1223" r:id="rId4"/>
    <p:sldId id="1225" r:id="rId5"/>
    <p:sldId id="1226" r:id="rId6"/>
    <p:sldId id="1227" r:id="rId7"/>
    <p:sldId id="1228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7/7/2012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7/7/2012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7/7/2012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7/7/2012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7/7/2012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5111750"/>
          </a:xfrm>
        </p:spPr>
        <p:txBody>
          <a:bodyPr/>
          <a:lstStyle/>
          <a:p>
            <a:r>
              <a:rPr lang="en-US" dirty="0" smtClean="0"/>
              <a:t>Access for QPS in the morning.</a:t>
            </a:r>
          </a:p>
          <a:p>
            <a:r>
              <a:rPr lang="en-US" dirty="0" smtClean="0"/>
              <a:t>12:00 Injection for 90 m setup.</a:t>
            </a:r>
          </a:p>
          <a:p>
            <a:r>
              <a:rPr lang="en-US" dirty="0" smtClean="0"/>
              <a:t>Ramp and squeeze reasonably smooth, but </a:t>
            </a:r>
            <a:r>
              <a:rPr lang="en-US" dirty="0" err="1" smtClean="0"/>
              <a:t>indiv</a:t>
            </a:r>
            <a:r>
              <a:rPr lang="en-US" dirty="0" smtClean="0"/>
              <a:t> </a:t>
            </a:r>
            <a:r>
              <a:rPr lang="en-US" dirty="0" err="1" smtClean="0"/>
              <a:t>emittances</a:t>
            </a:r>
            <a:r>
              <a:rPr lang="en-US" dirty="0" smtClean="0"/>
              <a:t> somewhat large on LHC side.</a:t>
            </a:r>
          </a:p>
          <a:p>
            <a:pPr lvl="1"/>
            <a:r>
              <a:rPr lang="en-US" dirty="0" smtClean="0"/>
              <a:t>2.5 um or so, 1.3 um in the SPS.</a:t>
            </a:r>
          </a:p>
          <a:p>
            <a:r>
              <a:rPr lang="en-US" dirty="0" smtClean="0"/>
              <a:t>14:00 Going into collision. Beams colliding a bit right away – some </a:t>
            </a:r>
            <a:r>
              <a:rPr lang="en-US" dirty="0" err="1" smtClean="0"/>
              <a:t>lumi</a:t>
            </a:r>
            <a:r>
              <a:rPr lang="en-US" dirty="0" smtClean="0"/>
              <a:t> signals clearly observable.</a:t>
            </a:r>
          </a:p>
          <a:p>
            <a:pPr lvl="1"/>
            <a:r>
              <a:rPr lang="en-US" dirty="0" smtClean="0"/>
              <a:t>The only corrections taken over from 60 cm were trims on the separation knobs (H IR1, V IR5).</a:t>
            </a:r>
          </a:p>
          <a:p>
            <a:r>
              <a:rPr lang="en-US" dirty="0" smtClean="0"/>
              <a:t>After about 2 minutes, large losses on B2 for the bunches colliding in IR1 and IR5.</a:t>
            </a:r>
          </a:p>
          <a:p>
            <a:pPr lvl="1"/>
            <a:r>
              <a:rPr lang="en-US" dirty="0" err="1" smtClean="0"/>
              <a:t>Octupoles</a:t>
            </a:r>
            <a:r>
              <a:rPr lang="en-US" dirty="0" smtClean="0"/>
              <a:t> were at ~200 A, ADT on at reasonable gain (not max).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7/7/2012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and losses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7/7/2012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836640"/>
            <a:ext cx="5270606" cy="484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00" y="3789050"/>
            <a:ext cx="51149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516270" y="2924930"/>
            <a:ext cx="236475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Luminosity in IR1/5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 bwMode="auto">
          <a:xfrm flipH="1">
            <a:off x="4572000" y="3325040"/>
            <a:ext cx="3126645" cy="18322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940190" y="980660"/>
            <a:ext cx="2232309" cy="100814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B2 instability after ~2 minutes in collision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 bwMode="auto">
          <a:xfrm flipH="1">
            <a:off x="5364110" y="1484730"/>
            <a:ext cx="576080" cy="36005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>
            <a:stCxn id="13" idx="2"/>
          </p:cNvCxnSpPr>
          <p:nvPr/>
        </p:nvCxnSpPr>
        <p:spPr bwMode="auto">
          <a:xfrm flipH="1">
            <a:off x="4716020" y="1988800"/>
            <a:ext cx="2340325" cy="338447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afternoon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5400750"/>
          </a:xfrm>
        </p:spPr>
        <p:txBody>
          <a:bodyPr/>
          <a:lstStyle/>
          <a:p>
            <a:r>
              <a:rPr lang="en-US" dirty="0" smtClean="0"/>
              <a:t>Killed the 2 bunches of B2 that had heavy losses with the ADT, to be able to measure orbit correctly on B2.</a:t>
            </a:r>
          </a:p>
          <a:p>
            <a:pPr lvl="1"/>
            <a:r>
              <a:rPr lang="en-US" dirty="0" smtClean="0"/>
              <a:t>Saw a funny structures that seemed related to the separation knobs in IR1/5. Finally understood that the knob shape for the OFB at 90 m had been accidentally calculated from the 900 m optics. Can carry on like this, just a small shape mismatch between Q4-Q6.</a:t>
            </a:r>
          </a:p>
          <a:p>
            <a:r>
              <a:rPr lang="en-US" dirty="0" smtClean="0"/>
              <a:t>Checked and corrected Q’ (small upward trim on B2H).</a:t>
            </a:r>
          </a:p>
          <a:p>
            <a:r>
              <a:rPr lang="en-US" dirty="0" smtClean="0"/>
              <a:t>Trimmed </a:t>
            </a:r>
            <a:r>
              <a:rPr lang="en-US" dirty="0" err="1" smtClean="0"/>
              <a:t>octupoles</a:t>
            </a:r>
            <a:r>
              <a:rPr lang="en-US" dirty="0" smtClean="0"/>
              <a:t> to 300 A and checked Q’ – OK.</a:t>
            </a:r>
          </a:p>
          <a:p>
            <a:r>
              <a:rPr lang="en-US" dirty="0" smtClean="0"/>
              <a:t>15:00 Ramp down</a:t>
            </a:r>
          </a:p>
          <a:p>
            <a:r>
              <a:rPr lang="en-US" dirty="0" smtClean="0"/>
              <a:t>16:00 Access in US15 – major water leak. Vacuum crate and ATLAS safety system (sniffers) affected.</a:t>
            </a:r>
          </a:p>
          <a:p>
            <a:pPr lvl="1"/>
            <a:r>
              <a:rPr lang="en-US" dirty="0" smtClean="0"/>
              <a:t>In the shadow A. Bland fixed the SPS SIS server (thanks' a </a:t>
            </a:r>
            <a:r>
              <a:rPr lang="en-US" smtClean="0"/>
              <a:t>lot</a:t>
            </a:r>
            <a:r>
              <a:rPr lang="en-US" smtClean="0"/>
              <a:t>).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7/7/2012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Friday night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20610"/>
            <a:ext cx="8686800" cy="3024420"/>
          </a:xfrm>
        </p:spPr>
        <p:txBody>
          <a:bodyPr/>
          <a:lstStyle/>
          <a:p>
            <a:r>
              <a:rPr lang="en-US" dirty="0" smtClean="0"/>
              <a:t>21:45 Pre-cycle.</a:t>
            </a:r>
          </a:p>
          <a:p>
            <a:r>
              <a:rPr lang="en-US" dirty="0" smtClean="0"/>
              <a:t>23:00 Filling again for 90 m.</a:t>
            </a:r>
          </a:p>
          <a:p>
            <a:r>
              <a:rPr lang="en-US" dirty="0" smtClean="0"/>
              <a:t>00:30 Going into collisions again. This time:</a:t>
            </a:r>
          </a:p>
          <a:p>
            <a:pPr lvl="1"/>
            <a:r>
              <a:rPr lang="en-US" dirty="0" err="1" smtClean="0"/>
              <a:t>Octupoles</a:t>
            </a:r>
            <a:r>
              <a:rPr lang="en-US" dirty="0" smtClean="0"/>
              <a:t> at 300 A.</a:t>
            </a:r>
          </a:p>
          <a:p>
            <a:pPr lvl="1"/>
            <a:r>
              <a:rPr lang="en-US" dirty="0" smtClean="0"/>
              <a:t>First collide only at ATLAS </a:t>
            </a:r>
            <a:r>
              <a:rPr lang="en-US" dirty="0" smtClean="0">
                <a:sym typeface="Wingdings" pitchFamily="2" charset="2"/>
              </a:rPr>
              <a:t> get some Q spread from head-on BB.</a:t>
            </a:r>
            <a:endParaRPr lang="en-US" dirty="0" smtClean="0"/>
          </a:p>
          <a:p>
            <a:pPr lvl="1"/>
            <a:r>
              <a:rPr lang="en-US" dirty="0" smtClean="0"/>
              <a:t>Once ATLAS optimized, collide at CMS.</a:t>
            </a:r>
          </a:p>
          <a:p>
            <a:r>
              <a:rPr lang="en-US" dirty="0" smtClean="0"/>
              <a:t>00:50 Both IPs optimized. No problems this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7/7/2012</a:t>
            </a:fld>
            <a:endParaRPr lang="en-US" dirty="0"/>
          </a:p>
        </p:txBody>
      </p:sp>
      <p:pic>
        <p:nvPicPr>
          <p:cNvPr id="2050" name="Picture 2" descr="http://elogbook.cern.ch/eLogbook/attach_reader?attach_id=12639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7900" y="3600110"/>
            <a:ext cx="5124450" cy="2781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in R &amp;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2592360"/>
          </a:xfrm>
        </p:spPr>
        <p:txBody>
          <a:bodyPr/>
          <a:lstStyle/>
          <a:p>
            <a:r>
              <a:rPr lang="en-US" dirty="0" smtClean="0"/>
              <a:t>With lower ADT gain can keep QFB on in squeeze. Very smooth - ~no corrections, very good feed-forward.</a:t>
            </a:r>
          </a:p>
          <a:p>
            <a:pPr lvl="1"/>
            <a:r>
              <a:rPr lang="en-US" dirty="0" smtClean="0"/>
              <a:t>But also here some issues with B2H Q trim in the ramp. Looks familiar…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7/7/2012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79631"/>
            <a:ext cx="9144000" cy="129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2304320"/>
          </a:xfrm>
        </p:spPr>
        <p:txBody>
          <a:bodyPr/>
          <a:lstStyle/>
          <a:p>
            <a:r>
              <a:rPr lang="en-US" dirty="0" smtClean="0"/>
              <a:t>01:15 Start of collimator setup.</a:t>
            </a:r>
          </a:p>
          <a:p>
            <a:r>
              <a:rPr lang="en-US" dirty="0" smtClean="0"/>
              <a:t>When the TCPs were close to the beam, started to observe loss spikes with the period of the SPS super-cycle. Correlated to the LHC probe cycle (probably TI2/8) – removed from the SPS super-cycle.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7/7/2012</a:t>
            </a:fld>
            <a:endParaRPr lang="en-US" dirty="0"/>
          </a:p>
        </p:txBody>
      </p:sp>
      <p:pic>
        <p:nvPicPr>
          <p:cNvPr id="1026" name="Picture 2" descr="http://elogbook.cern.ch/eLogbook/attach_reader?attach_id=12639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760" y="2780910"/>
            <a:ext cx="8732915" cy="6696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continued / </a:t>
            </a:r>
            <a:r>
              <a:rPr lang="en-US" smtClean="0"/>
              <a:t>Sat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US" dirty="0" smtClean="0"/>
              <a:t>02:20 TCTs aligned. Start of RP setup.</a:t>
            </a:r>
          </a:p>
          <a:p>
            <a:r>
              <a:rPr lang="en-US" dirty="0" smtClean="0"/>
              <a:t>05:20 Beam dump during setup –BLMs in IR5.</a:t>
            </a:r>
          </a:p>
          <a:p>
            <a:r>
              <a:rPr lang="en-US" dirty="0" smtClean="0"/>
              <a:t>06:30 Refill for 90m (actually a </a:t>
            </a:r>
            <a:r>
              <a:rPr lang="en-US" dirty="0" err="1" smtClean="0"/>
              <a:t>mis</a:t>
            </a:r>
            <a:r>
              <a:rPr lang="en-US" dirty="0" smtClean="0"/>
              <a:t>-understanding).</a:t>
            </a:r>
          </a:p>
          <a:p>
            <a:r>
              <a:rPr lang="en-US" dirty="0" smtClean="0"/>
              <a:t>08:00 Start of </a:t>
            </a:r>
            <a:r>
              <a:rPr lang="en-US" dirty="0" err="1" smtClean="0"/>
              <a:t>unsqueeze</a:t>
            </a:r>
            <a:r>
              <a:rPr lang="en-US" dirty="0" smtClean="0"/>
              <a:t>.</a:t>
            </a:r>
          </a:p>
          <a:p>
            <a:r>
              <a:rPr lang="en-US" dirty="0" smtClean="0"/>
              <a:t>08:45 ATLAS magnets start to ramp down.</a:t>
            </a:r>
          </a:p>
          <a:p>
            <a:endParaRPr lang="en-US" dirty="0" smtClean="0"/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Use this fill for TOTEM elastic run, H RP alignment, loss maps. Until ~12:00-13:00.</a:t>
            </a:r>
          </a:p>
          <a:p>
            <a:pPr lvl="1"/>
            <a:r>
              <a:rPr lang="en-US" dirty="0" smtClean="0"/>
              <a:t>Then access for ATLAS until ~ 15:00.</a:t>
            </a:r>
          </a:p>
          <a:p>
            <a:pPr lvl="1"/>
            <a:r>
              <a:rPr lang="en-US" dirty="0" smtClean="0"/>
              <a:t>Refill for physics, hopefully with ATLAS magnets 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7/7/2012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47128</TotalTime>
  <Words>528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Friday</vt:lpstr>
      <vt:lpstr>Luminosity and losses</vt:lpstr>
      <vt:lpstr>Friday afternoon</vt:lpstr>
      <vt:lpstr>Friday night</vt:lpstr>
      <vt:lpstr>Q in R &amp; S</vt:lpstr>
      <vt:lpstr>Night continued</vt:lpstr>
      <vt:lpstr>Night continued / Sat morning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3916</cp:revision>
  <dcterms:created xsi:type="dcterms:W3CDTF">2010-07-26T05:43:59Z</dcterms:created>
  <dcterms:modified xsi:type="dcterms:W3CDTF">2012-07-07T08:13:29Z</dcterms:modified>
</cp:coreProperties>
</file>