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docProps/app.xml" ContentType="application/vnd.openxmlformats-officedocument.extended-properties+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1" r:id="rId1"/>
  </p:sldMasterIdLst>
  <p:notesMasterIdLst>
    <p:notesMasterId r:id="rId18"/>
  </p:notesMasterIdLst>
  <p:sldIdLst>
    <p:sldId id="953" r:id="rId2"/>
    <p:sldId id="954" r:id="rId3"/>
    <p:sldId id="955" r:id="rId4"/>
    <p:sldId id="928" r:id="rId5"/>
    <p:sldId id="935" r:id="rId6"/>
    <p:sldId id="957" r:id="rId7"/>
    <p:sldId id="958" r:id="rId8"/>
    <p:sldId id="959" r:id="rId9"/>
    <p:sldId id="960" r:id="rId10"/>
    <p:sldId id="961" r:id="rId11"/>
    <p:sldId id="963" r:id="rId12"/>
    <p:sldId id="964" r:id="rId13"/>
    <p:sldId id="949" r:id="rId14"/>
    <p:sldId id="950" r:id="rId15"/>
    <p:sldId id="951" r:id="rId16"/>
    <p:sldId id="952" r:id="rId1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370" autoAdjust="0"/>
    <p:restoredTop sz="94706" autoAdjust="0"/>
  </p:normalViewPr>
  <p:slideViewPr>
    <p:cSldViewPr>
      <p:cViewPr>
        <p:scale>
          <a:sx n="100" d="100"/>
          <a:sy n="100" d="100"/>
        </p:scale>
        <p:origin x="-1376"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76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image" Target="../media/image1.gif"/><Relationship Id="rId4" Type="http://schemas.openxmlformats.org/officeDocument/2006/relationships/slideLayout" Target="../slideLayouts/slideLayout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7/2/12</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111750"/>
          </a:xfrm>
        </p:spPr>
        <p:txBody>
          <a:bodyPr/>
          <a:lstStyle/>
          <a:p>
            <a:endParaRPr lang="en-US" sz="2000" dirty="0" smtClean="0"/>
          </a:p>
          <a:p>
            <a:pPr lvl="1"/>
            <a:r>
              <a:rPr lang="en-US" sz="1800" dirty="0" smtClean="0"/>
              <a:t>Machine closed. Ramp for powering tests &amp; pre-cycle</a:t>
            </a:r>
          </a:p>
          <a:p>
            <a:pPr lvl="1"/>
            <a:r>
              <a:rPr lang="en-US" sz="1800" dirty="0" smtClean="0"/>
              <a:t>Pilots through nominal cycle up to collisions. Measure </a:t>
            </a:r>
            <a:r>
              <a:rPr lang="en-US" sz="1800" dirty="0" err="1" smtClean="0"/>
              <a:t>chroma</a:t>
            </a:r>
            <a:r>
              <a:rPr lang="en-US" sz="1800" dirty="0" smtClean="0"/>
              <a:t> during squeeze. Check dump of pilots</a:t>
            </a:r>
          </a:p>
          <a:p>
            <a:pPr lvl="1"/>
            <a:r>
              <a:rPr lang="en-US" sz="1800" dirty="0" smtClean="0"/>
              <a:t>If time left over night: second ramp with pilots. Open primary collimators at flat top for manual </a:t>
            </a:r>
            <a:r>
              <a:rPr lang="en-US" sz="1800" dirty="0" err="1" smtClean="0"/>
              <a:t>chroma</a:t>
            </a:r>
            <a:r>
              <a:rPr lang="en-US" sz="1800" dirty="0" smtClean="0"/>
              <a:t> measure at </a:t>
            </a:r>
            <a:r>
              <a:rPr lang="en-US" sz="1800" dirty="0" smtClean="0"/>
              <a:t>collision</a:t>
            </a:r>
            <a:endParaRPr lang="en-US" sz="2000" dirty="0" smtClean="0"/>
          </a:p>
          <a:p>
            <a:pPr lvl="1"/>
            <a:r>
              <a:rPr lang="en-US" sz="1800" dirty="0" smtClean="0"/>
              <a:t>Check BPMS. </a:t>
            </a:r>
          </a:p>
          <a:p>
            <a:pPr lvl="2"/>
            <a:r>
              <a:rPr lang="en-US" sz="1600" dirty="0" smtClean="0"/>
              <a:t>3 </a:t>
            </a:r>
            <a:r>
              <a:rPr lang="en-US" sz="1600" dirty="0" err="1" smtClean="0"/>
              <a:t>nominals</a:t>
            </a:r>
            <a:r>
              <a:rPr lang="en-US" sz="1600" dirty="0" smtClean="0"/>
              <a:t>. Interlocking with bump and scraping</a:t>
            </a:r>
          </a:p>
          <a:p>
            <a:pPr lvl="2"/>
            <a:r>
              <a:rPr lang="en-US" sz="1600" dirty="0" smtClean="0"/>
              <a:t>BPMS – TCSG. Measure beam position w 12 </a:t>
            </a:r>
            <a:r>
              <a:rPr lang="en-US" sz="1600" dirty="0" err="1" smtClean="0"/>
              <a:t>nominals</a:t>
            </a:r>
            <a:r>
              <a:rPr lang="en-US" sz="1600" dirty="0" smtClean="0"/>
              <a:t>. Call Jorg. If position changed, check TCSG alignment</a:t>
            </a:r>
          </a:p>
          <a:p>
            <a:pPr lvl="1"/>
            <a:r>
              <a:rPr lang="en-US" sz="1800" dirty="0" smtClean="0"/>
              <a:t>Ramp into collision 2 – 3 </a:t>
            </a:r>
            <a:r>
              <a:rPr lang="en-US" sz="1800" dirty="0" err="1" smtClean="0"/>
              <a:t>nominals</a:t>
            </a:r>
            <a:r>
              <a:rPr lang="en-US" sz="1800" dirty="0" smtClean="0"/>
              <a:t> (&lt; 3e11) for Roman Pot alignment. In principle only Totem alignment, max 5 hours alignment. Finish fill with</a:t>
            </a:r>
          </a:p>
          <a:p>
            <a:pPr lvl="2"/>
            <a:r>
              <a:rPr lang="en-US" sz="1600" dirty="0" err="1" smtClean="0"/>
              <a:t>Betatron</a:t>
            </a:r>
            <a:r>
              <a:rPr lang="en-US" sz="1600" dirty="0" smtClean="0"/>
              <a:t> loss  maps with resonance crossing</a:t>
            </a:r>
          </a:p>
          <a:p>
            <a:pPr lvl="2"/>
            <a:r>
              <a:rPr lang="en-US" sz="1600" dirty="0" err="1" smtClean="0"/>
              <a:t>Asynch</a:t>
            </a:r>
            <a:r>
              <a:rPr lang="en-US" sz="1600" dirty="0" smtClean="0"/>
              <a:t> dump tests</a:t>
            </a:r>
          </a:p>
          <a:p>
            <a:pPr lvl="2"/>
            <a:endParaRPr lang="en-US" sz="1600" dirty="0" smtClean="0"/>
          </a:p>
          <a:p>
            <a:pPr lvl="1"/>
            <a:endParaRPr lang="en-GB"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29/06/2012</a:t>
            </a:r>
            <a:endParaRPr lang="en-US" dirty="0"/>
          </a:p>
        </p:txBody>
      </p:sp>
      <p:sp>
        <p:nvSpPr>
          <p:cNvPr id="6" name="Title 5"/>
          <p:cNvSpPr>
            <a:spLocks noGrp="1"/>
          </p:cNvSpPr>
          <p:nvPr>
            <p:ph type="title"/>
          </p:nvPr>
        </p:nvSpPr>
        <p:spPr/>
        <p:txBody>
          <a:bodyPr/>
          <a:lstStyle/>
          <a:p>
            <a:endParaRPr lang="en-US"/>
          </a:p>
        </p:txBody>
      </p:sp>
      <p:sp>
        <p:nvSpPr>
          <p:cNvPr id="7" name="Subtitle 3"/>
          <p:cNvSpPr txBox="1">
            <a:spLocks/>
          </p:cNvSpPr>
          <p:nvPr/>
        </p:nvSpPr>
        <p:spPr bwMode="auto">
          <a:xfrm>
            <a:off x="685800" y="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LHC Status</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a:t>
            </a:r>
            <a:r>
              <a:rPr lang="en-GB" sz="3200" kern="0" noProof="0" dirty="0" smtClean="0">
                <a:solidFill>
                  <a:srgbClr val="FF0000"/>
                </a:solidFill>
                <a:latin typeface="+mn-lt"/>
              </a:rPr>
              <a:t>Mon</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a:t>
            </a:r>
            <a:r>
              <a:rPr kumimoji="0" lang="en-GB" sz="3200" b="0" i="0" u="none" strike="noStrike" kern="0" cap="none" spc="0" normalizeH="0" baseline="0" noProof="0" dirty="0" smtClean="0">
                <a:ln>
                  <a:noFill/>
                </a:ln>
                <a:solidFill>
                  <a:srgbClr val="FF0000"/>
                </a:solidFill>
                <a:effectLst/>
                <a:uLnTx/>
                <a:uFillTx/>
                <a:latin typeface="+mn-lt"/>
                <a:ea typeface="+mn-ea"/>
                <a:cs typeface="+mn-cs"/>
              </a:rPr>
              <a:t>Morning</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a:t>
            </a:r>
            <a:r>
              <a:rPr lang="en-GB" sz="3200" kern="0" noProof="0" dirty="0" smtClean="0">
                <a:solidFill>
                  <a:srgbClr val="FF0000"/>
                </a:solidFill>
                <a:latin typeface="+mn-lt"/>
              </a:rPr>
              <a:t>2</a:t>
            </a:r>
            <a:r>
              <a:rPr lang="en-GB" sz="3200" kern="0" noProof="0" dirty="0" smtClean="0">
                <a:solidFill>
                  <a:srgbClr val="FF0000"/>
                </a:solidFill>
                <a:latin typeface="+mn-lt"/>
              </a:rPr>
              <a:t>-July</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Bernhard Holzer, Jan</a:t>
            </a:r>
            <a:r>
              <a:rPr kumimoji="0" lang="en-GB" sz="1900" b="0" i="0" u="none" strike="noStrike" kern="0" cap="none" spc="0" normalizeH="0" noProof="0" dirty="0" smtClean="0">
                <a:ln>
                  <a:noFill/>
                </a:ln>
                <a:solidFill>
                  <a:schemeClr val="tx2"/>
                </a:solidFill>
                <a:effectLst/>
                <a:uLnTx/>
                <a:uFillTx/>
                <a:latin typeface="+mn-lt"/>
                <a:ea typeface="+mn-ea"/>
                <a:cs typeface="+mn-cs"/>
              </a:rPr>
              <a:t> </a:t>
            </a:r>
            <a:r>
              <a:rPr kumimoji="0" lang="en-GB" sz="1900" b="0" i="0" u="none" strike="noStrike" kern="0" cap="none" spc="0" normalizeH="0" noProof="0" dirty="0" err="1" smtClean="0">
                <a:ln>
                  <a:noFill/>
                </a:ln>
                <a:solidFill>
                  <a:schemeClr val="tx2"/>
                </a:solidFill>
                <a:effectLst/>
                <a:uLnTx/>
                <a:uFillTx/>
                <a:latin typeface="+mn-lt"/>
                <a:ea typeface="+mn-ea"/>
                <a:cs typeface="+mn-cs"/>
              </a:rPr>
              <a:t>Uythoven</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8" name="TextBox 7"/>
          <p:cNvSpPr txBox="1"/>
          <p:nvPr/>
        </p:nvSpPr>
        <p:spPr>
          <a:xfrm>
            <a:off x="609600" y="1143000"/>
            <a:ext cx="4142821" cy="369332"/>
          </a:xfrm>
          <a:prstGeom prst="rect">
            <a:avLst/>
          </a:prstGeom>
          <a:noFill/>
        </p:spPr>
        <p:txBody>
          <a:bodyPr wrap="none" rtlCol="0">
            <a:spAutoFit/>
          </a:bodyPr>
          <a:lstStyle/>
          <a:p>
            <a:r>
              <a:rPr lang="en-US" b="1" i="1" dirty="0" smtClean="0">
                <a:solidFill>
                  <a:srgbClr val="0000FF"/>
                </a:solidFill>
              </a:rPr>
              <a:t>Plan for restart after Technical Stop</a:t>
            </a:r>
            <a:endParaRPr lang="en-US" b="1" i="1" dirty="0">
              <a:solidFill>
                <a:srgbClr val="0000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968826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2808390"/>
          </a:xfrm>
        </p:spPr>
        <p:txBody>
          <a:bodyPr/>
          <a:lstStyle/>
          <a:p>
            <a:r>
              <a:rPr lang="en-GB" sz="2000" dirty="0" smtClean="0"/>
              <a:t>Checks required after interventions during </a:t>
            </a:r>
            <a:r>
              <a:rPr lang="en-GB" sz="2000" dirty="0" smtClean="0"/>
              <a:t>TS</a:t>
            </a:r>
          </a:p>
          <a:p>
            <a:pPr lvl="1"/>
            <a:r>
              <a:rPr lang="en-GB" sz="1800" dirty="0" smtClean="0"/>
              <a:t>Scrape bunch and check when reading lost = IL triggered:</a:t>
            </a:r>
          </a:p>
          <a:p>
            <a:pPr lvl="2"/>
            <a:r>
              <a:rPr lang="en-GB" sz="1600" dirty="0" smtClean="0"/>
              <a:t>At 2e10: </a:t>
            </a:r>
            <a:r>
              <a:rPr lang="en-GB" sz="1600" dirty="0" smtClean="0">
                <a:solidFill>
                  <a:srgbClr val="0000FF"/>
                </a:solidFill>
              </a:rPr>
              <a:t>perfect</a:t>
            </a:r>
          </a:p>
          <a:p>
            <a:pPr lvl="1"/>
            <a:r>
              <a:rPr lang="en-GB" sz="1800" dirty="0" smtClean="0"/>
              <a:t>Bump the beam and check when interlock triggers</a:t>
            </a:r>
          </a:p>
          <a:p>
            <a:pPr lvl="2"/>
            <a:r>
              <a:rPr lang="en-GB" sz="1600" dirty="0" smtClean="0"/>
              <a:t>At 3.0 +/- 0.1 mm: </a:t>
            </a:r>
            <a:r>
              <a:rPr lang="en-GB" sz="1600" dirty="0" smtClean="0">
                <a:solidFill>
                  <a:srgbClr val="0000FF"/>
                </a:solidFill>
              </a:rPr>
              <a:t>perfect</a:t>
            </a:r>
          </a:p>
          <a:p>
            <a:pPr lvl="1"/>
            <a:r>
              <a:rPr lang="en-GB" sz="1800" dirty="0" smtClean="0"/>
              <a:t>Check orbit reading with 50 ns trains, done with 12 bunches, relative to TCSG / TCDQ retraction</a:t>
            </a:r>
          </a:p>
          <a:p>
            <a:pPr lvl="2"/>
            <a:r>
              <a:rPr lang="en-GB" sz="1600" b="1" dirty="0" smtClean="0">
                <a:solidFill>
                  <a:srgbClr val="0000FF"/>
                </a:solidFill>
              </a:rPr>
              <a:t>OK</a:t>
            </a:r>
          </a:p>
          <a:p>
            <a:pPr lvl="2"/>
            <a:endParaRPr lang="en-GB" sz="1600" b="1" dirty="0" smtClean="0">
              <a:solidFill>
                <a:srgbClr val="0000FF"/>
              </a:solidFill>
            </a:endParaRPr>
          </a:p>
          <a:p>
            <a:pPr lvl="2"/>
            <a:endParaRPr lang="en-GB" sz="1600" b="1" dirty="0" smtClean="0">
              <a:solidFill>
                <a:srgbClr val="0000FF"/>
              </a:solidFill>
            </a:endParaRPr>
          </a:p>
          <a:p>
            <a:pPr lvl="2"/>
            <a:endParaRPr lang="en-GB" sz="1600" b="1" dirty="0" smtClean="0">
              <a:solidFill>
                <a:srgbClr val="0000FF"/>
              </a:solidFill>
            </a:endParaRPr>
          </a:p>
          <a:p>
            <a:pPr>
              <a:buNone/>
            </a:pPr>
            <a:r>
              <a:rPr lang="en-GB" sz="1800" dirty="0" smtClean="0"/>
              <a:t>.</a:t>
            </a:r>
            <a:r>
              <a:rPr lang="en-GB" sz="1800" dirty="0" smtClean="0"/>
              <a:t>..but dumped beam on first 12 bunch</a:t>
            </a:r>
            <a:r>
              <a:rPr lang="en-GB" sz="1800" dirty="0" smtClean="0"/>
              <a:t> </a:t>
            </a:r>
          </a:p>
          <a:p>
            <a:r>
              <a:rPr lang="en-GB" sz="1800" dirty="0" smtClean="0"/>
              <a:t>injection </a:t>
            </a:r>
            <a:r>
              <a:rPr lang="en-GB" sz="1800" dirty="0" smtClean="0"/>
              <a:t>and first pilot injection</a:t>
            </a:r>
          </a:p>
          <a:p>
            <a:pPr lvl="1"/>
            <a:r>
              <a:rPr lang="en-GB" sz="1800" dirty="0" smtClean="0"/>
              <a:t>OK </a:t>
            </a:r>
            <a:r>
              <a:rPr lang="en-GB" sz="1800" dirty="0" smtClean="0"/>
              <a:t>afterwards ... Seems </a:t>
            </a:r>
            <a:r>
              <a:rPr lang="en-GB" sz="1800" dirty="0" smtClean="0"/>
              <a:t>like a bad reading</a:t>
            </a:r>
          </a:p>
          <a:p>
            <a:pPr lvl="2"/>
            <a:endParaRPr lang="en-GB" sz="1600" b="1" dirty="0" smtClean="0">
              <a:solidFill>
                <a:srgbClr val="0000FF"/>
              </a:solidFill>
            </a:endParaRPr>
          </a:p>
          <a:p>
            <a:pPr lvl="2"/>
            <a:endParaRPr lang="en-GB" sz="1600"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0" y="3657600"/>
            <a:ext cx="3733800" cy="1818885"/>
          </a:xfrm>
          <a:prstGeom prst="rect">
            <a:avLst/>
          </a:prstGeom>
          <a:noFill/>
          <a:ln w="9525">
            <a:noFill/>
            <a:miter lim="800000"/>
            <a:headEnd/>
            <a:tailEnd/>
          </a:ln>
        </p:spPr>
      </p:pic>
      <p:sp>
        <p:nvSpPr>
          <p:cNvPr id="7" name="Rectangle 6"/>
          <p:cNvSpPr/>
          <p:nvPr/>
        </p:nvSpPr>
        <p:spPr>
          <a:xfrm>
            <a:off x="457200" y="1066800"/>
            <a:ext cx="5093424" cy="415498"/>
          </a:xfrm>
          <a:prstGeom prst="rect">
            <a:avLst/>
          </a:prstGeom>
        </p:spPr>
        <p:txBody>
          <a:bodyPr wrap="none">
            <a:spAutoFit/>
          </a:bodyPr>
          <a:lstStyle/>
          <a:p>
            <a:r>
              <a:rPr lang="en-GB" sz="2100" b="1" dirty="0" smtClean="0">
                <a:solidFill>
                  <a:srgbClr val="0000FF"/>
                </a:solidFill>
              </a:rPr>
              <a:t>16:30h Check </a:t>
            </a:r>
            <a:r>
              <a:rPr lang="en-GB" sz="2100" b="1" dirty="0" smtClean="0">
                <a:solidFill>
                  <a:srgbClr val="0000FF"/>
                </a:solidFill>
              </a:rPr>
              <a:t>of interlock BPMS in IP6</a:t>
            </a:r>
            <a:endParaRPr lang="en-US" sz="2100" b="1" dirty="0">
              <a:solidFill>
                <a:srgbClr val="0000FF"/>
              </a:solidFill>
            </a:endParaRPr>
          </a:p>
        </p:txBody>
      </p:sp>
      <p:sp>
        <p:nvSpPr>
          <p:cNvPr id="8" name="Title 1"/>
          <p:cNvSpPr txBox="1">
            <a:spLocks/>
          </p:cNvSpPr>
          <p:nvPr/>
        </p:nvSpPr>
        <p:spPr bwMode="auto">
          <a:xfrm>
            <a:off x="9906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rgbClr val="FF0000"/>
                </a:solidFill>
                <a:effectLst/>
                <a:uLnTx/>
                <a:uFillTx/>
                <a:latin typeface="+mj-lt"/>
                <a:ea typeface="+mj-ea"/>
                <a:cs typeface="+mj-cs"/>
              </a:rPr>
              <a:t>Sat Late</a:t>
            </a:r>
            <a:endParaRPr kumimoji="0" lang="en-GB" sz="2800" b="0" i="0" u="none" strike="noStrike" kern="0" cap="none" spc="0" normalizeH="0" baseline="0" noProof="0" dirty="0" smtClean="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686800" cy="5257800"/>
          </a:xfrm>
        </p:spPr>
        <p:txBody>
          <a:bodyPr/>
          <a:lstStyle/>
          <a:p>
            <a:r>
              <a:rPr lang="en-US" sz="1800" dirty="0" smtClean="0">
                <a:solidFill>
                  <a:srgbClr val="0000FF"/>
                </a:solidFill>
              </a:rPr>
              <a:t>23:10 Totem starting </a:t>
            </a:r>
            <a:r>
              <a:rPr lang="en-US" sz="1800" dirty="0" smtClean="0">
                <a:solidFill>
                  <a:srgbClr val="0000FF"/>
                </a:solidFill>
              </a:rPr>
              <a:t>alignment ...</a:t>
            </a:r>
            <a:r>
              <a:rPr lang="en-GB" sz="1800" dirty="0" smtClean="0"/>
              <a:t> </a:t>
            </a:r>
            <a:r>
              <a:rPr lang="en-GB" sz="1800" dirty="0" smtClean="0"/>
              <a:t>needed 2 hours.</a:t>
            </a:r>
          </a:p>
          <a:p>
            <a:r>
              <a:rPr lang="en-GB" sz="1800" dirty="0" smtClean="0"/>
              <a:t>Also moved Alpha in</a:t>
            </a:r>
          </a:p>
          <a:p>
            <a:r>
              <a:rPr lang="en-GB" sz="1800" dirty="0" smtClean="0"/>
              <a:t>Moved RP out for dump for </a:t>
            </a:r>
            <a:r>
              <a:rPr lang="en-GB" sz="1800" dirty="0" smtClean="0">
                <a:solidFill>
                  <a:srgbClr val="0000FF"/>
                </a:solidFill>
              </a:rPr>
              <a:t>leap second at 02:00</a:t>
            </a:r>
          </a:p>
          <a:p>
            <a:r>
              <a:rPr lang="en-GB" sz="1800" dirty="0" smtClean="0"/>
              <a:t>04:00 Ramped for loss maps with Roman Pots in</a:t>
            </a:r>
          </a:p>
          <a:p>
            <a:pPr lvl="1"/>
            <a:r>
              <a:rPr lang="en-US" sz="1800" dirty="0" smtClean="0"/>
              <a:t>Collisions to perform loss maps. We carried out </a:t>
            </a:r>
            <a:r>
              <a:rPr lang="en-US" sz="1800" dirty="0" err="1" smtClean="0"/>
              <a:t>betatron</a:t>
            </a:r>
            <a:r>
              <a:rPr lang="en-US" sz="1800" dirty="0" smtClean="0"/>
              <a:t> loss maps in both planes, both beams (B1V lost very much intensity when crossing the resonance). We then did the OFF momentum loss maps (with very low intensity left in B1) and the beams were dumped by the </a:t>
            </a:r>
            <a:r>
              <a:rPr lang="en-US" sz="1800" dirty="0" err="1" smtClean="0"/>
              <a:t>unmaskable</a:t>
            </a:r>
            <a:r>
              <a:rPr lang="en-US" sz="1800" dirty="0" smtClean="0"/>
              <a:t> BLMs</a:t>
            </a:r>
          </a:p>
          <a:p>
            <a:pPr lvl="1"/>
            <a:r>
              <a:rPr lang="en-US" sz="1800" dirty="0" smtClean="0"/>
              <a:t>One more ramp this morning for loss maps (see later)</a:t>
            </a:r>
            <a:endParaRPr lang="en-GB" sz="1800"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sp>
        <p:nvSpPr>
          <p:cNvPr id="6" name="Rectangle 5"/>
          <p:cNvSpPr/>
          <p:nvPr/>
        </p:nvSpPr>
        <p:spPr>
          <a:xfrm>
            <a:off x="609600" y="1143000"/>
            <a:ext cx="8229600" cy="400110"/>
          </a:xfrm>
          <a:prstGeom prst="rect">
            <a:avLst/>
          </a:prstGeom>
        </p:spPr>
        <p:txBody>
          <a:bodyPr wrap="square">
            <a:spAutoFit/>
          </a:bodyPr>
          <a:lstStyle/>
          <a:p>
            <a:r>
              <a:rPr lang="en-US" sz="2000" b="1" dirty="0" smtClean="0">
                <a:solidFill>
                  <a:srgbClr val="0000FF"/>
                </a:solidFill>
                <a:latin typeface="Times New Roman"/>
                <a:cs typeface="Times New Roman"/>
              </a:rPr>
              <a:t>20:03 </a:t>
            </a:r>
            <a:r>
              <a:rPr lang="en-US" sz="2000" b="1" dirty="0" smtClean="0">
                <a:latin typeface="Times New Roman"/>
                <a:cs typeface="Times New Roman"/>
              </a:rPr>
              <a:t>Start ramp 3 bunches for Totem alignment</a:t>
            </a:r>
          </a:p>
        </p:txBody>
      </p:sp>
      <p:sp>
        <p:nvSpPr>
          <p:cNvPr id="8" name="Title 1"/>
          <p:cNvSpPr txBox="1">
            <a:spLocks/>
          </p:cNvSpPr>
          <p:nvPr/>
        </p:nvSpPr>
        <p:spPr bwMode="auto">
          <a:xfrm>
            <a:off x="9906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rgbClr val="FF0000"/>
                </a:solidFill>
                <a:effectLst/>
                <a:uLnTx/>
                <a:uFillTx/>
                <a:latin typeface="+mj-lt"/>
                <a:ea typeface="+mj-ea"/>
                <a:cs typeface="+mj-cs"/>
              </a:rPr>
              <a:t>Sat Late</a:t>
            </a:r>
            <a:endParaRPr kumimoji="0" lang="en-GB" sz="2800" b="0" i="0" u="none" strike="noStrike" kern="0" cap="none" spc="0" normalizeH="0" baseline="0" noProof="0" dirty="0" smtClean="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46250"/>
            <a:ext cx="8229600" cy="5111750"/>
          </a:xfrm>
        </p:spPr>
        <p:txBody>
          <a:bodyPr/>
          <a:lstStyle/>
          <a:p>
            <a:r>
              <a:rPr lang="en-US" sz="2000" dirty="0" smtClean="0"/>
              <a:t>The recovery </a:t>
            </a:r>
            <a:r>
              <a:rPr lang="en-US" sz="2000" b="1" i="1" dirty="0" smtClean="0">
                <a:solidFill>
                  <a:srgbClr val="FF0000"/>
                </a:solidFill>
              </a:rPr>
              <a:t>took about 2h </a:t>
            </a:r>
            <a:r>
              <a:rPr lang="en-US" sz="2000" dirty="0" smtClean="0"/>
              <a:t>as the communication with many systems was affected and we had to reboot the consoles and many control systems</a:t>
            </a:r>
            <a:endParaRPr lang="en-GB" sz="2000" dirty="0" smtClean="0"/>
          </a:p>
          <a:p>
            <a:pPr lvl="1"/>
            <a:r>
              <a:rPr lang="en-US" sz="1800" dirty="0" smtClean="0"/>
              <a:t>A </a:t>
            </a:r>
            <a:r>
              <a:rPr lang="en-US" sz="1800" dirty="0" smtClean="0"/>
              <a:t>few minutes before 2am all the accelerators were stopped. </a:t>
            </a:r>
            <a:br>
              <a:rPr lang="en-US" sz="1800" dirty="0" smtClean="0"/>
            </a:br>
            <a:r>
              <a:rPr lang="en-US" sz="1800" dirty="0" smtClean="0"/>
              <a:t>At 1 second before 2am the leap second was inserted. </a:t>
            </a:r>
            <a:r>
              <a:rPr lang="en-US" sz="1800" dirty="0" smtClean="0">
                <a:solidFill>
                  <a:srgbClr val="FF0000"/>
                </a:solidFill>
              </a:rPr>
              <a:t>The 1400 or so Linux Servers, Consoles and Front Ends + the </a:t>
            </a:r>
            <a:r>
              <a:rPr lang="en-US" sz="1800" dirty="0" err="1" smtClean="0">
                <a:solidFill>
                  <a:srgbClr val="FF0000"/>
                </a:solidFill>
              </a:rPr>
              <a:t>LynxOS</a:t>
            </a:r>
            <a:r>
              <a:rPr lang="en-US" sz="1800" dirty="0" smtClean="0">
                <a:solidFill>
                  <a:srgbClr val="FF0000"/>
                </a:solidFill>
              </a:rPr>
              <a:t> Front Ends correctly inserted it</a:t>
            </a:r>
            <a:r>
              <a:rPr lang="en-US" sz="1800" dirty="0" smtClean="0"/>
              <a:t>. </a:t>
            </a:r>
          </a:p>
          <a:p>
            <a:pPr lvl="1"/>
            <a:r>
              <a:rPr lang="en-US" sz="1800" dirty="0" smtClean="0"/>
              <a:t>Some problems coming back – finally all worked out</a:t>
            </a:r>
            <a:endParaRPr lang="en-GB" sz="1800"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sp>
        <p:nvSpPr>
          <p:cNvPr id="6" name="Title 1"/>
          <p:cNvSpPr txBox="1">
            <a:spLocks/>
          </p:cNvSpPr>
          <p:nvPr/>
        </p:nvSpPr>
        <p:spPr bwMode="auto">
          <a:xfrm>
            <a:off x="9906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rgbClr val="FF0000"/>
                </a:solidFill>
                <a:effectLst/>
                <a:uLnTx/>
                <a:uFillTx/>
                <a:latin typeface="+mj-lt"/>
                <a:ea typeface="+mj-ea"/>
                <a:cs typeface="+mj-cs"/>
              </a:rPr>
              <a:t>Sat Night</a:t>
            </a:r>
            <a:r>
              <a:rPr kumimoji="0" lang="en-GB" sz="3200" b="0" i="0" u="none" strike="noStrike" kern="0" cap="none" spc="0" normalizeH="0" noProof="0" dirty="0" smtClean="0">
                <a:ln>
                  <a:noFill/>
                </a:ln>
                <a:solidFill>
                  <a:srgbClr val="FF0000"/>
                </a:solidFill>
                <a:effectLst/>
                <a:uLnTx/>
                <a:uFillTx/>
                <a:latin typeface="+mj-lt"/>
                <a:ea typeface="+mj-ea"/>
                <a:cs typeface="+mj-cs"/>
              </a:rPr>
              <a:t> </a:t>
            </a:r>
            <a:endParaRPr kumimoji="0" lang="en-GB" sz="2800" b="0" i="0" u="none" strike="noStrike" kern="0" cap="none" spc="0" normalizeH="0" baseline="0" noProof="0" dirty="0" smtClean="0">
              <a:ln>
                <a:noFill/>
              </a:ln>
              <a:solidFill>
                <a:srgbClr val="0000FF"/>
              </a:solidFill>
              <a:effectLst/>
              <a:uLnTx/>
              <a:uFillTx/>
              <a:latin typeface="+mj-lt"/>
              <a:ea typeface="+mj-ea"/>
              <a:cs typeface="+mj-cs"/>
            </a:endParaRPr>
          </a:p>
        </p:txBody>
      </p:sp>
      <p:sp>
        <p:nvSpPr>
          <p:cNvPr id="7" name="Rectangle 6"/>
          <p:cNvSpPr/>
          <p:nvPr/>
        </p:nvSpPr>
        <p:spPr>
          <a:xfrm>
            <a:off x="685800" y="1365250"/>
            <a:ext cx="2777226" cy="430887"/>
          </a:xfrm>
          <a:prstGeom prst="rect">
            <a:avLst/>
          </a:prstGeom>
        </p:spPr>
        <p:txBody>
          <a:bodyPr wrap="none">
            <a:spAutoFit/>
          </a:bodyPr>
          <a:lstStyle/>
          <a:p>
            <a:r>
              <a:rPr lang="en-GB" sz="2200" b="1" i="1" dirty="0" smtClean="0">
                <a:solidFill>
                  <a:srgbClr val="0000FF"/>
                </a:solidFill>
              </a:rPr>
              <a:t>02:00 Leap second</a:t>
            </a:r>
            <a:endParaRPr lang="en-US" sz="2200" b="1" i="1"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990600" y="152400"/>
            <a:ext cx="7315200" cy="792163"/>
          </a:xfrm>
        </p:spPr>
        <p:txBody>
          <a:bodyPr/>
          <a:lstStyle/>
          <a:p>
            <a:pPr lvl="0" algn="l">
              <a:spcBef>
                <a:spcPct val="20000"/>
              </a:spcBef>
              <a:defRPr/>
            </a:pPr>
            <a:r>
              <a:rPr lang="en-GB" dirty="0" smtClean="0">
                <a:solidFill>
                  <a:srgbClr val="FF0000"/>
                </a:solidFill>
              </a:rPr>
              <a:t>Sun </a:t>
            </a:r>
            <a:r>
              <a:rPr lang="en-GB" dirty="0" smtClean="0">
                <a:solidFill>
                  <a:srgbClr val="FF0000"/>
                </a:solidFill>
              </a:rPr>
              <a:t>Morning</a:t>
            </a:r>
            <a:endParaRPr lang="en-GB" sz="2800" dirty="0" smtClean="0">
              <a:solidFill>
                <a:srgbClr val="0000FF"/>
              </a:solidFill>
            </a:endParaRPr>
          </a:p>
        </p:txBody>
      </p:sp>
      <p:sp>
        <p:nvSpPr>
          <p:cNvPr id="6" name="Rectangle 5"/>
          <p:cNvSpPr/>
          <p:nvPr/>
        </p:nvSpPr>
        <p:spPr>
          <a:xfrm>
            <a:off x="304800" y="1143000"/>
            <a:ext cx="8885882" cy="5847755"/>
          </a:xfrm>
          <a:prstGeom prst="rect">
            <a:avLst/>
          </a:prstGeom>
        </p:spPr>
        <p:txBody>
          <a:bodyPr wrap="none">
            <a:spAutoFit/>
          </a:bodyPr>
          <a:lstStyle/>
          <a:p>
            <a:r>
              <a:rPr lang="en-US" sz="2000" b="1" i="1" dirty="0" smtClean="0">
                <a:solidFill>
                  <a:srgbClr val="0000FF"/>
                </a:solidFill>
                <a:latin typeface="Times New Roman"/>
                <a:cs typeface="Times New Roman"/>
              </a:rPr>
              <a:t>07:00h </a:t>
            </a:r>
            <a:r>
              <a:rPr lang="en-US" sz="2000" b="1" i="1" dirty="0" smtClean="0">
                <a:solidFill>
                  <a:srgbClr val="FF0000"/>
                </a:solidFill>
                <a:latin typeface="Times New Roman"/>
                <a:cs typeface="Times New Roman"/>
              </a:rPr>
              <a:t>EDF problem</a:t>
            </a:r>
            <a:r>
              <a:rPr lang="en-US" sz="2000" dirty="0" smtClean="0"/>
              <a:t>, </a:t>
            </a:r>
            <a:r>
              <a:rPr lang="en-US" sz="2000" dirty="0" smtClean="0"/>
              <a:t>2 RF modules,</a:t>
            </a:r>
            <a:r>
              <a:rPr lang="en-US" sz="2000" dirty="0" smtClean="0"/>
              <a:t> </a:t>
            </a:r>
          </a:p>
          <a:p>
            <a:r>
              <a:rPr lang="en-US" sz="2000" dirty="0" smtClean="0"/>
              <a:t>           5 </a:t>
            </a:r>
            <a:r>
              <a:rPr lang="en-US" sz="2000" dirty="0" smtClean="0"/>
              <a:t>sectors (S12, S23, S67, S78, S81) </a:t>
            </a:r>
            <a:r>
              <a:rPr lang="en-US" sz="2000" dirty="0" smtClean="0"/>
              <a:t>and </a:t>
            </a:r>
            <a:r>
              <a:rPr lang="en-US" sz="2000" dirty="0" smtClean="0"/>
              <a:t>dipoles of ALICE and </a:t>
            </a:r>
            <a:r>
              <a:rPr lang="en-US" sz="2000" dirty="0" err="1" smtClean="0"/>
              <a:t>LHCb</a:t>
            </a:r>
            <a:r>
              <a:rPr lang="en-US" sz="2000" dirty="0" smtClean="0"/>
              <a:t>.</a:t>
            </a:r>
          </a:p>
          <a:p>
            <a:endParaRPr lang="en-US" sz="20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08:40h </a:t>
            </a:r>
            <a:r>
              <a:rPr lang="en-US" sz="2000" b="1" i="1" dirty="0" smtClean="0">
                <a:solidFill>
                  <a:srgbClr val="FF0000"/>
                </a:solidFill>
                <a:latin typeface="Times New Roman"/>
                <a:cs typeface="Times New Roman"/>
              </a:rPr>
              <a:t>injection delayed: </a:t>
            </a:r>
            <a:r>
              <a:rPr lang="en-US" sz="2000" dirty="0" smtClean="0">
                <a:latin typeface="Times New Roman"/>
                <a:cs typeface="Times New Roman"/>
              </a:rPr>
              <a:t>As </a:t>
            </a:r>
            <a:r>
              <a:rPr lang="en-US" sz="2000" dirty="0" smtClean="0">
                <a:latin typeface="Times New Roman"/>
                <a:cs typeface="Times New Roman"/>
              </a:rPr>
              <a:t>a consequence of the electrical </a:t>
            </a:r>
            <a:r>
              <a:rPr lang="en-US" sz="2000" dirty="0" smtClean="0">
                <a:latin typeface="Times New Roman"/>
                <a:cs typeface="Times New Roman"/>
              </a:rPr>
              <a:t>glitch </a:t>
            </a:r>
          </a:p>
          <a:p>
            <a:r>
              <a:rPr lang="en-US" sz="2000" dirty="0" smtClean="0">
                <a:latin typeface="Times New Roman"/>
                <a:cs typeface="Times New Roman"/>
              </a:rPr>
              <a:t>	</a:t>
            </a:r>
            <a:r>
              <a:rPr lang="en-US" sz="2000" dirty="0" smtClean="0">
                <a:latin typeface="Times New Roman"/>
                <a:cs typeface="Times New Roman"/>
              </a:rPr>
              <a:t>.</a:t>
            </a:r>
            <a:r>
              <a:rPr lang="en-US" sz="2000" dirty="0" smtClean="0">
                <a:latin typeface="Times New Roman"/>
                <a:cs typeface="Times New Roman"/>
              </a:rPr>
              <a:t>..many collimators seem to have steps lost</a:t>
            </a:r>
            <a:r>
              <a:rPr lang="en-US" sz="2000" dirty="0" smtClean="0">
                <a:latin typeface="Times New Roman"/>
                <a:cs typeface="Times New Roman"/>
              </a:rPr>
              <a:t>.</a:t>
            </a:r>
          </a:p>
          <a:p>
            <a:endParaRPr lang="en-US" sz="2000" b="1" i="1" dirty="0" smtClean="0">
              <a:solidFill>
                <a:srgbClr val="FF0000"/>
              </a:solidFill>
              <a:latin typeface="Times New Roman"/>
              <a:cs typeface="Times New Roman"/>
            </a:endParaRPr>
          </a:p>
          <a:p>
            <a:endParaRPr lang="en-US" sz="2000" b="1" i="1" dirty="0" smtClean="0">
              <a:solidFill>
                <a:srgbClr val="FF0000"/>
              </a:solidFill>
              <a:latin typeface="Times New Roman"/>
              <a:cs typeface="Times New Roman"/>
            </a:endParaRPr>
          </a:p>
          <a:p>
            <a:r>
              <a:rPr lang="en-US" sz="2000" b="1" i="1" dirty="0" smtClean="0">
                <a:solidFill>
                  <a:srgbClr val="0000FF"/>
                </a:solidFill>
                <a:latin typeface="Times New Roman"/>
                <a:cs typeface="Times New Roman"/>
              </a:rPr>
              <a:t>10:09h </a:t>
            </a:r>
            <a:r>
              <a:rPr lang="en-US" sz="2000" dirty="0" smtClean="0">
                <a:latin typeface="Times New Roman"/>
                <a:cs typeface="Times New Roman"/>
              </a:rPr>
              <a:t>Lost </a:t>
            </a:r>
            <a:r>
              <a:rPr lang="en-US" sz="2000" dirty="0" smtClean="0">
                <a:latin typeface="Times New Roman"/>
                <a:cs typeface="Times New Roman"/>
              </a:rPr>
              <a:t>power converter RPTF.SR3.RQ4.</a:t>
            </a:r>
            <a:r>
              <a:rPr lang="en-US" sz="2000" dirty="0" smtClean="0">
                <a:latin typeface="Times New Roman"/>
                <a:cs typeface="Times New Roman"/>
              </a:rPr>
              <a:t>LR3</a:t>
            </a:r>
          </a:p>
          <a:p>
            <a:r>
              <a:rPr lang="en-US" sz="2000" dirty="0" smtClean="0">
                <a:latin typeface="Times New Roman"/>
                <a:cs typeface="Times New Roman"/>
              </a:rPr>
              <a:t>	(at injection) </a:t>
            </a:r>
            <a:r>
              <a:rPr lang="en-US" sz="2000" b="1" i="1" dirty="0" smtClean="0">
                <a:latin typeface="Times New Roman"/>
                <a:cs typeface="Times New Roman"/>
              </a:rPr>
              <a:t>-&gt; piquet </a:t>
            </a:r>
          </a:p>
          <a:p>
            <a:r>
              <a:rPr lang="en-US" sz="2000" b="1" i="1" dirty="0" smtClean="0">
                <a:latin typeface="Times New Roman"/>
                <a:cs typeface="Times New Roman"/>
              </a:rPr>
              <a:t>	“</a:t>
            </a:r>
            <a:r>
              <a:rPr lang="en-US" i="1" dirty="0" smtClean="0"/>
              <a:t>short </a:t>
            </a:r>
            <a:r>
              <a:rPr lang="en-US" i="1" dirty="0" smtClean="0"/>
              <a:t>circuit on </a:t>
            </a:r>
            <a:r>
              <a:rPr lang="en-US" i="1" dirty="0" smtClean="0"/>
              <a:t>electronic”</a:t>
            </a:r>
          </a:p>
          <a:p>
            <a:r>
              <a:rPr lang="en-US" sz="2000" b="1" i="1" dirty="0" smtClean="0">
                <a:solidFill>
                  <a:srgbClr val="0000FF"/>
                </a:solidFill>
                <a:latin typeface="Times New Roman"/>
                <a:cs typeface="Times New Roman"/>
              </a:rPr>
              <a:t>10:09h</a:t>
            </a:r>
            <a:r>
              <a:rPr lang="en-US" sz="2000" b="1" i="1" dirty="0" smtClean="0">
                <a:solidFill>
                  <a:srgbClr val="0000FF"/>
                </a:solidFill>
                <a:latin typeface="Times New Roman"/>
                <a:cs typeface="Times New Roman"/>
              </a:rPr>
              <a:t> </a:t>
            </a:r>
            <a:r>
              <a:rPr lang="en-US" dirty="0" smtClean="0"/>
              <a:t>Injection probe beam</a:t>
            </a:r>
          </a:p>
          <a:p>
            <a:endParaRPr lang="en-US" dirty="0" smtClean="0"/>
          </a:p>
          <a:p>
            <a:r>
              <a:rPr lang="en-US" sz="2000" b="1" i="1" dirty="0" smtClean="0">
                <a:solidFill>
                  <a:srgbClr val="0000FF"/>
                </a:solidFill>
                <a:latin typeface="Times New Roman"/>
                <a:cs typeface="Times New Roman"/>
              </a:rPr>
              <a:t>16:32h </a:t>
            </a:r>
            <a:r>
              <a:rPr lang="en-US" sz="2000" dirty="0" smtClean="0">
                <a:latin typeface="Times New Roman"/>
                <a:cs typeface="Times New Roman"/>
              </a:rPr>
              <a:t>cogging problem, cannot inject beam 2</a:t>
            </a:r>
          </a:p>
          <a:p>
            <a:r>
              <a:rPr lang="en-US" sz="2000" b="1" i="1" dirty="0" smtClean="0">
                <a:solidFill>
                  <a:srgbClr val="0000FF"/>
                </a:solidFill>
                <a:latin typeface="Times New Roman"/>
                <a:cs typeface="Times New Roman"/>
              </a:rPr>
              <a:t>	</a:t>
            </a:r>
            <a:r>
              <a:rPr lang="en-US" sz="2000" b="1" i="1" dirty="0" smtClean="0">
                <a:solidFill>
                  <a:srgbClr val="000000"/>
                </a:solidFill>
                <a:latin typeface="Times New Roman"/>
                <a:cs typeface="Times New Roman"/>
              </a:rPr>
              <a:t>-&gt; re-</a:t>
            </a:r>
            <a:r>
              <a:rPr lang="en-US" sz="2000" b="1" i="1" dirty="0" err="1" smtClean="0">
                <a:solidFill>
                  <a:srgbClr val="000000"/>
                </a:solidFill>
                <a:latin typeface="Times New Roman"/>
                <a:cs typeface="Times New Roman"/>
              </a:rPr>
              <a:t>synchronisation</a:t>
            </a:r>
            <a:endParaRPr lang="en-US" sz="2000" b="1" i="1" dirty="0" smtClean="0">
              <a:solidFill>
                <a:srgbClr val="000000"/>
              </a:solidFill>
              <a:latin typeface="Times New Roman"/>
              <a:cs typeface="Times New Roman"/>
            </a:endParaRPr>
          </a:p>
          <a:p>
            <a:endParaRPr lang="en-US" sz="2000" b="1" i="1" dirty="0" smtClean="0">
              <a:solidFill>
                <a:srgbClr val="0000FF"/>
              </a:solidFill>
              <a:latin typeface="Times New Roman"/>
              <a:cs typeface="Times New Roman"/>
            </a:endParaRPr>
          </a:p>
          <a:p>
            <a:r>
              <a:rPr lang="en-US" sz="2000" b="1" i="1" dirty="0" smtClean="0">
                <a:solidFill>
                  <a:srgbClr val="0000FF"/>
                </a:solidFill>
                <a:latin typeface="Times New Roman"/>
                <a:cs typeface="Times New Roman"/>
              </a:rPr>
              <a:t>17:05h </a:t>
            </a:r>
            <a:r>
              <a:rPr lang="en-US" sz="2000" b="1" i="1" dirty="0" smtClean="0">
                <a:solidFill>
                  <a:srgbClr val="000000"/>
                </a:solidFill>
                <a:latin typeface="Times New Roman"/>
                <a:cs typeface="Times New Roman"/>
              </a:rPr>
              <a:t>finally: ramp </a:t>
            </a:r>
          </a:p>
          <a:p>
            <a:endParaRPr lang="en-US" b="1" i="1" dirty="0" smtClean="0">
              <a:solidFill>
                <a:srgbClr val="000000"/>
              </a:solidFill>
              <a:latin typeface="Times New Roman"/>
              <a:cs typeface="Times New Roman"/>
            </a:endParaRPr>
          </a:p>
          <a:p>
            <a:endParaRPr lang="en-US" sz="2000" b="1" i="1" dirty="0" smtClean="0">
              <a:solidFill>
                <a:srgbClr val="FF0000"/>
              </a:solidFill>
              <a:latin typeface="Times New Roman"/>
              <a:cs typeface="Times New Roman"/>
            </a:endParaRPr>
          </a:p>
          <a:p>
            <a:r>
              <a:rPr lang="en-US" b="1" i="1" dirty="0" smtClean="0">
                <a:solidFill>
                  <a:srgbClr val="0000FF"/>
                </a:solidFill>
                <a:latin typeface="Times New Roman"/>
                <a:cs typeface="Times New Roman"/>
              </a:rPr>
              <a:t>	</a:t>
            </a:r>
            <a:endParaRPr lang="en-US" dirty="0" smtClean="0">
              <a:solidFill>
                <a:srgbClr val="000000"/>
              </a:solidFill>
              <a:latin typeface="Times New Roman"/>
              <a:cs typeface="Times New Roman"/>
            </a:endParaRPr>
          </a:p>
        </p:txBody>
      </p:sp>
      <p:pic>
        <p:nvPicPr>
          <p:cNvPr id="5" name="Picture 4"/>
          <p:cNvPicPr>
            <a:picLocks noChangeAspect="1"/>
          </p:cNvPicPr>
          <p:nvPr/>
        </p:nvPicPr>
        <p:blipFill>
          <a:blip r:embed="rId2"/>
          <a:stretch>
            <a:fillRect/>
          </a:stretch>
        </p:blipFill>
        <p:spPr>
          <a:xfrm>
            <a:off x="6019800" y="2514600"/>
            <a:ext cx="2743200" cy="2057400"/>
          </a:xfrm>
          <a:prstGeom prst="rect">
            <a:avLst/>
          </a:prstGeom>
        </p:spPr>
      </p:pic>
      <p:pic>
        <p:nvPicPr>
          <p:cNvPr id="8" name="Picture 7"/>
          <p:cNvPicPr>
            <a:picLocks noChangeAspect="1"/>
          </p:cNvPicPr>
          <p:nvPr/>
        </p:nvPicPr>
        <p:blipFill>
          <a:blip r:embed="rId3"/>
          <a:stretch>
            <a:fillRect/>
          </a:stretch>
        </p:blipFill>
        <p:spPr>
          <a:xfrm>
            <a:off x="5943600" y="5181600"/>
            <a:ext cx="2971800" cy="8235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990600" y="152400"/>
            <a:ext cx="7315200" cy="792163"/>
          </a:xfrm>
        </p:spPr>
        <p:txBody>
          <a:bodyPr/>
          <a:lstStyle/>
          <a:p>
            <a:pPr lvl="0" algn="l">
              <a:spcBef>
                <a:spcPct val="20000"/>
              </a:spcBef>
              <a:defRPr/>
            </a:pPr>
            <a:r>
              <a:rPr lang="en-GB" dirty="0" smtClean="0">
                <a:solidFill>
                  <a:srgbClr val="FF0000"/>
                </a:solidFill>
              </a:rPr>
              <a:t>Sun Late</a:t>
            </a:r>
            <a:endParaRPr lang="en-GB" sz="2800" dirty="0" smtClean="0">
              <a:solidFill>
                <a:srgbClr val="0000FF"/>
              </a:solidFill>
            </a:endParaRPr>
          </a:p>
        </p:txBody>
      </p:sp>
      <p:sp>
        <p:nvSpPr>
          <p:cNvPr id="6" name="Rectangle 5"/>
          <p:cNvSpPr/>
          <p:nvPr/>
        </p:nvSpPr>
        <p:spPr>
          <a:xfrm>
            <a:off x="304800" y="1143000"/>
            <a:ext cx="6005361" cy="6186309"/>
          </a:xfrm>
          <a:prstGeom prst="rect">
            <a:avLst/>
          </a:prstGeom>
        </p:spPr>
        <p:txBody>
          <a:bodyPr wrap="none">
            <a:spAutoFit/>
          </a:bodyPr>
          <a:lstStyle/>
          <a:p>
            <a:r>
              <a:rPr lang="en-US" sz="2000" b="1" i="1" dirty="0" smtClean="0">
                <a:solidFill>
                  <a:srgbClr val="0000FF"/>
                </a:solidFill>
                <a:latin typeface="Times New Roman"/>
                <a:cs typeface="Times New Roman"/>
              </a:rPr>
              <a:t>1</a:t>
            </a:r>
            <a:r>
              <a:rPr lang="en-US" sz="2000" b="1" i="1" dirty="0" smtClean="0">
                <a:solidFill>
                  <a:srgbClr val="0000FF"/>
                </a:solidFill>
                <a:latin typeface="Times New Roman"/>
                <a:cs typeface="Times New Roman"/>
              </a:rPr>
              <a:t>7:50h	 </a:t>
            </a:r>
            <a:r>
              <a:rPr lang="en-US" sz="2000" b="1" i="1" dirty="0" smtClean="0">
                <a:solidFill>
                  <a:srgbClr val="000000"/>
                </a:solidFill>
                <a:latin typeface="Times New Roman"/>
                <a:cs typeface="Times New Roman"/>
              </a:rPr>
              <a:t>loss maps in Squeeze &amp; </a:t>
            </a:r>
          </a:p>
          <a:p>
            <a:r>
              <a:rPr lang="en-US" sz="2000" b="1" i="1" dirty="0" smtClean="0">
                <a:solidFill>
                  <a:srgbClr val="000000"/>
                </a:solidFill>
                <a:latin typeface="Times New Roman"/>
                <a:cs typeface="Times New Roman"/>
              </a:rPr>
              <a:t>	asynchronous dump with RP “in”</a:t>
            </a:r>
            <a:endParaRPr lang="en-US" sz="2000" dirty="0" smtClean="0">
              <a:solidFill>
                <a:srgbClr val="000000"/>
              </a:solidFill>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endParaRPr lang="en-US" sz="2000" b="1" i="1" dirty="0" smtClean="0">
              <a:solidFill>
                <a:srgbClr val="0000FF"/>
              </a:solidFill>
              <a:latin typeface="Times New Roman"/>
              <a:cs typeface="Times New Roman"/>
            </a:endParaRPr>
          </a:p>
          <a:p>
            <a:r>
              <a:rPr lang="en-US" sz="2000" b="1" i="1" dirty="0" smtClean="0">
                <a:solidFill>
                  <a:srgbClr val="0000FF"/>
                </a:solidFill>
                <a:latin typeface="Times New Roman"/>
                <a:cs typeface="Times New Roman"/>
              </a:rPr>
              <a:t>20:00h</a:t>
            </a:r>
            <a:r>
              <a:rPr lang="en-US" sz="2000" dirty="0" smtClean="0"/>
              <a:t>“again </a:t>
            </a:r>
            <a:r>
              <a:rPr lang="en-US" sz="2000" dirty="0" smtClean="0"/>
              <a:t>problem with the RF beam 2 </a:t>
            </a:r>
            <a:r>
              <a:rPr lang="en-US" sz="2000" dirty="0" smtClean="0"/>
              <a:t>cogging”</a:t>
            </a:r>
          </a:p>
          <a:p>
            <a:endParaRPr lang="en-US" sz="20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21:00h</a:t>
            </a:r>
            <a:r>
              <a:rPr lang="en-US" sz="2000" b="1" i="1" dirty="0" smtClean="0">
                <a:solidFill>
                  <a:srgbClr val="0000FF"/>
                </a:solidFill>
                <a:latin typeface="Times New Roman"/>
                <a:cs typeface="Times New Roman"/>
              </a:rPr>
              <a:t>	 </a:t>
            </a:r>
            <a:r>
              <a:rPr lang="en-US" sz="2000" b="1" i="1" dirty="0" smtClean="0">
                <a:solidFill>
                  <a:srgbClr val="000000"/>
                </a:solidFill>
                <a:latin typeface="Times New Roman"/>
                <a:cs typeface="Times New Roman"/>
              </a:rPr>
              <a:t>loss maps</a:t>
            </a:r>
            <a:r>
              <a:rPr lang="en-US" sz="2000" b="1" i="1" dirty="0" smtClean="0">
                <a:solidFill>
                  <a:srgbClr val="000000"/>
                </a:solidFill>
                <a:latin typeface="Times New Roman"/>
                <a:cs typeface="Times New Roman"/>
              </a:rPr>
              <a:t> at injection ... with / without </a:t>
            </a:r>
          </a:p>
          <a:p>
            <a:r>
              <a:rPr lang="en-US" sz="2000" b="1" i="1" dirty="0" smtClean="0">
                <a:solidFill>
                  <a:srgbClr val="000000"/>
                </a:solidFill>
                <a:latin typeface="Times New Roman"/>
                <a:cs typeface="Times New Roman"/>
              </a:rPr>
              <a:t>	 </a:t>
            </a:r>
            <a:r>
              <a:rPr lang="en-US" sz="2000" b="1" i="1" dirty="0" err="1" smtClean="0">
                <a:solidFill>
                  <a:srgbClr val="000000"/>
                </a:solidFill>
                <a:latin typeface="Times New Roman"/>
                <a:cs typeface="Times New Roman"/>
              </a:rPr>
              <a:t>injectio</a:t>
            </a:r>
            <a:r>
              <a:rPr lang="en-US" sz="2000" b="1" i="1" dirty="0" smtClean="0">
                <a:solidFill>
                  <a:srgbClr val="000000"/>
                </a:solidFill>
                <a:latin typeface="Times New Roman"/>
                <a:cs typeface="Times New Roman"/>
              </a:rPr>
              <a:t> protection collimators</a:t>
            </a:r>
          </a:p>
          <a:p>
            <a:endParaRPr lang="en-US" sz="20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 </a:t>
            </a:r>
            <a:endParaRPr lang="en-US" sz="2000" dirty="0" smtClean="0">
              <a:latin typeface="Times New Roman"/>
              <a:cs typeface="Times New Roman"/>
            </a:endParaRPr>
          </a:p>
          <a:p>
            <a:endParaRPr lang="en-US" sz="2000" b="1" i="1" dirty="0" smtClean="0">
              <a:solidFill>
                <a:srgbClr val="FF0000"/>
              </a:solidFill>
              <a:latin typeface="Times New Roman"/>
              <a:cs typeface="Times New Roman"/>
            </a:endParaRPr>
          </a:p>
          <a:p>
            <a:endParaRPr lang="en-US" sz="2000" b="1" i="1" dirty="0" smtClean="0">
              <a:solidFill>
                <a:srgbClr val="FF0000"/>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b="1" i="1" dirty="0" smtClean="0">
              <a:solidFill>
                <a:srgbClr val="000000"/>
              </a:solidFill>
              <a:latin typeface="Times New Roman"/>
              <a:cs typeface="Times New Roman"/>
            </a:endParaRPr>
          </a:p>
          <a:p>
            <a:endParaRPr lang="en-US" sz="2000" b="1" i="1" dirty="0" smtClean="0">
              <a:solidFill>
                <a:srgbClr val="FF0000"/>
              </a:solidFill>
              <a:latin typeface="Times New Roman"/>
              <a:cs typeface="Times New Roman"/>
            </a:endParaRPr>
          </a:p>
          <a:p>
            <a:r>
              <a:rPr lang="en-US" b="1" i="1" dirty="0" smtClean="0">
                <a:solidFill>
                  <a:srgbClr val="0000FF"/>
                </a:solidFill>
                <a:latin typeface="Times New Roman"/>
                <a:cs typeface="Times New Roman"/>
              </a:rPr>
              <a:t>	</a:t>
            </a:r>
            <a:endParaRPr lang="en-US" dirty="0" smtClean="0">
              <a:solidFill>
                <a:srgbClr val="000000"/>
              </a:solidFill>
              <a:latin typeface="Times New Roman"/>
              <a:cs typeface="Times New Roman"/>
            </a:endParaRPr>
          </a:p>
        </p:txBody>
      </p:sp>
      <p:pic>
        <p:nvPicPr>
          <p:cNvPr id="7" name="Picture 6"/>
          <p:cNvPicPr>
            <a:picLocks noChangeAspect="1"/>
          </p:cNvPicPr>
          <p:nvPr/>
        </p:nvPicPr>
        <p:blipFill>
          <a:blip r:embed="rId2"/>
          <a:srcRect t="31388" b="6975"/>
          <a:stretch>
            <a:fillRect/>
          </a:stretch>
        </p:blipFill>
        <p:spPr>
          <a:xfrm>
            <a:off x="5486400" y="1143000"/>
            <a:ext cx="3332550" cy="1692866"/>
          </a:xfrm>
          <a:prstGeom prst="rect">
            <a:avLst/>
          </a:prstGeom>
        </p:spPr>
      </p:pic>
      <p:pic>
        <p:nvPicPr>
          <p:cNvPr id="10" name="Picture 9"/>
          <p:cNvPicPr>
            <a:picLocks noChangeAspect="1"/>
          </p:cNvPicPr>
          <p:nvPr/>
        </p:nvPicPr>
        <p:blipFill>
          <a:blip r:embed="rId3"/>
          <a:srcRect t="16043" b="4185"/>
          <a:stretch>
            <a:fillRect/>
          </a:stretch>
        </p:blipFill>
        <p:spPr>
          <a:xfrm>
            <a:off x="6477000" y="3505200"/>
            <a:ext cx="2255700" cy="14792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990600" y="152400"/>
            <a:ext cx="7315200" cy="792163"/>
          </a:xfrm>
        </p:spPr>
        <p:txBody>
          <a:bodyPr/>
          <a:lstStyle/>
          <a:p>
            <a:pPr lvl="0" algn="l">
              <a:spcBef>
                <a:spcPct val="20000"/>
              </a:spcBef>
              <a:defRPr/>
            </a:pPr>
            <a:r>
              <a:rPr lang="en-GB" dirty="0" smtClean="0">
                <a:solidFill>
                  <a:srgbClr val="FF0000"/>
                </a:solidFill>
              </a:rPr>
              <a:t>Sun Night</a:t>
            </a:r>
            <a:endParaRPr lang="en-GB" sz="2800" dirty="0" smtClean="0">
              <a:solidFill>
                <a:srgbClr val="0000FF"/>
              </a:solidFill>
            </a:endParaRPr>
          </a:p>
        </p:txBody>
      </p:sp>
      <p:sp>
        <p:nvSpPr>
          <p:cNvPr id="6" name="Rectangle 5"/>
          <p:cNvSpPr/>
          <p:nvPr/>
        </p:nvSpPr>
        <p:spPr>
          <a:xfrm>
            <a:off x="304800" y="1143000"/>
            <a:ext cx="7427024" cy="6063199"/>
          </a:xfrm>
          <a:prstGeom prst="rect">
            <a:avLst/>
          </a:prstGeom>
        </p:spPr>
        <p:txBody>
          <a:bodyPr wrap="none">
            <a:spAutoFit/>
          </a:bodyPr>
          <a:lstStyle/>
          <a:p>
            <a:r>
              <a:rPr lang="en-US" sz="2000" b="1" i="1" dirty="0" smtClean="0">
                <a:solidFill>
                  <a:srgbClr val="0000FF"/>
                </a:solidFill>
                <a:latin typeface="Times New Roman"/>
                <a:cs typeface="Times New Roman"/>
              </a:rPr>
              <a:t>23:</a:t>
            </a:r>
            <a:r>
              <a:rPr lang="en-US" sz="2000" b="1" i="1" dirty="0" smtClean="0">
                <a:solidFill>
                  <a:srgbClr val="0000FF"/>
                </a:solidFill>
                <a:latin typeface="Times New Roman"/>
                <a:cs typeface="Times New Roman"/>
              </a:rPr>
              <a:t>0</a:t>
            </a:r>
            <a:r>
              <a:rPr lang="en-US" sz="2000" b="1" i="1" dirty="0" smtClean="0">
                <a:solidFill>
                  <a:srgbClr val="0000FF"/>
                </a:solidFill>
                <a:latin typeface="Times New Roman"/>
                <a:cs typeface="Times New Roman"/>
              </a:rPr>
              <a:t>0h	</a:t>
            </a:r>
            <a:r>
              <a:rPr lang="en-US" sz="2000" b="1" i="1" dirty="0" smtClean="0">
                <a:solidFill>
                  <a:srgbClr val="000000"/>
                </a:solidFill>
                <a:latin typeface="Times New Roman"/>
                <a:cs typeface="Times New Roman"/>
              </a:rPr>
              <a:t>injection for </a:t>
            </a:r>
            <a:r>
              <a:rPr lang="en-US" sz="2000" b="1" i="1" dirty="0" smtClean="0">
                <a:solidFill>
                  <a:srgbClr val="000000"/>
                </a:solidFill>
                <a:latin typeface="Times New Roman"/>
                <a:cs typeface="Times New Roman"/>
              </a:rPr>
              <a:t>first intensity step (84 bunches)</a:t>
            </a:r>
          </a:p>
          <a:p>
            <a:r>
              <a:rPr lang="en-US" sz="2000" b="1" i="1" dirty="0" smtClean="0">
                <a:solidFill>
                  <a:srgbClr val="000000"/>
                </a:solidFill>
                <a:latin typeface="Times New Roman"/>
                <a:cs typeface="Times New Roman"/>
              </a:rPr>
              <a:t>	large inj. oscillations</a:t>
            </a:r>
            <a:endParaRPr lang="en-US" sz="2000" dirty="0" smtClean="0">
              <a:solidFill>
                <a:srgbClr val="000000"/>
              </a:solidFill>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23:42h</a:t>
            </a:r>
            <a:r>
              <a:rPr lang="en-US" b="1" i="1" dirty="0" smtClean="0">
                <a:solidFill>
                  <a:srgbClr val="0000FF"/>
                </a:solidFill>
                <a:latin typeface="Times New Roman"/>
                <a:cs typeface="Times New Roman"/>
              </a:rPr>
              <a:t> </a:t>
            </a:r>
            <a:r>
              <a:rPr lang="en-US" b="1" i="1" dirty="0" smtClean="0">
                <a:latin typeface="Times New Roman"/>
                <a:cs typeface="Times New Roman"/>
              </a:rPr>
              <a:t>“</a:t>
            </a:r>
            <a:r>
              <a:rPr lang="en-US" dirty="0" smtClean="0"/>
              <a:t>B2 </a:t>
            </a:r>
            <a:r>
              <a:rPr lang="en-US" dirty="0" smtClean="0"/>
              <a:t>dumped at injection due to problem on MKB</a:t>
            </a:r>
            <a:r>
              <a:rPr lang="en-US" dirty="0" smtClean="0"/>
              <a:t>.</a:t>
            </a:r>
          </a:p>
          <a:p>
            <a:r>
              <a:rPr lang="en-US" dirty="0" smtClean="0"/>
              <a:t>            </a:t>
            </a:r>
            <a:r>
              <a:rPr lang="en-US" dirty="0" smtClean="0"/>
              <a:t>fault was triggered by a wrong acquisition of 2 vacuum </a:t>
            </a:r>
            <a:r>
              <a:rPr lang="en-US" dirty="0" smtClean="0"/>
              <a:t>gauges”</a:t>
            </a:r>
          </a:p>
          <a:p>
            <a:endParaRPr lang="en-US"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00:25h</a:t>
            </a:r>
            <a:r>
              <a:rPr lang="en-US" sz="2000" b="1" i="1" dirty="0" smtClean="0">
                <a:solidFill>
                  <a:srgbClr val="0000FF"/>
                </a:solidFill>
                <a:latin typeface="Times New Roman"/>
                <a:cs typeface="Times New Roman"/>
              </a:rPr>
              <a:t>	</a:t>
            </a:r>
            <a:r>
              <a:rPr lang="en-US" sz="2000" b="1" i="1" dirty="0" smtClean="0">
                <a:solidFill>
                  <a:srgbClr val="000000"/>
                </a:solidFill>
                <a:latin typeface="Times New Roman"/>
                <a:cs typeface="Times New Roman"/>
              </a:rPr>
              <a:t>injection physics beam </a:t>
            </a: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r>
              <a:rPr lang="en-US" sz="2000" b="1" i="1" dirty="0" smtClean="0">
                <a:solidFill>
                  <a:srgbClr val="0000FF"/>
                </a:solidFill>
                <a:latin typeface="Times New Roman"/>
                <a:cs typeface="Times New Roman"/>
              </a:rPr>
              <a:t>01:00h	</a:t>
            </a:r>
            <a:r>
              <a:rPr lang="en-US" sz="2000" b="1" i="1" dirty="0" smtClean="0">
                <a:solidFill>
                  <a:srgbClr val="000000"/>
                </a:solidFill>
                <a:latin typeface="Times New Roman"/>
                <a:cs typeface="Times New Roman"/>
              </a:rPr>
              <a:t>squeeze / adjust / collisions</a:t>
            </a:r>
            <a:endParaRPr lang="en-US" b="1" i="1" dirty="0" smtClean="0">
              <a:solidFill>
                <a:srgbClr val="000000"/>
              </a:solidFill>
              <a:latin typeface="Times New Roman"/>
              <a:cs typeface="Times New Roman"/>
            </a:endParaRPr>
          </a:p>
          <a:p>
            <a:r>
              <a:rPr lang="en-US" b="1" i="1" dirty="0" smtClean="0">
                <a:solidFill>
                  <a:srgbClr val="0000FF"/>
                </a:solidFill>
                <a:latin typeface="Times New Roman"/>
                <a:cs typeface="Times New Roman"/>
              </a:rPr>
              <a:t> </a:t>
            </a:r>
            <a:endParaRPr lang="en-US" dirty="0" smtClean="0">
              <a:latin typeface="Times New Roman"/>
              <a:cs typeface="Times New Roman"/>
            </a:endParaRPr>
          </a:p>
          <a:p>
            <a:endParaRPr lang="en-US" b="1" i="1" dirty="0" smtClean="0">
              <a:solidFill>
                <a:srgbClr val="FF0000"/>
              </a:solidFill>
              <a:latin typeface="Times New Roman"/>
              <a:cs typeface="Times New Roman"/>
            </a:endParaRPr>
          </a:p>
          <a:p>
            <a:endParaRPr lang="en-US" sz="2000" b="1" i="1" dirty="0" smtClean="0">
              <a:solidFill>
                <a:srgbClr val="FF0000"/>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b="1" i="1" dirty="0" smtClean="0">
              <a:solidFill>
                <a:srgbClr val="000000"/>
              </a:solidFill>
              <a:latin typeface="Times New Roman"/>
              <a:cs typeface="Times New Roman"/>
            </a:endParaRPr>
          </a:p>
          <a:p>
            <a:endParaRPr lang="en-US" sz="2000" b="1" i="1" dirty="0" smtClean="0">
              <a:solidFill>
                <a:srgbClr val="FF0000"/>
              </a:solidFill>
              <a:latin typeface="Times New Roman"/>
              <a:cs typeface="Times New Roman"/>
            </a:endParaRPr>
          </a:p>
          <a:p>
            <a:r>
              <a:rPr lang="en-US" b="1" i="1" dirty="0" smtClean="0">
                <a:solidFill>
                  <a:srgbClr val="0000FF"/>
                </a:solidFill>
                <a:latin typeface="Times New Roman"/>
                <a:cs typeface="Times New Roman"/>
              </a:rPr>
              <a:t>	</a:t>
            </a:r>
            <a:endParaRPr lang="en-US" dirty="0" smtClean="0">
              <a:solidFill>
                <a:srgbClr val="000000"/>
              </a:solidFill>
              <a:latin typeface="Times New Roman"/>
              <a:cs typeface="Times New Roman"/>
            </a:endParaRPr>
          </a:p>
        </p:txBody>
      </p:sp>
      <p:pic>
        <p:nvPicPr>
          <p:cNvPr id="8" name="Picture 7"/>
          <p:cNvPicPr>
            <a:picLocks noChangeAspect="1"/>
          </p:cNvPicPr>
          <p:nvPr/>
        </p:nvPicPr>
        <p:blipFill>
          <a:blip r:embed="rId2"/>
          <a:stretch>
            <a:fillRect/>
          </a:stretch>
        </p:blipFill>
        <p:spPr>
          <a:xfrm>
            <a:off x="6172200" y="228600"/>
            <a:ext cx="2688365" cy="1905000"/>
          </a:xfrm>
          <a:prstGeom prst="rect">
            <a:avLst/>
          </a:prstGeom>
        </p:spPr>
      </p:pic>
      <p:pic>
        <p:nvPicPr>
          <p:cNvPr id="12" name="Picture 11"/>
          <p:cNvPicPr>
            <a:picLocks noChangeAspect="1"/>
          </p:cNvPicPr>
          <p:nvPr/>
        </p:nvPicPr>
        <p:blipFill>
          <a:blip r:embed="rId3"/>
          <a:srcRect t="7995" b="41429"/>
          <a:stretch>
            <a:fillRect/>
          </a:stretch>
        </p:blipFill>
        <p:spPr>
          <a:xfrm>
            <a:off x="6103229" y="3276600"/>
            <a:ext cx="2278771" cy="882692"/>
          </a:xfrm>
          <a:prstGeom prst="rect">
            <a:avLst/>
          </a:prstGeom>
        </p:spPr>
      </p:pic>
      <p:pic>
        <p:nvPicPr>
          <p:cNvPr id="13" name="Picture 12"/>
          <p:cNvPicPr>
            <a:picLocks noChangeAspect="1"/>
          </p:cNvPicPr>
          <p:nvPr/>
        </p:nvPicPr>
        <p:blipFill>
          <a:blip r:embed="rId4"/>
          <a:srcRect b="38327"/>
          <a:stretch>
            <a:fillRect/>
          </a:stretch>
        </p:blipFill>
        <p:spPr>
          <a:xfrm>
            <a:off x="4800600" y="4267200"/>
            <a:ext cx="4191000" cy="22735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990600" y="152400"/>
            <a:ext cx="7315200" cy="792163"/>
          </a:xfrm>
        </p:spPr>
        <p:txBody>
          <a:bodyPr/>
          <a:lstStyle/>
          <a:p>
            <a:pPr lvl="0" algn="l">
              <a:spcBef>
                <a:spcPct val="20000"/>
              </a:spcBef>
              <a:defRPr/>
            </a:pPr>
            <a:r>
              <a:rPr lang="en-GB" dirty="0" smtClean="0">
                <a:solidFill>
                  <a:srgbClr val="FF0000"/>
                </a:solidFill>
              </a:rPr>
              <a:t>Sun Night</a:t>
            </a:r>
            <a:endParaRPr lang="en-GB" sz="2800" dirty="0" smtClean="0">
              <a:solidFill>
                <a:srgbClr val="0000FF"/>
              </a:solidFill>
            </a:endParaRPr>
          </a:p>
        </p:txBody>
      </p:sp>
      <p:sp>
        <p:nvSpPr>
          <p:cNvPr id="6" name="Rectangle 5"/>
          <p:cNvSpPr/>
          <p:nvPr/>
        </p:nvSpPr>
        <p:spPr>
          <a:xfrm>
            <a:off x="304800" y="1143000"/>
            <a:ext cx="6990043" cy="5447646"/>
          </a:xfrm>
          <a:prstGeom prst="rect">
            <a:avLst/>
          </a:prstGeom>
        </p:spPr>
        <p:txBody>
          <a:bodyPr wrap="none">
            <a:spAutoFit/>
          </a:bodyPr>
          <a:lstStyle/>
          <a:p>
            <a:r>
              <a:rPr lang="en-US" sz="2000" b="1" i="1" dirty="0" smtClean="0">
                <a:solidFill>
                  <a:srgbClr val="0000FF"/>
                </a:solidFill>
                <a:latin typeface="Times New Roman"/>
                <a:cs typeface="Times New Roman"/>
              </a:rPr>
              <a:t>0</a:t>
            </a:r>
            <a:r>
              <a:rPr lang="en-US" sz="2000" b="1" i="1" dirty="0" smtClean="0">
                <a:solidFill>
                  <a:srgbClr val="0000FF"/>
                </a:solidFill>
                <a:latin typeface="Times New Roman"/>
                <a:cs typeface="Times New Roman"/>
              </a:rPr>
              <a:t>3:50h	</a:t>
            </a:r>
            <a:r>
              <a:rPr lang="en-US" sz="2000" b="1" i="1" dirty="0" smtClean="0">
                <a:solidFill>
                  <a:srgbClr val="000000"/>
                </a:solidFill>
                <a:latin typeface="Times New Roman"/>
                <a:cs typeface="Times New Roman"/>
              </a:rPr>
              <a:t>dump &amp; pre-cycle</a:t>
            </a:r>
          </a:p>
          <a:p>
            <a:r>
              <a:rPr lang="en-US" sz="2000" b="1" i="1" dirty="0" smtClean="0">
                <a:solidFill>
                  <a:srgbClr val="0000FF"/>
                </a:solidFill>
                <a:latin typeface="Times New Roman"/>
                <a:cs typeface="Times New Roman"/>
              </a:rPr>
              <a:t>04:52h	</a:t>
            </a:r>
            <a:r>
              <a:rPr lang="en-US" sz="2000" b="1" i="1" dirty="0" smtClean="0">
                <a:solidFill>
                  <a:srgbClr val="000000"/>
                </a:solidFill>
                <a:latin typeface="Times New Roman"/>
                <a:cs typeface="Times New Roman"/>
              </a:rPr>
              <a:t>injection ... with some problems ... </a:t>
            </a:r>
          </a:p>
          <a:p>
            <a:r>
              <a:rPr lang="en-US" sz="2000" dirty="0" smtClean="0"/>
              <a:t>	</a:t>
            </a:r>
            <a:r>
              <a:rPr lang="en-US" dirty="0" smtClean="0"/>
              <a:t>filling </a:t>
            </a:r>
            <a:r>
              <a:rPr lang="en-US" dirty="0" smtClean="0"/>
              <a:t>scheme has </a:t>
            </a:r>
            <a:r>
              <a:rPr lang="en-US" dirty="0" smtClean="0">
                <a:solidFill>
                  <a:srgbClr val="FF0000"/>
                </a:solidFill>
              </a:rPr>
              <a:t>not updated in </a:t>
            </a:r>
            <a:r>
              <a:rPr lang="en-US" dirty="0" smtClean="0">
                <a:solidFill>
                  <a:srgbClr val="FF0000"/>
                </a:solidFill>
              </a:rPr>
              <a:t>DIP</a:t>
            </a:r>
          </a:p>
          <a:p>
            <a:r>
              <a:rPr lang="en-US" b="1" i="1" dirty="0" smtClean="0">
                <a:solidFill>
                  <a:srgbClr val="FF0000"/>
                </a:solidFill>
                <a:latin typeface="Times New Roman"/>
                <a:cs typeface="Times New Roman"/>
              </a:rPr>
              <a:t>	</a:t>
            </a:r>
            <a:r>
              <a:rPr lang="en-US" dirty="0" smtClean="0"/>
              <a:t>Beams </a:t>
            </a:r>
            <a:r>
              <a:rPr lang="en-US" dirty="0" smtClean="0">
                <a:solidFill>
                  <a:srgbClr val="FF0000"/>
                </a:solidFill>
              </a:rPr>
              <a:t>dumped by BPM in P6</a:t>
            </a:r>
            <a:r>
              <a:rPr lang="en-US" dirty="0" smtClean="0"/>
              <a:t>. It looks like a </a:t>
            </a:r>
            <a:r>
              <a:rPr lang="en-US" dirty="0" smtClean="0">
                <a:solidFill>
                  <a:srgbClr val="FF0000"/>
                </a:solidFill>
              </a:rPr>
              <a:t>false trigger</a:t>
            </a:r>
            <a:r>
              <a:rPr lang="en-US" dirty="0" smtClean="0"/>
              <a:t>.</a:t>
            </a:r>
          </a:p>
          <a:p>
            <a:endParaRPr lang="en-US" sz="2000" b="1" i="1" dirty="0" smtClean="0">
              <a:solidFill>
                <a:srgbClr val="0000FF"/>
              </a:solidFill>
              <a:latin typeface="Times New Roman"/>
              <a:cs typeface="Times New Roman"/>
            </a:endParaRPr>
          </a:p>
          <a:p>
            <a:r>
              <a:rPr lang="en-US" sz="2000" b="1" i="1" dirty="0" smtClean="0">
                <a:solidFill>
                  <a:srgbClr val="0000FF"/>
                </a:solidFill>
                <a:latin typeface="Times New Roman"/>
                <a:cs typeface="Times New Roman"/>
              </a:rPr>
              <a:t>06:08h	</a:t>
            </a:r>
            <a:r>
              <a:rPr lang="en-US" sz="2000" b="1" i="1" dirty="0" smtClean="0">
                <a:solidFill>
                  <a:srgbClr val="000000"/>
                </a:solidFill>
                <a:latin typeface="Times New Roman"/>
                <a:cs typeface="Times New Roman"/>
              </a:rPr>
              <a:t>480 bunches injected </a:t>
            </a:r>
          </a:p>
          <a:p>
            <a:r>
              <a:rPr lang="en-US" sz="2000" b="1" i="1" dirty="0" smtClean="0">
                <a:solidFill>
                  <a:srgbClr val="000000"/>
                </a:solidFill>
                <a:latin typeface="Times New Roman"/>
                <a:cs typeface="Times New Roman"/>
              </a:rPr>
              <a:t>	ramp / squeeze / adjust &amp; stable beams</a:t>
            </a:r>
            <a:endParaRPr lang="en-US" b="1" i="1" dirty="0" smtClean="0">
              <a:solidFill>
                <a:srgbClr val="FF0000"/>
              </a:solidFill>
              <a:latin typeface="Times New Roman"/>
              <a:cs typeface="Times New Roman"/>
            </a:endParaRPr>
          </a:p>
          <a:p>
            <a:endParaRPr lang="en-US" b="1" i="1" dirty="0" smtClean="0">
              <a:solidFill>
                <a:srgbClr val="FF0000"/>
              </a:solidFill>
              <a:latin typeface="Times New Roman"/>
              <a:cs typeface="Times New Roman"/>
            </a:endParaRPr>
          </a:p>
          <a:p>
            <a:endParaRPr lang="en-US" sz="2000" b="1" i="1" dirty="0" smtClean="0">
              <a:solidFill>
                <a:srgbClr val="000000"/>
              </a:solidFill>
              <a:latin typeface="Times New Roman"/>
              <a:cs typeface="Times New Roman"/>
            </a:endParaRPr>
          </a:p>
          <a:p>
            <a:r>
              <a:rPr lang="en-US" sz="2000" b="1" i="1" dirty="0" smtClean="0">
                <a:solidFill>
                  <a:srgbClr val="000000"/>
                </a:solidFill>
                <a:latin typeface="Times New Roman"/>
                <a:cs typeface="Times New Roman"/>
              </a:rPr>
              <a:t>	</a:t>
            </a:r>
            <a:endParaRPr lang="en-US" dirty="0" smtClean="0">
              <a:latin typeface="Times New Roman"/>
              <a:cs typeface="Times New Roman"/>
            </a:endParaRPr>
          </a:p>
          <a:p>
            <a:endParaRPr lang="en-US" b="1" i="1" dirty="0" smtClean="0">
              <a:solidFill>
                <a:srgbClr val="FF0000"/>
              </a:solidFill>
              <a:latin typeface="Times New Roman"/>
              <a:cs typeface="Times New Roman"/>
            </a:endParaRPr>
          </a:p>
          <a:p>
            <a:endParaRPr lang="en-US" sz="2000" b="1" i="1" dirty="0" smtClean="0">
              <a:solidFill>
                <a:srgbClr val="FF0000"/>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sz="2000" b="1" i="1" dirty="0" smtClean="0">
              <a:solidFill>
                <a:srgbClr val="0000FF"/>
              </a:solidFill>
              <a:latin typeface="Times New Roman"/>
              <a:cs typeface="Times New Roman"/>
            </a:endParaRPr>
          </a:p>
          <a:p>
            <a:endParaRPr lang="en-US" b="1" i="1" dirty="0" smtClean="0">
              <a:solidFill>
                <a:srgbClr val="000000"/>
              </a:solidFill>
              <a:latin typeface="Times New Roman"/>
              <a:cs typeface="Times New Roman"/>
            </a:endParaRPr>
          </a:p>
          <a:p>
            <a:endParaRPr lang="en-US" sz="2000" b="1" i="1" dirty="0" smtClean="0">
              <a:solidFill>
                <a:srgbClr val="FF0000"/>
              </a:solidFill>
              <a:latin typeface="Times New Roman"/>
              <a:cs typeface="Times New Roman"/>
            </a:endParaRPr>
          </a:p>
          <a:p>
            <a:r>
              <a:rPr lang="en-US" b="1" i="1" dirty="0" smtClean="0">
                <a:solidFill>
                  <a:srgbClr val="0000FF"/>
                </a:solidFill>
                <a:latin typeface="Times New Roman"/>
                <a:cs typeface="Times New Roman"/>
              </a:rPr>
              <a:t>	</a:t>
            </a:r>
            <a:endParaRPr lang="en-US" dirty="0" smtClean="0">
              <a:solidFill>
                <a:srgbClr val="000000"/>
              </a:solidFill>
              <a:latin typeface="Times New Roman"/>
              <a:cs typeface="Times New Roman"/>
            </a:endParaRPr>
          </a:p>
        </p:txBody>
      </p:sp>
      <p:pic>
        <p:nvPicPr>
          <p:cNvPr id="7" name="Picture 6"/>
          <p:cNvPicPr>
            <a:picLocks noChangeAspect="1"/>
          </p:cNvPicPr>
          <p:nvPr/>
        </p:nvPicPr>
        <p:blipFill>
          <a:blip r:embed="rId2"/>
          <a:stretch>
            <a:fillRect/>
          </a:stretch>
        </p:blipFill>
        <p:spPr>
          <a:xfrm flipV="1">
            <a:off x="5715000" y="2514600"/>
            <a:ext cx="3248891" cy="1604991"/>
          </a:xfrm>
          <a:prstGeom prst="rect">
            <a:avLst/>
          </a:prstGeom>
        </p:spPr>
      </p:pic>
      <p:pic>
        <p:nvPicPr>
          <p:cNvPr id="10" name="Picture 9"/>
          <p:cNvPicPr>
            <a:picLocks noChangeAspect="1"/>
          </p:cNvPicPr>
          <p:nvPr/>
        </p:nvPicPr>
        <p:blipFill>
          <a:blip r:embed="rId3"/>
          <a:srcRect b="33219"/>
          <a:stretch>
            <a:fillRect/>
          </a:stretch>
        </p:blipFill>
        <p:spPr>
          <a:xfrm>
            <a:off x="1371600" y="4114800"/>
            <a:ext cx="3955545" cy="1981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00FF"/>
                </a:solidFill>
              </a:rPr>
              <a:t>Plan for start-up with beam</a:t>
            </a:r>
            <a:endParaRPr lang="en-GB" dirty="0">
              <a:solidFill>
                <a:srgbClr val="0000FF"/>
              </a:solidFill>
            </a:endParaRPr>
          </a:p>
        </p:txBody>
      </p:sp>
      <p:sp>
        <p:nvSpPr>
          <p:cNvPr id="3" name="Content Placeholder 2"/>
          <p:cNvSpPr>
            <a:spLocks noGrp="1"/>
          </p:cNvSpPr>
          <p:nvPr>
            <p:ph idx="1"/>
          </p:nvPr>
        </p:nvSpPr>
        <p:spPr>
          <a:xfrm>
            <a:off x="323410" y="836640"/>
            <a:ext cx="8229600" cy="5111750"/>
          </a:xfrm>
        </p:spPr>
        <p:txBody>
          <a:bodyPr/>
          <a:lstStyle/>
          <a:p>
            <a:pPr>
              <a:buNone/>
            </a:pPr>
            <a:endParaRPr lang="en-US" dirty="0" smtClean="0"/>
          </a:p>
          <a:p>
            <a:pPr lvl="1"/>
            <a:r>
              <a:rPr lang="en-US" sz="1800" dirty="0" smtClean="0"/>
              <a:t>Fill </a:t>
            </a:r>
            <a:r>
              <a:rPr lang="en-US" sz="1800" dirty="0"/>
              <a:t>with 3 nominal bunches for loss maps (&lt;3e11 </a:t>
            </a:r>
            <a:r>
              <a:rPr lang="en-US" sz="1800" dirty="0" smtClean="0"/>
              <a:t>p)</a:t>
            </a:r>
          </a:p>
          <a:p>
            <a:pPr lvl="2"/>
            <a:r>
              <a:rPr lang="en-US" sz="1800" dirty="0" err="1" smtClean="0"/>
              <a:t>Betatron</a:t>
            </a:r>
            <a:r>
              <a:rPr lang="en-US" sz="1800" dirty="0" smtClean="0"/>
              <a:t> </a:t>
            </a:r>
            <a:r>
              <a:rPr lang="en-US" sz="1800" dirty="0"/>
              <a:t>loss maps at the end of the squeeze with </a:t>
            </a:r>
            <a:r>
              <a:rPr lang="en-US" sz="1800" dirty="0" smtClean="0"/>
              <a:t>separated </a:t>
            </a:r>
            <a:r>
              <a:rPr lang="en-US" sz="1800" dirty="0"/>
              <a:t>beams (using the ADT on bunch 1 and 2)</a:t>
            </a:r>
            <a:endParaRPr lang="en-GB" sz="1800" dirty="0"/>
          </a:p>
          <a:p>
            <a:pPr lvl="2"/>
            <a:r>
              <a:rPr lang="en-US" sz="1800" dirty="0" smtClean="0"/>
              <a:t>Possibly </a:t>
            </a:r>
            <a:r>
              <a:rPr lang="en-US" sz="1800" dirty="0"/>
              <a:t>repeat </a:t>
            </a:r>
            <a:r>
              <a:rPr lang="en-US" sz="1800" dirty="0" err="1"/>
              <a:t>betatron</a:t>
            </a:r>
            <a:r>
              <a:rPr lang="en-US" sz="1800" dirty="0"/>
              <a:t> loss maps in physics (</a:t>
            </a:r>
            <a:r>
              <a:rPr lang="en-US" sz="1800" dirty="0" smtClean="0"/>
              <a:t>resonance)</a:t>
            </a:r>
            <a:r>
              <a:rPr lang="en-GB" sz="1800" dirty="0"/>
              <a:t> </a:t>
            </a:r>
            <a:r>
              <a:rPr lang="en-US" sz="1800" dirty="0" smtClean="0"/>
              <a:t>if </a:t>
            </a:r>
            <a:r>
              <a:rPr lang="en-US" sz="1800" dirty="0"/>
              <a:t>not enough beam was left in the alignment </a:t>
            </a:r>
            <a:r>
              <a:rPr lang="en-US" sz="1800" dirty="0" smtClean="0"/>
              <a:t>fill.</a:t>
            </a:r>
            <a:endParaRPr lang="en-GB" sz="1800" dirty="0"/>
          </a:p>
          <a:p>
            <a:pPr lvl="2"/>
            <a:r>
              <a:rPr lang="en-US" sz="1800" dirty="0" smtClean="0"/>
              <a:t>Negative </a:t>
            </a:r>
            <a:r>
              <a:rPr lang="en-US" sz="1800" dirty="0"/>
              <a:t>off-momentum in physics (Roman pots </a:t>
            </a:r>
            <a:r>
              <a:rPr lang="en-US" sz="1800" dirty="0" smtClean="0"/>
              <a:t>IN)</a:t>
            </a:r>
          </a:p>
          <a:p>
            <a:r>
              <a:rPr lang="en-US" sz="1800" dirty="0" smtClean="0"/>
              <a:t>Sunday</a:t>
            </a:r>
          </a:p>
          <a:p>
            <a:pPr lvl="1"/>
            <a:r>
              <a:rPr lang="en-US" sz="1800" dirty="0" smtClean="0"/>
              <a:t>02:00 </a:t>
            </a:r>
            <a:r>
              <a:rPr lang="en-US" sz="1800" b="1" dirty="0" smtClean="0">
                <a:solidFill>
                  <a:srgbClr val="FF0000"/>
                </a:solidFill>
              </a:rPr>
              <a:t>No beam in the machines for the leap second</a:t>
            </a:r>
          </a:p>
          <a:p>
            <a:pPr lvl="1"/>
            <a:r>
              <a:rPr lang="en-US" sz="1800" dirty="0" smtClean="0"/>
              <a:t>Repeat another fill for </a:t>
            </a:r>
            <a:r>
              <a:rPr lang="en-US" sz="1800" dirty="0" err="1" smtClean="0"/>
              <a:t>asynch</a:t>
            </a:r>
            <a:r>
              <a:rPr lang="en-US" sz="1800" dirty="0" smtClean="0"/>
              <a:t> dump tests with Roman Pots in if there was not enough beam left after RP set-up</a:t>
            </a:r>
          </a:p>
          <a:p>
            <a:pPr lvl="1"/>
            <a:r>
              <a:rPr lang="en-US" sz="1800" dirty="0" smtClean="0"/>
              <a:t>injection loss maps with ADT method at injection – can also be done during the intensity ramp up</a:t>
            </a:r>
          </a:p>
          <a:p>
            <a:pPr lvl="1"/>
            <a:r>
              <a:rPr lang="en-US" sz="1800" dirty="0" smtClean="0"/>
              <a:t>If things go extremely well already start the intensity ramp up</a:t>
            </a:r>
          </a:p>
          <a:p>
            <a:pPr lvl="2"/>
            <a:endParaRPr lang="en-GB" sz="1800" dirty="0"/>
          </a:p>
          <a:p>
            <a:pPr lvl="4"/>
            <a:endParaRPr lang="en-US" sz="1800" dirty="0" smtClean="0"/>
          </a:p>
          <a:p>
            <a:pPr lvl="1"/>
            <a:endParaRPr lang="en-GB" sz="1800"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29/06/2012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013287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ramp-up</a:t>
            </a:r>
            <a:endParaRPr lang="en-GB" dirty="0"/>
          </a:p>
        </p:txBody>
      </p:sp>
      <p:sp>
        <p:nvSpPr>
          <p:cNvPr id="3" name="Content Placeholder 2"/>
          <p:cNvSpPr>
            <a:spLocks noGrp="1"/>
          </p:cNvSpPr>
          <p:nvPr>
            <p:ph idx="1"/>
          </p:nvPr>
        </p:nvSpPr>
        <p:spPr>
          <a:xfrm>
            <a:off x="228600" y="1600200"/>
            <a:ext cx="8686800" cy="5257800"/>
          </a:xfrm>
        </p:spPr>
        <p:txBody>
          <a:bodyPr/>
          <a:lstStyle/>
          <a:p>
            <a:pPr lvl="1"/>
            <a:r>
              <a:rPr lang="en-US" sz="2000" dirty="0" smtClean="0"/>
              <a:t>84 bunches: 2 hours Stable Beams</a:t>
            </a:r>
          </a:p>
          <a:p>
            <a:pPr lvl="1"/>
            <a:r>
              <a:rPr lang="en-US" sz="2000" dirty="0" smtClean="0"/>
              <a:t>480 bunches: 6 hours Stable Beams for ATLAS (but don’t refill)</a:t>
            </a:r>
          </a:p>
          <a:p>
            <a:pPr lvl="1"/>
            <a:r>
              <a:rPr lang="en-US" sz="2000" dirty="0" smtClean="0"/>
              <a:t>840 bunches + 12 non colliding: Production fill</a:t>
            </a:r>
          </a:p>
          <a:p>
            <a:pPr lvl="1"/>
            <a:r>
              <a:rPr lang="en-US" sz="2000" dirty="0" smtClean="0"/>
              <a:t>1380 bunches: Production fill</a:t>
            </a:r>
          </a:p>
          <a:p>
            <a:pPr lvl="1"/>
            <a:endParaRPr lang="en-GB"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29/06/2012</a:t>
            </a:r>
            <a:endParaRPr lang="en-US" dirty="0"/>
          </a:p>
        </p:txBody>
      </p:sp>
      <p:sp>
        <p:nvSpPr>
          <p:cNvPr id="6" name="TextBox 5"/>
          <p:cNvSpPr txBox="1"/>
          <p:nvPr/>
        </p:nvSpPr>
        <p:spPr>
          <a:xfrm>
            <a:off x="304800" y="1676400"/>
            <a:ext cx="389850" cy="369332"/>
          </a:xfrm>
          <a:prstGeom prst="rect">
            <a:avLst/>
          </a:prstGeom>
          <a:noFill/>
        </p:spPr>
        <p:txBody>
          <a:bodyPr wrap="none" rtlCol="0">
            <a:spAutoFit/>
          </a:bodyPr>
          <a:lstStyle/>
          <a:p>
            <a:r>
              <a:rPr lang="en-US" dirty="0" smtClean="0">
                <a:solidFill>
                  <a:srgbClr val="008000"/>
                </a:solidFill>
                <a:latin typeface="Zapf Dingbats"/>
                <a:ea typeface="Zapf Dingbats"/>
                <a:cs typeface="Zapf Dingbats"/>
              </a:rPr>
              <a:t>✔</a:t>
            </a:r>
            <a:endParaRPr lang="en-US" dirty="0">
              <a:solidFill>
                <a:srgbClr val="008000"/>
              </a:solidFill>
            </a:endParaRPr>
          </a:p>
        </p:txBody>
      </p:sp>
      <p:sp>
        <p:nvSpPr>
          <p:cNvPr id="7" name="TextBox 6"/>
          <p:cNvSpPr txBox="1"/>
          <p:nvPr/>
        </p:nvSpPr>
        <p:spPr>
          <a:xfrm>
            <a:off x="304800" y="1992868"/>
            <a:ext cx="389850" cy="369332"/>
          </a:xfrm>
          <a:prstGeom prst="rect">
            <a:avLst/>
          </a:prstGeom>
          <a:noFill/>
        </p:spPr>
        <p:txBody>
          <a:bodyPr wrap="none" rtlCol="0">
            <a:spAutoFit/>
          </a:bodyPr>
          <a:lstStyle/>
          <a:p>
            <a:r>
              <a:rPr lang="en-US" dirty="0" smtClean="0">
                <a:solidFill>
                  <a:srgbClr val="008000"/>
                </a:solidFill>
                <a:latin typeface="Zapf Dingbats"/>
                <a:ea typeface="Zapf Dingbats"/>
                <a:cs typeface="Zapf Dingbats"/>
              </a:rPr>
              <a:t>✔</a:t>
            </a:r>
            <a:endParaRPr lang="en-US" dirty="0">
              <a:solidFill>
                <a:srgbClr val="008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553840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p:cNvSpPr txBox="1">
            <a:spLocks/>
          </p:cNvSpPr>
          <p:nvPr/>
        </p:nvSpPr>
        <p:spPr bwMode="auto">
          <a:xfrm>
            <a:off x="685800" y="0"/>
            <a:ext cx="84582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GB" sz="3200" kern="0" noProof="0" dirty="0" smtClean="0">
                <a:solidFill>
                  <a:srgbClr val="FF0000"/>
                </a:solidFill>
                <a:latin typeface="+mn-lt"/>
              </a:rPr>
              <a:t>Fri</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a:t>
            </a:r>
            <a:r>
              <a:rPr lang="en-GB" sz="3200" kern="0" smtClean="0">
                <a:solidFill>
                  <a:srgbClr val="FF0000"/>
                </a:solidFill>
                <a:latin typeface="+mn-lt"/>
              </a:rPr>
              <a:t>Late / Night</a:t>
            </a:r>
            <a:endParaRPr kumimoji="0" lang="en-GB" sz="2800" b="0" i="0" u="none" strike="noStrike" kern="0" cap="none" spc="0" normalizeH="0" baseline="0" noProof="0" dirty="0" smtClean="0">
              <a:ln>
                <a:noFill/>
              </a:ln>
              <a:solidFill>
                <a:srgbClr val="0000FF"/>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Rectangle 6"/>
          <p:cNvSpPr/>
          <p:nvPr/>
        </p:nvSpPr>
        <p:spPr>
          <a:xfrm>
            <a:off x="533400" y="914400"/>
            <a:ext cx="7772400" cy="5416868"/>
          </a:xfrm>
          <a:prstGeom prst="rect">
            <a:avLst/>
          </a:prstGeom>
        </p:spPr>
        <p:txBody>
          <a:bodyPr wrap="square">
            <a:spAutoFit/>
          </a:bodyPr>
          <a:lstStyle/>
          <a:p>
            <a:r>
              <a:rPr lang="en-US" sz="2000" b="1" i="1" dirty="0" smtClean="0">
                <a:solidFill>
                  <a:srgbClr val="0000FF"/>
                </a:solidFill>
                <a:latin typeface="Times New Roman"/>
                <a:cs typeface="Times New Roman"/>
              </a:rPr>
              <a:t>19:50h  </a:t>
            </a:r>
            <a:r>
              <a:rPr lang="en-US" dirty="0" smtClean="0"/>
              <a:t>starting a test-cycle ramp and squeeze </a:t>
            </a:r>
          </a:p>
          <a:p>
            <a:endParaRPr lang="en-US" sz="800" b="1" i="1" dirty="0" smtClean="0">
              <a:solidFill>
                <a:srgbClr val="000000"/>
              </a:solidFill>
              <a:latin typeface="Times New Roman"/>
              <a:cs typeface="Times New Roman"/>
            </a:endParaRPr>
          </a:p>
          <a:p>
            <a:r>
              <a:rPr lang="en-US" sz="2000" b="1" i="1" dirty="0" smtClean="0">
                <a:solidFill>
                  <a:srgbClr val="000000"/>
                </a:solidFill>
                <a:latin typeface="Times New Roman"/>
                <a:cs typeface="Times New Roman"/>
              </a:rPr>
              <a:t>	</a:t>
            </a:r>
            <a:r>
              <a:rPr lang="en-US" dirty="0" smtClean="0"/>
              <a:t>ALFA movement tests ... -&gt; problematic station A7L1</a:t>
            </a:r>
            <a:endParaRPr lang="en-US" b="1" i="1" dirty="0" smtClean="0">
              <a:solidFill>
                <a:srgbClr val="000000"/>
              </a:solidFill>
              <a:latin typeface="Times New Roman"/>
              <a:cs typeface="Times New Roman"/>
            </a:endParaRPr>
          </a:p>
          <a:p>
            <a:endParaRPr lang="en-US" sz="22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20:00h  </a:t>
            </a:r>
            <a:r>
              <a:rPr lang="en-US" sz="2000" b="1" dirty="0" smtClean="0">
                <a:solidFill>
                  <a:srgbClr val="FF0000"/>
                </a:solidFill>
                <a:latin typeface="Times New Roman"/>
                <a:cs typeface="Times New Roman"/>
              </a:rPr>
              <a:t>trip of RQX.L8 at about 1500 A </a:t>
            </a:r>
            <a:endParaRPr lang="en-US" sz="2000" b="1" i="1" dirty="0" smtClean="0">
              <a:solidFill>
                <a:srgbClr val="FF0000"/>
              </a:solidFill>
              <a:latin typeface="Times New Roman"/>
              <a:cs typeface="Times New Roman"/>
            </a:endParaRPr>
          </a:p>
          <a:p>
            <a:endParaRPr lang="en-US" sz="20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20:25h </a:t>
            </a:r>
            <a:r>
              <a:rPr lang="en-US" sz="2000" b="1" i="1" dirty="0" smtClean="0">
                <a:solidFill>
                  <a:srgbClr val="000000"/>
                </a:solidFill>
                <a:latin typeface="Times New Roman"/>
                <a:cs typeface="Times New Roman"/>
              </a:rPr>
              <a:t> </a:t>
            </a:r>
            <a:r>
              <a:rPr lang="en-US" dirty="0" smtClean="0"/>
              <a:t>switch closure problem on </a:t>
            </a:r>
            <a:r>
              <a:rPr lang="en-US" dirty="0" smtClean="0">
                <a:solidFill>
                  <a:srgbClr val="FF0000"/>
                </a:solidFill>
              </a:rPr>
              <a:t>RCS.A23B2</a:t>
            </a:r>
            <a:r>
              <a:rPr lang="en-US" dirty="0" smtClean="0"/>
              <a:t>. Access needed</a:t>
            </a:r>
          </a:p>
          <a:p>
            <a:endParaRPr lang="en-US" i="1" dirty="0" smtClean="0"/>
          </a:p>
          <a:p>
            <a:r>
              <a:rPr lang="en-US" sz="2000" b="1" i="1" dirty="0" smtClean="0">
                <a:solidFill>
                  <a:srgbClr val="0000FF"/>
                </a:solidFill>
                <a:latin typeface="Times New Roman"/>
                <a:cs typeface="Times New Roman"/>
              </a:rPr>
              <a:t>21:44h </a:t>
            </a:r>
            <a:r>
              <a:rPr lang="en-US" dirty="0" smtClean="0"/>
              <a:t>repeating the ramp on RQX.L8 -&gt; trip at 1100 A</a:t>
            </a:r>
          </a:p>
          <a:p>
            <a:r>
              <a:rPr lang="en-US" i="1" dirty="0" smtClean="0"/>
              <a:t>	... </a:t>
            </a:r>
            <a:r>
              <a:rPr lang="en-US" dirty="0" smtClean="0"/>
              <a:t>problem of temperature on the current lead ... </a:t>
            </a:r>
            <a:r>
              <a:rPr lang="en-US" b="1" i="1" dirty="0" smtClean="0"/>
              <a:t>(Quench ! )</a:t>
            </a:r>
          </a:p>
          <a:p>
            <a:r>
              <a:rPr lang="en-US" sz="2000" b="1" i="1" dirty="0" smtClean="0">
                <a:solidFill>
                  <a:srgbClr val="000000"/>
                </a:solidFill>
                <a:latin typeface="Times New Roman"/>
                <a:cs typeface="Times New Roman"/>
              </a:rPr>
              <a:t>              </a:t>
            </a:r>
            <a:r>
              <a:rPr lang="en-US" sz="2000" b="1" i="1" dirty="0" smtClean="0">
                <a:solidFill>
                  <a:srgbClr val="000000"/>
                </a:solidFill>
                <a:latin typeface="Times New Roman"/>
                <a:cs typeface="Times New Roman"/>
              </a:rPr>
              <a:t>investigating </a:t>
            </a:r>
            <a:r>
              <a:rPr lang="en-US" sz="2000" b="1" i="1" dirty="0" smtClean="0">
                <a:solidFill>
                  <a:srgbClr val="000000"/>
                </a:solidFill>
                <a:latin typeface="Times New Roman"/>
                <a:cs typeface="Times New Roman"/>
              </a:rPr>
              <a:t>on site (i.e. in tunnel)</a:t>
            </a:r>
          </a:p>
          <a:p>
            <a:r>
              <a:rPr lang="en-US" sz="2000" b="1" i="1" dirty="0" smtClean="0">
                <a:solidFill>
                  <a:srgbClr val="000000"/>
                </a:solidFill>
                <a:latin typeface="Times New Roman"/>
                <a:cs typeface="Times New Roman"/>
              </a:rPr>
              <a:t>	  </a:t>
            </a:r>
            <a:r>
              <a:rPr lang="en-US" sz="2000" b="1" i="1" dirty="0" err="1" smtClean="0">
                <a:solidFill>
                  <a:srgbClr val="000000"/>
                </a:solidFill>
                <a:latin typeface="Times New Roman"/>
                <a:cs typeface="Times New Roman"/>
              </a:rPr>
              <a:t>exchannging</a:t>
            </a:r>
            <a:r>
              <a:rPr lang="en-US" sz="2000" b="1" i="1" dirty="0" smtClean="0">
                <a:solidFill>
                  <a:srgbClr val="000000"/>
                </a:solidFill>
                <a:latin typeface="Times New Roman"/>
                <a:cs typeface="Times New Roman"/>
              </a:rPr>
              <a:t> </a:t>
            </a:r>
            <a:r>
              <a:rPr lang="en-US" sz="2000" b="1" i="1" dirty="0" smtClean="0">
                <a:solidFill>
                  <a:srgbClr val="000000"/>
                </a:solidFill>
                <a:latin typeface="Times New Roman"/>
                <a:cs typeface="Times New Roman"/>
              </a:rPr>
              <a:t>cards ... error moves with the card</a:t>
            </a:r>
          </a:p>
          <a:p>
            <a:r>
              <a:rPr lang="en-US" sz="2000" b="1" i="1" dirty="0" smtClean="0">
                <a:solidFill>
                  <a:srgbClr val="000000"/>
                </a:solidFill>
                <a:latin typeface="Times New Roman"/>
                <a:cs typeface="Times New Roman"/>
              </a:rPr>
              <a:t>	  error located at a cable</a:t>
            </a:r>
          </a:p>
          <a:p>
            <a:r>
              <a:rPr lang="en-US" sz="2000" b="1" i="1" dirty="0" smtClean="0">
                <a:solidFill>
                  <a:srgbClr val="0000FF"/>
                </a:solidFill>
                <a:latin typeface="Times New Roman"/>
                <a:cs typeface="Times New Roman"/>
              </a:rPr>
              <a:t>23:03h </a:t>
            </a:r>
            <a:r>
              <a:rPr lang="en-US" dirty="0" smtClean="0"/>
              <a:t>problem in trimming the RF frequency -&gt; fixed by Greg</a:t>
            </a:r>
            <a:endParaRPr lang="en-US" b="1" i="1" dirty="0" smtClean="0">
              <a:latin typeface="Times New Roman"/>
              <a:cs typeface="Times New Roman"/>
            </a:endParaRPr>
          </a:p>
          <a:p>
            <a:endParaRPr lang="en-US" sz="2000" b="1" i="1" dirty="0" smtClean="0">
              <a:solidFill>
                <a:srgbClr val="0000FF"/>
              </a:solidFill>
              <a:latin typeface="Times New Roman"/>
              <a:cs typeface="Times New Roman"/>
            </a:endParaRPr>
          </a:p>
          <a:p>
            <a:r>
              <a:rPr lang="en-US" sz="2000" b="1" i="1" dirty="0" smtClean="0">
                <a:solidFill>
                  <a:srgbClr val="0000FF"/>
                </a:solidFill>
                <a:latin typeface="Times New Roman"/>
                <a:cs typeface="Times New Roman"/>
              </a:rPr>
              <a:t>04:43h  RQX.L8circuit back in business</a:t>
            </a:r>
          </a:p>
          <a:p>
            <a:r>
              <a:rPr lang="en-US" sz="2000" b="1" i="1" dirty="0" smtClean="0">
                <a:solidFill>
                  <a:srgbClr val="0000FF"/>
                </a:solidFill>
                <a:latin typeface="Times New Roman"/>
                <a:cs typeface="Times New Roman"/>
              </a:rPr>
              <a:t>04:44h  </a:t>
            </a:r>
            <a:r>
              <a:rPr lang="en-US" sz="2000" b="1" i="1" dirty="0" smtClean="0">
                <a:solidFill>
                  <a:srgbClr val="FF0000"/>
                </a:solidFill>
                <a:latin typeface="Times New Roman"/>
                <a:cs typeface="Times New Roman"/>
              </a:rPr>
              <a:t>ice on a He valve</a:t>
            </a:r>
            <a:r>
              <a:rPr lang="en-US" sz="2000" b="1" i="1" dirty="0" smtClean="0">
                <a:latin typeface="Times New Roman"/>
                <a:cs typeface="Times New Roman"/>
              </a:rPr>
              <a:t> ... checked by </a:t>
            </a:r>
            <a:r>
              <a:rPr lang="en-US" sz="2000" b="1" i="1" dirty="0" err="1" smtClean="0">
                <a:latin typeface="Times New Roman"/>
                <a:cs typeface="Times New Roman"/>
              </a:rPr>
              <a:t>cryo</a:t>
            </a:r>
            <a:r>
              <a:rPr lang="en-US" sz="2000" b="1" i="1" dirty="0" smtClean="0">
                <a:latin typeface="Times New Roman"/>
                <a:cs typeface="Times New Roman"/>
              </a:rPr>
              <a:t> ... to be followed up</a:t>
            </a:r>
            <a:r>
              <a:rPr lang="en-US" sz="2000" b="1" i="1" dirty="0" smtClean="0">
                <a:solidFill>
                  <a:srgbClr val="0000FF"/>
                </a:solidFill>
                <a:latin typeface="Times New Roman"/>
                <a:cs typeface="Times New Roman"/>
              </a:rPr>
              <a:t> </a:t>
            </a:r>
            <a:endParaRPr lang="en-US" sz="2000" b="1" i="1" dirty="0" smtClean="0">
              <a:latin typeface="Times New Roman"/>
              <a:cs typeface="Times New Roman"/>
            </a:endParaRPr>
          </a:p>
          <a:p>
            <a:endParaRPr lang="en-US" sz="2000" b="1" i="1"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990600" y="152400"/>
            <a:ext cx="7315200" cy="792163"/>
          </a:xfrm>
        </p:spPr>
        <p:txBody>
          <a:bodyPr/>
          <a:lstStyle/>
          <a:p>
            <a:pPr lvl="0" algn="l">
              <a:spcBef>
                <a:spcPct val="20000"/>
              </a:spcBef>
              <a:defRPr/>
            </a:pPr>
            <a:r>
              <a:rPr lang="en-GB" dirty="0" smtClean="0">
                <a:solidFill>
                  <a:srgbClr val="FF0000"/>
                </a:solidFill>
              </a:rPr>
              <a:t>Sat Morning</a:t>
            </a:r>
            <a:endParaRPr lang="en-GB" sz="2800" dirty="0" smtClean="0">
              <a:solidFill>
                <a:srgbClr val="0000FF"/>
              </a:solidFill>
            </a:endParaRPr>
          </a:p>
        </p:txBody>
      </p:sp>
      <p:sp>
        <p:nvSpPr>
          <p:cNvPr id="6" name="Rectangle 5"/>
          <p:cNvSpPr/>
          <p:nvPr/>
        </p:nvSpPr>
        <p:spPr>
          <a:xfrm>
            <a:off x="304800" y="1143000"/>
            <a:ext cx="7289967" cy="3385542"/>
          </a:xfrm>
          <a:prstGeom prst="rect">
            <a:avLst/>
          </a:prstGeom>
        </p:spPr>
        <p:txBody>
          <a:bodyPr wrap="none">
            <a:spAutoFit/>
          </a:bodyPr>
          <a:lstStyle/>
          <a:p>
            <a:r>
              <a:rPr lang="en-US" sz="2000" b="1" i="1" dirty="0" smtClean="0">
                <a:solidFill>
                  <a:srgbClr val="0000FF"/>
                </a:solidFill>
                <a:latin typeface="Times New Roman"/>
                <a:cs typeface="Times New Roman"/>
              </a:rPr>
              <a:t>06:09h </a:t>
            </a:r>
            <a:r>
              <a:rPr lang="en-US" sz="2000" dirty="0" smtClean="0"/>
              <a:t>Unable to change the beam mode;</a:t>
            </a:r>
          </a:p>
          <a:p>
            <a:r>
              <a:rPr lang="en-US" sz="2000" i="1" dirty="0" smtClean="0">
                <a:latin typeface="Times New Roman"/>
                <a:cs typeface="Times New Roman"/>
              </a:rPr>
              <a:t>“With Greg's help via telephone (he was at the airport) we managed </a:t>
            </a:r>
          </a:p>
          <a:p>
            <a:r>
              <a:rPr lang="en-US" sz="2000" i="1" dirty="0" smtClean="0">
                <a:latin typeface="Times New Roman"/>
                <a:cs typeface="Times New Roman"/>
              </a:rPr>
              <a:t>to fix the problem which prevented us from changing the beam mode </a:t>
            </a:r>
          </a:p>
          <a:p>
            <a:r>
              <a:rPr lang="en-US" sz="2000" i="1" dirty="0" smtClean="0">
                <a:latin typeface="Times New Roman"/>
                <a:cs typeface="Times New Roman"/>
              </a:rPr>
              <a:t>(the library </a:t>
            </a:r>
            <a:r>
              <a:rPr lang="en-US" sz="2000" i="1" dirty="0" err="1" smtClean="0">
                <a:latin typeface="Times New Roman"/>
                <a:cs typeface="Times New Roman"/>
              </a:rPr>
              <a:t>junit.jar</a:t>
            </a:r>
            <a:r>
              <a:rPr lang="en-US" sz="2000" i="1" dirty="0" smtClean="0">
                <a:latin typeface="Times New Roman"/>
                <a:cs typeface="Times New Roman"/>
              </a:rPr>
              <a:t> was missing in the LSA library folder).”</a:t>
            </a:r>
          </a:p>
          <a:p>
            <a:endParaRPr lang="en-US" sz="2000" b="1" i="1" dirty="0" smtClean="0">
              <a:solidFill>
                <a:srgbClr val="000000"/>
              </a:solidFill>
              <a:latin typeface="Times New Roman"/>
              <a:cs typeface="Times New Roman"/>
            </a:endParaRPr>
          </a:p>
          <a:p>
            <a:r>
              <a:rPr lang="en-US" sz="2000" b="1" i="1" dirty="0" smtClean="0">
                <a:solidFill>
                  <a:srgbClr val="0000FF"/>
                </a:solidFill>
                <a:latin typeface="Times New Roman"/>
                <a:cs typeface="Times New Roman"/>
              </a:rPr>
              <a:t>06:54h </a:t>
            </a:r>
            <a:r>
              <a:rPr lang="en-US" sz="2000" b="1" i="1" dirty="0" smtClean="0">
                <a:solidFill>
                  <a:srgbClr val="FF0000"/>
                </a:solidFill>
                <a:latin typeface="Times New Roman"/>
                <a:cs typeface="Times New Roman"/>
              </a:rPr>
              <a:t>injection probe beam !!</a:t>
            </a:r>
          </a:p>
          <a:p>
            <a:endParaRPr lang="en-US" sz="2000" b="1" i="1" dirty="0" smtClean="0">
              <a:solidFill>
                <a:srgbClr val="FF0000"/>
              </a:solidFill>
              <a:latin typeface="Times New Roman"/>
              <a:cs typeface="Times New Roman"/>
            </a:endParaRPr>
          </a:p>
          <a:p>
            <a:r>
              <a:rPr lang="en-US" sz="2000" b="1" i="1" dirty="0" smtClean="0">
                <a:solidFill>
                  <a:srgbClr val="FF0000"/>
                </a:solidFill>
                <a:latin typeface="Times New Roman"/>
                <a:cs typeface="Times New Roman"/>
              </a:rPr>
              <a:t>at present: </a:t>
            </a:r>
            <a:r>
              <a:rPr lang="en-US" dirty="0" smtClean="0"/>
              <a:t>XPOC latched for </a:t>
            </a:r>
          </a:p>
          <a:p>
            <a:r>
              <a:rPr lang="en-US" dirty="0" smtClean="0"/>
              <a:t>	    beam 1 and beam 2 </a:t>
            </a:r>
          </a:p>
          <a:p>
            <a:r>
              <a:rPr lang="en-US" dirty="0" smtClean="0"/>
              <a:t>                   after programmed dump.</a:t>
            </a:r>
            <a:endParaRPr lang="en-US" b="1" i="1" dirty="0" smtClean="0">
              <a:solidFill>
                <a:srgbClr val="FF0000"/>
              </a:solidFill>
              <a:latin typeface="Times New Roman"/>
              <a:cs typeface="Times New Roman"/>
            </a:endParaRPr>
          </a:p>
          <a:p>
            <a:r>
              <a:rPr lang="en-US" b="1" i="1" dirty="0" smtClean="0">
                <a:solidFill>
                  <a:srgbClr val="0000FF"/>
                </a:solidFill>
                <a:latin typeface="Times New Roman"/>
                <a:cs typeface="Times New Roman"/>
              </a:rPr>
              <a:t>      	</a:t>
            </a:r>
            <a:endParaRPr lang="en-US" dirty="0" smtClean="0">
              <a:solidFill>
                <a:srgbClr val="000000"/>
              </a:solidFill>
              <a:latin typeface="Times New Roman"/>
              <a:cs typeface="Times New Roman"/>
            </a:endParaRPr>
          </a:p>
        </p:txBody>
      </p:sp>
      <p:pic>
        <p:nvPicPr>
          <p:cNvPr id="7" name="Picture 6"/>
          <p:cNvPicPr>
            <a:picLocks noChangeAspect="1"/>
          </p:cNvPicPr>
          <p:nvPr/>
        </p:nvPicPr>
        <p:blipFill>
          <a:blip r:embed="rId2"/>
          <a:stretch>
            <a:fillRect/>
          </a:stretch>
        </p:blipFill>
        <p:spPr>
          <a:xfrm>
            <a:off x="4673600" y="2971800"/>
            <a:ext cx="4165600"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936130"/>
          </a:xfrm>
        </p:spPr>
        <p:txBody>
          <a:bodyPr/>
          <a:lstStyle/>
          <a:p>
            <a:r>
              <a:rPr lang="en-US" sz="2000" b="1" dirty="0" smtClean="0">
                <a:solidFill>
                  <a:srgbClr val="0000FF"/>
                </a:solidFill>
                <a:latin typeface="Times New Roman"/>
                <a:cs typeface="Times New Roman"/>
              </a:rPr>
              <a:t>10:00</a:t>
            </a:r>
            <a:r>
              <a:rPr lang="en-US" sz="2000" b="1" dirty="0" smtClean="0">
                <a:solidFill>
                  <a:srgbClr val="0000FF"/>
                </a:solidFill>
                <a:latin typeface="Times New Roman"/>
                <a:cs typeface="Times New Roman"/>
              </a:rPr>
              <a:t> </a:t>
            </a:r>
            <a:r>
              <a:rPr lang="en-US" sz="2000" b="1" dirty="0" smtClean="0">
                <a:solidFill>
                  <a:srgbClr val="000000"/>
                </a:solidFill>
                <a:latin typeface="Times New Roman"/>
                <a:cs typeface="Times New Roman"/>
              </a:rPr>
              <a:t>First </a:t>
            </a:r>
            <a:r>
              <a:rPr lang="en-US" sz="2000" b="1" dirty="0" smtClean="0">
                <a:solidFill>
                  <a:schemeClr val="tx1"/>
                </a:solidFill>
                <a:latin typeface="Times New Roman"/>
                <a:cs typeface="Times New Roman"/>
              </a:rPr>
              <a:t>Ramp </a:t>
            </a:r>
            <a:r>
              <a:rPr lang="en-US" sz="2000" b="1" dirty="0" smtClean="0">
                <a:solidFill>
                  <a:schemeClr val="tx1"/>
                </a:solidFill>
                <a:latin typeface="Times New Roman"/>
                <a:cs typeface="Times New Roman"/>
              </a:rPr>
              <a:t>with 2 probes: loosing most of the beam on the </a:t>
            </a:r>
            <a:r>
              <a:rPr lang="en-US" sz="2000" b="1" dirty="0" smtClean="0">
                <a:solidFill>
                  <a:schemeClr val="tx1"/>
                </a:solidFill>
                <a:latin typeface="Times New Roman"/>
                <a:cs typeface="Times New Roman"/>
              </a:rPr>
              <a:t>ramp</a:t>
            </a:r>
          </a:p>
          <a:p>
            <a:pPr marL="342900" lvl="1" indent="-342900">
              <a:buFont typeface="Arial" charset="0"/>
              <a:buChar char="•"/>
            </a:pPr>
            <a:r>
              <a:rPr lang="en-GB" sz="1800" dirty="0" smtClean="0"/>
              <a:t>Decide to call the RF, as more losses when freq. modulation </a:t>
            </a:r>
            <a:r>
              <a:rPr lang="en-GB" sz="1800" dirty="0" smtClean="0"/>
              <a:t>on</a:t>
            </a:r>
          </a:p>
          <a:p>
            <a:pPr marL="342900" lvl="1" indent="-342900">
              <a:buFont typeface="Arial" charset="0"/>
              <a:buChar char="•"/>
            </a:pPr>
            <a:endParaRPr lang="en-GB" sz="1800" dirty="0" smtClean="0"/>
          </a:p>
          <a:p>
            <a:pPr marL="342900" lvl="1" indent="-342900">
              <a:buFont typeface="Arial" charset="0"/>
              <a:buChar char="•"/>
            </a:pPr>
            <a:endParaRPr lang="en-GB" sz="1800" dirty="0" smtClean="0"/>
          </a:p>
          <a:p>
            <a:pPr marL="342900" lvl="1" indent="-342900">
              <a:buFont typeface="Arial" charset="0"/>
              <a:buChar char="•"/>
            </a:pPr>
            <a:endParaRPr lang="en-GB" sz="1800" dirty="0" smtClean="0"/>
          </a:p>
          <a:p>
            <a:pPr marL="342900" lvl="1" indent="-342900">
              <a:buFont typeface="Arial" charset="0"/>
              <a:buChar char="•"/>
            </a:pPr>
            <a:endParaRPr lang="en-GB" sz="1800" dirty="0" smtClean="0"/>
          </a:p>
          <a:p>
            <a:pPr marL="342900" lvl="1" indent="-342900">
              <a:buFont typeface="Arial" charset="0"/>
              <a:buChar char="•"/>
            </a:pPr>
            <a:endParaRPr lang="en-GB" sz="1800" dirty="0" smtClean="0"/>
          </a:p>
          <a:p>
            <a:pPr marL="342900" lvl="1" indent="-342900">
              <a:buFont typeface="Arial" charset="0"/>
              <a:buChar char="•"/>
            </a:pPr>
            <a:endParaRPr lang="en-GB" sz="1800" dirty="0" smtClean="0"/>
          </a:p>
          <a:p>
            <a:r>
              <a:rPr lang="en-GB" sz="2000" dirty="0" err="1" smtClean="0"/>
              <a:t>Themis</a:t>
            </a:r>
            <a:r>
              <a:rPr lang="en-GB" sz="2000" dirty="0" smtClean="0"/>
              <a:t> (RF)</a:t>
            </a:r>
          </a:p>
          <a:p>
            <a:pPr lvl="1"/>
            <a:r>
              <a:rPr lang="en-US" sz="1800" dirty="0" smtClean="0"/>
              <a:t>Beam Phase Loop: A </a:t>
            </a:r>
            <a:r>
              <a:rPr lang="en-US" sz="1800" dirty="0" smtClean="0">
                <a:solidFill>
                  <a:srgbClr val="0000FF"/>
                </a:solidFill>
              </a:rPr>
              <a:t>subset of the beam phase loop persistent settings </a:t>
            </a:r>
            <a:r>
              <a:rPr lang="en-US" sz="1800" dirty="0" smtClean="0"/>
              <a:t>were apparently </a:t>
            </a:r>
            <a:r>
              <a:rPr lang="en-US" sz="1800" dirty="0" smtClean="0">
                <a:solidFill>
                  <a:srgbClr val="0000FF"/>
                </a:solidFill>
              </a:rPr>
              <a:t>set to zero</a:t>
            </a:r>
            <a:r>
              <a:rPr lang="en-US" sz="1800" dirty="0" smtClean="0"/>
              <a:t> when the module was re-initialized after the technical stop. We are suspecting that some controls changes during the week had adverse consequences. As a result </a:t>
            </a:r>
            <a:r>
              <a:rPr lang="en-US" sz="1800" dirty="0" smtClean="0">
                <a:solidFill>
                  <a:srgbClr val="0000FF"/>
                </a:solidFill>
              </a:rPr>
              <a:t>we were effectively running with the beam phase loop open</a:t>
            </a:r>
            <a:r>
              <a:rPr lang="en-US" sz="1800" dirty="0" smtClean="0"/>
              <a:t>. This explains the </a:t>
            </a:r>
            <a:r>
              <a:rPr lang="en-US" sz="1800" dirty="0" err="1" smtClean="0"/>
              <a:t>debunching</a:t>
            </a:r>
            <a:r>
              <a:rPr lang="en-US" sz="1800" dirty="0" smtClean="0"/>
              <a:t> issues at flat bottom and during the ramp.  </a:t>
            </a:r>
          </a:p>
          <a:p>
            <a:pPr marL="342900" lvl="1" indent="-342900">
              <a:buFont typeface="Arial" charset="0"/>
              <a:buChar char="•"/>
            </a:pPr>
            <a:endParaRPr lang="en-GB" sz="1800" dirty="0" smtClean="0"/>
          </a:p>
          <a:p>
            <a:endParaRPr lang="en-US" sz="2000" b="1" dirty="0" smtClean="0">
              <a:solidFill>
                <a:schemeClr val="tx1"/>
              </a:solidFill>
              <a:latin typeface="Times New Roman"/>
              <a:cs typeface="Times New Roman"/>
            </a:endParaRPr>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5334000" y="2057400"/>
            <a:ext cx="3611686" cy="1662265"/>
          </a:xfrm>
          <a:prstGeom prst="rect">
            <a:avLst/>
          </a:prstGeom>
          <a:noFill/>
          <a:ln w="9525">
            <a:noFill/>
            <a:miter lim="800000"/>
            <a:headEnd/>
            <a:tailEnd/>
          </a:ln>
        </p:spPr>
      </p:pic>
      <p:sp>
        <p:nvSpPr>
          <p:cNvPr id="7" name="Title 1"/>
          <p:cNvSpPr txBox="1">
            <a:spLocks/>
          </p:cNvSpPr>
          <p:nvPr/>
        </p:nvSpPr>
        <p:spPr bwMode="auto">
          <a:xfrm>
            <a:off x="9906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rgbClr val="FF0000"/>
                </a:solidFill>
                <a:effectLst/>
                <a:uLnTx/>
                <a:uFillTx/>
                <a:latin typeface="+mj-lt"/>
                <a:ea typeface="+mj-ea"/>
                <a:cs typeface="+mj-cs"/>
              </a:rPr>
              <a:t>Sat Morning</a:t>
            </a:r>
            <a:endParaRPr kumimoji="0" lang="en-GB" sz="2800" b="0" i="0" u="none" strike="noStrike" kern="0" cap="none" spc="0" normalizeH="0" baseline="0" noProof="0" dirty="0" smtClean="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pilot ramps with large losses</a:t>
            </a:r>
            <a:endParaRPr lang="en-GB" dirty="0"/>
          </a:p>
        </p:txBody>
      </p:sp>
      <p:sp>
        <p:nvSpPr>
          <p:cNvPr id="3" name="Content Placeholder 2"/>
          <p:cNvSpPr>
            <a:spLocks noGrp="1"/>
          </p:cNvSpPr>
          <p:nvPr>
            <p:ph idx="1"/>
          </p:nvPr>
        </p:nvSpPr>
        <p:spPr>
          <a:xfrm>
            <a:off x="395420" y="1280490"/>
            <a:ext cx="8229600" cy="3672510"/>
          </a:xfrm>
        </p:spPr>
        <p:txBody>
          <a:bodyPr/>
          <a:lstStyle/>
          <a:p>
            <a:r>
              <a:rPr lang="en-GB" sz="2000" dirty="0" err="1" smtClean="0"/>
              <a:t>Themis</a:t>
            </a:r>
            <a:r>
              <a:rPr lang="en-GB" sz="2000" dirty="0" smtClean="0"/>
              <a:t> </a:t>
            </a:r>
            <a:r>
              <a:rPr lang="en-GB" sz="2000" dirty="0" smtClean="0"/>
              <a:t>(RF)</a:t>
            </a:r>
          </a:p>
          <a:p>
            <a:pPr lvl="1"/>
            <a:r>
              <a:rPr lang="en-US" sz="1800" dirty="0" smtClean="0"/>
              <a:t>Beam Phase Loop: A subset of the beam phase loop persistent settings were apparently set to zero when the module was re-initialized after the technical stop. We are suspecting that some controls changes during the week had adverse consequences. As a result we were effectively running with the beam phase loop open. This explains the </a:t>
            </a:r>
            <a:r>
              <a:rPr lang="en-US" sz="1800" dirty="0" err="1" smtClean="0"/>
              <a:t>debunching</a:t>
            </a:r>
            <a:r>
              <a:rPr lang="en-US" sz="1800" dirty="0" smtClean="0"/>
              <a:t> issues at flat bottom and during the ramp.  </a:t>
            </a:r>
          </a:p>
          <a:p>
            <a:endParaRPr lang="en-US" dirty="0" smtClean="0"/>
          </a:p>
          <a:p>
            <a:pPr lvl="1"/>
            <a:endParaRPr lang="en-GB" dirty="0" smtClean="0"/>
          </a:p>
          <a:p>
            <a:pPr lvl="1"/>
            <a:endParaRPr lang="en-GB"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Themis</a:t>
            </a:r>
            <a:r>
              <a:rPr lang="en-GB" dirty="0" smtClean="0"/>
              <a:t> (RF) Continued</a:t>
            </a:r>
            <a:endParaRPr lang="en-GB" dirty="0"/>
          </a:p>
        </p:txBody>
      </p:sp>
      <p:sp>
        <p:nvSpPr>
          <p:cNvPr id="3" name="Content Placeholder 2"/>
          <p:cNvSpPr>
            <a:spLocks noGrp="1"/>
          </p:cNvSpPr>
          <p:nvPr>
            <p:ph idx="1"/>
          </p:nvPr>
        </p:nvSpPr>
        <p:spPr>
          <a:xfrm>
            <a:off x="457200" y="980660"/>
            <a:ext cx="8229600" cy="5111750"/>
          </a:xfrm>
        </p:spPr>
        <p:txBody>
          <a:bodyPr/>
          <a:lstStyle/>
          <a:p>
            <a:pPr lvl="1"/>
            <a:r>
              <a:rPr lang="en-US" sz="1800" dirty="0" smtClean="0"/>
              <a:t>Since the settings were lost, </a:t>
            </a:r>
            <a:r>
              <a:rPr lang="en-US" sz="1800" dirty="0" smtClean="0">
                <a:solidFill>
                  <a:srgbClr val="0000FF"/>
                </a:solidFill>
              </a:rPr>
              <a:t>Daniel inserted temporary settings </a:t>
            </a:r>
            <a:r>
              <a:rPr lang="en-US" sz="1800" dirty="0" smtClean="0"/>
              <a:t>so that the LHC program could continue. These settings are NOT optimal for high bunch intensity operation, but should not interfere with the initial intensity ramp-up. We are hoping that the controls experts will be able to recover the persistent data. Otherwise, some time will be necessary to reset the beam phase loop on Sunday/Monday. No </a:t>
            </a:r>
            <a:r>
              <a:rPr lang="en-US" sz="1800" dirty="0" err="1" smtClean="0"/>
              <a:t>debunching</a:t>
            </a:r>
            <a:r>
              <a:rPr lang="en-US" sz="1800" dirty="0" smtClean="0"/>
              <a:t> was observed in the next injection.</a:t>
            </a:r>
          </a:p>
          <a:p>
            <a:pPr lvl="1"/>
            <a:endParaRPr lang="en-US" sz="1800" dirty="0" smtClean="0"/>
          </a:p>
          <a:p>
            <a:pPr lvl="1"/>
            <a:r>
              <a:rPr lang="en-US" sz="1800" dirty="0" smtClean="0">
                <a:solidFill>
                  <a:srgbClr val="0000FF"/>
                </a:solidFill>
              </a:rPr>
              <a:t>Shortly before the above steps were completed, all four cavities of module 1B1 started oscillating. </a:t>
            </a:r>
            <a:r>
              <a:rPr lang="en-US" sz="1800" dirty="0" smtClean="0"/>
              <a:t>After our investigation, we once again found that </a:t>
            </a:r>
            <a:r>
              <a:rPr lang="en-US" sz="1800" dirty="0" smtClean="0">
                <a:solidFill>
                  <a:srgbClr val="0000FF"/>
                </a:solidFill>
              </a:rPr>
              <a:t>even though the settings that had been adjusted during the RF startup yesterday were correct in FESA, they had been overwritten </a:t>
            </a:r>
            <a:r>
              <a:rPr lang="en-US" sz="1800" dirty="0" smtClean="0"/>
              <a:t>in the actual hardware. This is a bit concerning since it seems that running the sequencer was sufficient to introduce this error. We will also follow this up with the controls experts</a:t>
            </a:r>
            <a:r>
              <a:rPr lang="en-US" dirty="0" smtClean="0"/>
              <a:t>.</a:t>
            </a:r>
          </a:p>
          <a:p>
            <a:r>
              <a:rPr lang="en-US" sz="1800" dirty="0" smtClean="0"/>
              <a:t>Everything seemed a lot better afterwards. Ramp 3 bunches for RP alignment was OK</a:t>
            </a:r>
          </a:p>
          <a:p>
            <a:r>
              <a:rPr lang="en-US" sz="1800" dirty="0" err="1" smtClean="0">
                <a:solidFill>
                  <a:srgbClr val="0000FF"/>
                </a:solidFill>
              </a:rPr>
              <a:t>Optimised</a:t>
            </a:r>
            <a:r>
              <a:rPr lang="en-US" sz="1800" dirty="0" smtClean="0">
                <a:solidFill>
                  <a:srgbClr val="0000FF"/>
                </a:solidFill>
              </a:rPr>
              <a:t> settings put back Sunday morning</a:t>
            </a:r>
          </a:p>
          <a:p>
            <a:endParaRPr lang="en-GB"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15200" cy="792163"/>
          </a:xfrm>
        </p:spPr>
        <p:txBody>
          <a:bodyPr/>
          <a:lstStyle/>
          <a:p>
            <a:pPr algn="l"/>
            <a:r>
              <a:rPr lang="en-GB" sz="2400" dirty="0" smtClean="0"/>
              <a:t>Manual </a:t>
            </a:r>
            <a:r>
              <a:rPr lang="en-GB" sz="2400" dirty="0" err="1" smtClean="0"/>
              <a:t>chroma</a:t>
            </a:r>
            <a:r>
              <a:rPr lang="en-GB" sz="2400" dirty="0" smtClean="0"/>
              <a:t> in second pilot ramp</a:t>
            </a:r>
            <a:endParaRPr lang="en-GB" sz="2400" dirty="0"/>
          </a:p>
        </p:txBody>
      </p:sp>
      <p:sp>
        <p:nvSpPr>
          <p:cNvPr id="3" name="Content Placeholder 2"/>
          <p:cNvSpPr>
            <a:spLocks noGrp="1"/>
          </p:cNvSpPr>
          <p:nvPr>
            <p:ph idx="1"/>
          </p:nvPr>
        </p:nvSpPr>
        <p:spPr>
          <a:xfrm>
            <a:off x="304800" y="1143000"/>
            <a:ext cx="8229600" cy="1584220"/>
          </a:xfrm>
        </p:spPr>
        <p:txBody>
          <a:bodyPr/>
          <a:lstStyle/>
          <a:p>
            <a:r>
              <a:rPr lang="en-GB" sz="2000" dirty="0" smtClean="0"/>
              <a:t>Vertical </a:t>
            </a:r>
            <a:r>
              <a:rPr lang="en-GB" sz="2000" dirty="0" err="1" smtClean="0"/>
              <a:t>chroma</a:t>
            </a:r>
            <a:r>
              <a:rPr lang="en-GB" sz="2000" dirty="0" smtClean="0"/>
              <a:t> seems ok</a:t>
            </a:r>
          </a:p>
          <a:p>
            <a:r>
              <a:rPr lang="en-GB" sz="2000" dirty="0" smtClean="0"/>
              <a:t>Horizontal (close to) negative</a:t>
            </a:r>
          </a:p>
          <a:p>
            <a:r>
              <a:rPr lang="en-GB" sz="2000" dirty="0" smtClean="0"/>
              <a:t>Better repeat some time with better tune signals</a:t>
            </a:r>
            <a:endParaRPr lang="en-GB" sz="2000" dirty="0"/>
          </a:p>
        </p:txBody>
      </p:sp>
      <p:sp>
        <p:nvSpPr>
          <p:cNvPr id="4" name="Footer Placeholder 3"/>
          <p:cNvSpPr>
            <a:spLocks noGrp="1"/>
          </p:cNvSpPr>
          <p:nvPr>
            <p:ph type="ftr" sz="quarter" idx="4294967295"/>
          </p:nvPr>
        </p:nvSpPr>
        <p:spPr>
          <a:xfrm>
            <a:off x="3124200" y="6632575"/>
            <a:ext cx="2895600" cy="252413"/>
          </a:xfrm>
          <a:prstGeom prst="rect">
            <a:avLst/>
          </a:prstGeom>
        </p:spPr>
        <p:txBody>
          <a:bodyPr/>
          <a:lstStyle/>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01/07/2012</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7380" y="2348849"/>
            <a:ext cx="9001250" cy="3761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33878</TotalTime>
  <Words>1672</Words>
  <Application>Microsoft Macintosh PowerPoint</Application>
  <PresentationFormat>On-screen Show (4:3)</PresentationFormat>
  <Paragraphs>217</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LHCpresentations</vt:lpstr>
      <vt:lpstr>Slide 1</vt:lpstr>
      <vt:lpstr>Plan for start-up with beam</vt:lpstr>
      <vt:lpstr>Intensity ramp-up</vt:lpstr>
      <vt:lpstr>Slide 4</vt:lpstr>
      <vt:lpstr>Sat Morning</vt:lpstr>
      <vt:lpstr>Slide 6</vt:lpstr>
      <vt:lpstr>Two pilot ramps with large losses</vt:lpstr>
      <vt:lpstr>Themis (RF) Continued</vt:lpstr>
      <vt:lpstr>Manual chroma in second pilot ramp</vt:lpstr>
      <vt:lpstr>Slide 10</vt:lpstr>
      <vt:lpstr>Slide 11</vt:lpstr>
      <vt:lpstr>Slide 12</vt:lpstr>
      <vt:lpstr>Sun Morning</vt:lpstr>
      <vt:lpstr>Sun Late</vt:lpstr>
      <vt:lpstr>Sun Night</vt:lpstr>
      <vt:lpstr>Sun Night</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Bernhard Holzer</cp:lastModifiedBy>
  <cp:revision>2184</cp:revision>
  <dcterms:created xsi:type="dcterms:W3CDTF">2012-07-02T03:57:07Z</dcterms:created>
  <dcterms:modified xsi:type="dcterms:W3CDTF">2012-07-02T05:20:24Z</dcterms:modified>
</cp:coreProperties>
</file>