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3"/>
  </p:notesMasterIdLst>
  <p:handoutMasterIdLst>
    <p:handoutMasterId r:id="rId14"/>
  </p:handoutMasterIdLst>
  <p:sldIdLst>
    <p:sldId id="1321" r:id="rId2"/>
    <p:sldId id="1325" r:id="rId3"/>
    <p:sldId id="1322" r:id="rId4"/>
    <p:sldId id="1324" r:id="rId5"/>
    <p:sldId id="1323" r:id="rId6"/>
    <p:sldId id="1326" r:id="rId7"/>
    <p:sldId id="1327" r:id="rId8"/>
    <p:sldId id="1328" r:id="rId9"/>
    <p:sldId id="1330" r:id="rId10"/>
    <p:sldId id="1331" r:id="rId11"/>
    <p:sldId id="1320" r:id="rId12"/>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14FBE"/>
    <a:srgbClr val="B02E9D"/>
    <a:srgbClr val="0000FF"/>
    <a:srgbClr val="008000"/>
    <a:srgbClr val="FF0000"/>
    <a:srgbClr val="CC0066"/>
    <a:srgbClr val="99FF99"/>
    <a:srgbClr val="FFCCCC"/>
    <a:srgbClr val="9FC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105" d="100"/>
          <a:sy n="105" d="100"/>
        </p:scale>
        <p:origin x="-294" y="-78"/>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7/1/2012</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9" name="Date Placeholder 3"/>
          <p:cNvSpPr>
            <a:spLocks noGrp="1"/>
          </p:cNvSpPr>
          <p:nvPr userDrawn="1">
            <p:ph type="dt" sz="half" idx="12"/>
          </p:nvPr>
        </p:nvSpPr>
        <p:spPr>
          <a:xfrm>
            <a:off x="34925" y="6616700"/>
            <a:ext cx="2133600" cy="268288"/>
          </a:xfrm>
        </p:spPr>
        <p:txBody>
          <a:bodyPr/>
          <a:lstStyle/>
          <a:p>
            <a:r>
              <a:rPr lang="en-US" dirty="0" smtClean="0"/>
              <a:t>01/07/2012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30</a:t>
            </a:r>
            <a:r>
              <a:rPr lang="en-GB" baseline="30000" dirty="0" smtClean="0"/>
              <a:t>th</a:t>
            </a:r>
            <a:r>
              <a:rPr lang="en-GB" dirty="0" smtClean="0"/>
              <a:t> </a:t>
            </a:r>
            <a:r>
              <a:rPr lang="en-GB" dirty="0" smtClean="0"/>
              <a:t>June - Sunday: </a:t>
            </a:r>
            <a:r>
              <a:rPr lang="en-GB" dirty="0" smtClean="0"/>
              <a:t>Rocky !</a:t>
            </a:r>
            <a:endParaRPr lang="en-GB" dirty="0"/>
          </a:p>
        </p:txBody>
      </p:sp>
      <p:sp>
        <p:nvSpPr>
          <p:cNvPr id="3" name="Content Placeholder 2"/>
          <p:cNvSpPr>
            <a:spLocks noGrp="1"/>
          </p:cNvSpPr>
          <p:nvPr>
            <p:ph idx="1"/>
          </p:nvPr>
        </p:nvSpPr>
        <p:spPr>
          <a:xfrm>
            <a:off x="467430" y="620610"/>
            <a:ext cx="8229600" cy="5111750"/>
          </a:xfrm>
        </p:spPr>
        <p:txBody>
          <a:bodyPr/>
          <a:lstStyle/>
          <a:p>
            <a:r>
              <a:rPr lang="en-US" sz="1600" dirty="0" smtClean="0"/>
              <a:t>04:45 problem with RQX.L8 solved</a:t>
            </a:r>
          </a:p>
          <a:p>
            <a:r>
              <a:rPr lang="en-US" sz="1600" dirty="0" smtClean="0"/>
              <a:t>07:00 injection probe beam</a:t>
            </a:r>
          </a:p>
          <a:p>
            <a:r>
              <a:rPr lang="en-US" sz="1600" dirty="0" smtClean="0"/>
              <a:t>XPOC problems – wrong limits loaded after TS &amp; new soft to create limits</a:t>
            </a:r>
          </a:p>
          <a:p>
            <a:r>
              <a:rPr lang="en-US" sz="1600" dirty="0" smtClean="0"/>
              <a:t>10:00 Ramp with 2 probes: loosing most of the beam on the ramp</a:t>
            </a:r>
          </a:p>
          <a:p>
            <a:r>
              <a:rPr lang="en-US" sz="1600" dirty="0" smtClean="0"/>
              <a:t>12:20 Ramp with 2 probes, again losses, attempt of </a:t>
            </a:r>
            <a:r>
              <a:rPr lang="en-US" sz="1600" dirty="0" err="1" smtClean="0"/>
              <a:t>chroma</a:t>
            </a:r>
            <a:r>
              <a:rPr lang="en-US" sz="1600" dirty="0" smtClean="0"/>
              <a:t> measurement in collision</a:t>
            </a:r>
          </a:p>
          <a:p>
            <a:r>
              <a:rPr lang="en-US" sz="1600" dirty="0" smtClean="0"/>
              <a:t>14:45 Scraping nominal beam for BPMS checks: ok</a:t>
            </a:r>
          </a:p>
          <a:p>
            <a:r>
              <a:rPr lang="en-US" sz="1600" dirty="0" smtClean="0"/>
              <a:t>16:30 BPMS interlock tests with bumps: ok</a:t>
            </a:r>
          </a:p>
          <a:p>
            <a:r>
              <a:rPr lang="en-US" sz="1600" dirty="0" smtClean="0"/>
              <a:t>Recuperating RF settings</a:t>
            </a:r>
          </a:p>
          <a:p>
            <a:r>
              <a:rPr lang="en-US" sz="1600" dirty="0" smtClean="0"/>
              <a:t>19:15 BPMS checks with 50 ns, 12 bunches: ok</a:t>
            </a:r>
          </a:p>
          <a:p>
            <a:r>
              <a:rPr lang="en-US" sz="1600" dirty="0" smtClean="0"/>
              <a:t>20:03 Start ramp 3 bunches for Totem alignment</a:t>
            </a:r>
          </a:p>
          <a:p>
            <a:r>
              <a:rPr lang="en-US" sz="1600" dirty="0" smtClean="0"/>
              <a:t>20:30 Dump in squeeze, electrical perturbation 400 kV line</a:t>
            </a:r>
          </a:p>
          <a:p>
            <a:r>
              <a:rPr lang="en-US" sz="1600" dirty="0" smtClean="0"/>
              <a:t>22:09 Start second ramp for Totem alignment</a:t>
            </a:r>
          </a:p>
          <a:p>
            <a:r>
              <a:rPr lang="en-US" sz="1600" dirty="0" smtClean="0"/>
              <a:t>23:10 Totem starting </a:t>
            </a:r>
            <a:r>
              <a:rPr lang="en-US" sz="1600" dirty="0" smtClean="0"/>
              <a:t>alignment</a:t>
            </a:r>
          </a:p>
          <a:p>
            <a:r>
              <a:rPr lang="en-US" sz="1600" dirty="0" smtClean="0"/>
              <a:t>01:09 Totem alignment finished (fast!). Also move Alpha in.</a:t>
            </a:r>
          </a:p>
          <a:p>
            <a:r>
              <a:rPr lang="en-US" sz="1600" dirty="0" smtClean="0"/>
              <a:t>01:56 Dump for the leap second.</a:t>
            </a:r>
          </a:p>
          <a:p>
            <a:r>
              <a:rPr lang="en-US" sz="1600" dirty="0" smtClean="0"/>
              <a:t>04:18 Ramp for loss maps</a:t>
            </a:r>
          </a:p>
          <a:p>
            <a:r>
              <a:rPr lang="en-US" sz="1600" dirty="0" smtClean="0"/>
              <a:t>05:53 </a:t>
            </a:r>
            <a:r>
              <a:rPr lang="en-US" sz="1600" dirty="0" smtClean="0"/>
              <a:t>OFF </a:t>
            </a:r>
            <a:r>
              <a:rPr lang="en-US" sz="1600" dirty="0" smtClean="0"/>
              <a:t>momentum </a:t>
            </a:r>
            <a:r>
              <a:rPr lang="en-US" sz="1600" dirty="0" smtClean="0"/>
              <a:t>loss maps in collisions with RP </a:t>
            </a:r>
            <a:r>
              <a:rPr lang="en-US" sz="1600" dirty="0" smtClean="0"/>
              <a:t>in</a:t>
            </a:r>
          </a:p>
          <a:p>
            <a:r>
              <a:rPr lang="en-US" sz="1600" dirty="0" smtClean="0"/>
              <a:t> 06:46 </a:t>
            </a:r>
            <a:r>
              <a:rPr lang="en-US" sz="1600" dirty="0" smtClean="0"/>
              <a:t>Electrical perturbation </a:t>
            </a:r>
            <a:r>
              <a:rPr lang="en-US" sz="1600" dirty="0" smtClean="0"/>
              <a:t>(EDF) switched OFF 2 RF modules, 5 sectors (S12, S23, S67, S78, S81) and the dipoles of ALICE and </a:t>
            </a:r>
            <a:r>
              <a:rPr lang="en-US" sz="1600" dirty="0" err="1" smtClean="0"/>
              <a:t>LHCb</a:t>
            </a:r>
            <a:endParaRPr lang="en-US" sz="1600" dirty="0" smtClean="0"/>
          </a:p>
          <a:p>
            <a:r>
              <a:rPr lang="en-GB" sz="1800" dirty="0" smtClean="0"/>
              <a:t>07:30 pre-cycle – collimator steps to be recovered</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a:t>
            </a:r>
            <a:endParaRPr lang="en-GB" dirty="0"/>
          </a:p>
        </p:txBody>
      </p:sp>
      <p:sp>
        <p:nvSpPr>
          <p:cNvPr id="3" name="Content Placeholder 2"/>
          <p:cNvSpPr>
            <a:spLocks noGrp="1"/>
          </p:cNvSpPr>
          <p:nvPr>
            <p:ph idx="1"/>
          </p:nvPr>
        </p:nvSpPr>
        <p:spPr/>
        <p:txBody>
          <a:bodyPr/>
          <a:lstStyle/>
          <a:p>
            <a:r>
              <a:rPr lang="en-GB" dirty="0" smtClean="0"/>
              <a:t>Already put back the optimised RF settings</a:t>
            </a:r>
          </a:p>
          <a:p>
            <a:r>
              <a:rPr lang="en-GB" dirty="0" smtClean="0"/>
              <a:t>Sort out lost steps in collimators after power cut</a:t>
            </a:r>
          </a:p>
          <a:p>
            <a:r>
              <a:rPr lang="en-GB" dirty="0" smtClean="0"/>
              <a:t>One ramp for loss maps</a:t>
            </a:r>
          </a:p>
          <a:p>
            <a:pPr lvl="1"/>
            <a:r>
              <a:rPr lang="en-GB" dirty="0" err="1" smtClean="0"/>
              <a:t>Betatron</a:t>
            </a:r>
            <a:r>
              <a:rPr lang="en-GB" dirty="0" smtClean="0"/>
              <a:t> end of squeeze with ADT</a:t>
            </a:r>
          </a:p>
          <a:p>
            <a:pPr lvl="1"/>
            <a:r>
              <a:rPr lang="en-GB" dirty="0" smtClean="0"/>
              <a:t>In collision move in RP and </a:t>
            </a:r>
            <a:r>
              <a:rPr lang="en-GB" dirty="0" err="1" smtClean="0"/>
              <a:t>asynch</a:t>
            </a:r>
            <a:r>
              <a:rPr lang="en-GB" dirty="0" smtClean="0"/>
              <a:t> dump</a:t>
            </a:r>
          </a:p>
          <a:p>
            <a:r>
              <a:rPr lang="en-GB" dirty="0" smtClean="0"/>
              <a:t>Injection loss maps (1 h)</a:t>
            </a:r>
          </a:p>
          <a:p>
            <a:r>
              <a:rPr lang="en-GB" dirty="0" smtClean="0"/>
              <a:t>If all OK can start intensity ramp up</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Intensity ramp-up</a:t>
            </a:r>
            <a:endParaRPr lang="en-GB" dirty="0"/>
          </a:p>
        </p:txBody>
      </p:sp>
      <p:sp>
        <p:nvSpPr>
          <p:cNvPr id="3" name="Content Placeholder 2"/>
          <p:cNvSpPr>
            <a:spLocks noGrp="1"/>
          </p:cNvSpPr>
          <p:nvPr>
            <p:ph idx="1"/>
          </p:nvPr>
        </p:nvSpPr>
        <p:spPr/>
        <p:txBody>
          <a:bodyPr/>
          <a:lstStyle/>
          <a:p>
            <a:r>
              <a:rPr lang="en-US" dirty="0" smtClean="0"/>
              <a:t>Sunday afternoon:</a:t>
            </a:r>
            <a:endParaRPr lang="en-US" dirty="0" smtClean="0"/>
          </a:p>
          <a:p>
            <a:pPr lvl="1"/>
            <a:r>
              <a:rPr lang="en-US" dirty="0" smtClean="0"/>
              <a:t>84 bunches: 2 hours Stable Beams</a:t>
            </a:r>
          </a:p>
          <a:p>
            <a:pPr lvl="1"/>
            <a:r>
              <a:rPr lang="en-US" dirty="0" smtClean="0"/>
              <a:t>480 bunches: 6 hours Stable Beams for ATLAS (but don’t refill)</a:t>
            </a:r>
          </a:p>
          <a:p>
            <a:pPr lvl="1"/>
            <a:r>
              <a:rPr lang="en-US" dirty="0" smtClean="0"/>
              <a:t>840 bunches + 12 non colliding: Production fill</a:t>
            </a:r>
          </a:p>
          <a:p>
            <a:pPr lvl="1"/>
            <a:r>
              <a:rPr lang="en-US" dirty="0" smtClean="0"/>
              <a:t>1380 bunches: Production fill</a:t>
            </a:r>
          </a:p>
          <a:p>
            <a:pPr lvl="1"/>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6" name="Date Placeholder 4"/>
          <p:cNvSpPr>
            <a:spLocks noGrp="1"/>
          </p:cNvSpPr>
          <p:nvPr>
            <p:ph type="dt" sz="half" idx="12"/>
          </p:nvPr>
        </p:nvSpPr>
        <p:spPr>
          <a:xfrm>
            <a:off x="34925" y="6616700"/>
            <a:ext cx="2133600" cy="268288"/>
          </a:xfrm>
        </p:spPr>
        <p:txBody>
          <a:bodyPr/>
          <a:lstStyle/>
          <a:p>
            <a:r>
              <a:rPr lang="en-US" smtClean="0"/>
              <a:t>01/07/2012</a:t>
            </a:r>
            <a:endParaRPr lang="en-US" dirty="0"/>
          </a:p>
        </p:txBody>
      </p:sp>
    </p:spTree>
    <p:extLst>
      <p:ext uri="{BB962C8B-B14F-4D97-AF65-F5344CB8AC3E}">
        <p14:creationId xmlns="" xmlns:p14="http://schemas.microsoft.com/office/powerpoint/2010/main" val="401553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energy ramp with pilots</a:t>
            </a:r>
            <a:endParaRPr lang="en-GB" dirty="0"/>
          </a:p>
        </p:txBody>
      </p:sp>
      <p:sp>
        <p:nvSpPr>
          <p:cNvPr id="3" name="Content Placeholder 2"/>
          <p:cNvSpPr>
            <a:spLocks noGrp="1"/>
          </p:cNvSpPr>
          <p:nvPr>
            <p:ph idx="1"/>
          </p:nvPr>
        </p:nvSpPr>
        <p:spPr>
          <a:xfrm>
            <a:off x="467430" y="836640"/>
            <a:ext cx="8229600" cy="936130"/>
          </a:xfrm>
        </p:spPr>
        <p:txBody>
          <a:bodyPr/>
          <a:lstStyle/>
          <a:p>
            <a:r>
              <a:rPr lang="en-GB" dirty="0" smtClean="0"/>
              <a:t>Not so good...</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971500" y="1340710"/>
            <a:ext cx="7040686" cy="324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pilot ramps with large losses</a:t>
            </a:r>
            <a:endParaRPr lang="en-GB" dirty="0"/>
          </a:p>
        </p:txBody>
      </p:sp>
      <p:sp>
        <p:nvSpPr>
          <p:cNvPr id="3" name="Content Placeholder 2"/>
          <p:cNvSpPr>
            <a:spLocks noGrp="1"/>
          </p:cNvSpPr>
          <p:nvPr>
            <p:ph idx="1"/>
          </p:nvPr>
        </p:nvSpPr>
        <p:spPr>
          <a:xfrm>
            <a:off x="395420" y="764630"/>
            <a:ext cx="8229600" cy="3672510"/>
          </a:xfrm>
        </p:spPr>
        <p:txBody>
          <a:bodyPr/>
          <a:lstStyle/>
          <a:p>
            <a:r>
              <a:rPr lang="en-GB" sz="2000" dirty="0" smtClean="0"/>
              <a:t>10:00 &amp; 12:20</a:t>
            </a:r>
          </a:p>
          <a:p>
            <a:pPr lvl="1"/>
            <a:r>
              <a:rPr lang="en-GB" sz="1600" dirty="0" smtClean="0"/>
              <a:t>Second ramp reduced chirp and frequency modulation: not much better</a:t>
            </a:r>
          </a:p>
          <a:p>
            <a:r>
              <a:rPr lang="en-GB" sz="2000" dirty="0" smtClean="0"/>
              <a:t>Losses all through the ramp, nothing obviously wrong</a:t>
            </a:r>
          </a:p>
          <a:p>
            <a:pPr lvl="1"/>
            <a:r>
              <a:rPr lang="en-GB" sz="1800" dirty="0" smtClean="0"/>
              <a:t>Beam dump at 4 </a:t>
            </a:r>
            <a:r>
              <a:rPr lang="en-GB" sz="1800" dirty="0" err="1" smtClean="0"/>
              <a:t>TeV</a:t>
            </a:r>
            <a:r>
              <a:rPr lang="en-GB" sz="1800" dirty="0" smtClean="0"/>
              <a:t> ok</a:t>
            </a:r>
          </a:p>
          <a:p>
            <a:pPr lvl="1"/>
            <a:r>
              <a:rPr lang="en-GB" sz="1800" dirty="0" smtClean="0"/>
              <a:t>But not very good </a:t>
            </a:r>
            <a:r>
              <a:rPr lang="en-GB" sz="1800" dirty="0" err="1" smtClean="0"/>
              <a:t>chroma</a:t>
            </a:r>
            <a:r>
              <a:rPr lang="en-GB" sz="1800" dirty="0" smtClean="0"/>
              <a:t> measurements...</a:t>
            </a:r>
          </a:p>
          <a:p>
            <a:pPr lvl="1"/>
            <a:r>
              <a:rPr lang="en-GB" sz="1800" dirty="0" smtClean="0"/>
              <a:t>Decide to call the RF, as more losses when freq. modulation on</a:t>
            </a:r>
          </a:p>
          <a:p>
            <a:r>
              <a:rPr lang="en-GB" sz="2000" dirty="0" err="1" smtClean="0"/>
              <a:t>Themis</a:t>
            </a:r>
            <a:r>
              <a:rPr lang="en-GB" sz="2000" dirty="0" smtClean="0"/>
              <a:t> (RF)</a:t>
            </a:r>
          </a:p>
          <a:p>
            <a:pPr lvl="1"/>
            <a:r>
              <a:rPr lang="en-US" sz="1800" dirty="0" smtClean="0"/>
              <a:t>Beam Phase Loop: A subset of the beam phase loop persistent settings were apparently set to zero when the module was re-initialized after the technical stop. We are suspecting that some controls changes during the week had adverse consequences. As a result we were effectively running with the beam phase loop open. This explains the </a:t>
            </a:r>
            <a:r>
              <a:rPr lang="en-US" sz="1800" dirty="0" err="1" smtClean="0"/>
              <a:t>debunching</a:t>
            </a:r>
            <a:r>
              <a:rPr lang="en-US" sz="1800" dirty="0" smtClean="0"/>
              <a:t> issues at flat bottom and during the ramp.  </a:t>
            </a:r>
          </a:p>
          <a:p>
            <a:endParaRPr lang="en-US" dirty="0" smtClean="0"/>
          </a:p>
          <a:p>
            <a:pPr lvl="1"/>
            <a:endParaRPr lang="en-GB" dirty="0" smtClean="0"/>
          </a:p>
          <a:p>
            <a:pPr lvl="1"/>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Themis</a:t>
            </a:r>
            <a:r>
              <a:rPr lang="en-GB" dirty="0" smtClean="0"/>
              <a:t> (RF) Continued</a:t>
            </a:r>
            <a:endParaRPr lang="en-GB" dirty="0"/>
          </a:p>
        </p:txBody>
      </p:sp>
      <p:sp>
        <p:nvSpPr>
          <p:cNvPr id="3" name="Content Placeholder 2"/>
          <p:cNvSpPr>
            <a:spLocks noGrp="1"/>
          </p:cNvSpPr>
          <p:nvPr>
            <p:ph idx="1"/>
          </p:nvPr>
        </p:nvSpPr>
        <p:spPr>
          <a:xfrm>
            <a:off x="457200" y="980660"/>
            <a:ext cx="8229600" cy="5111750"/>
          </a:xfrm>
        </p:spPr>
        <p:txBody>
          <a:bodyPr/>
          <a:lstStyle/>
          <a:p>
            <a:pPr lvl="1"/>
            <a:r>
              <a:rPr lang="en-US" sz="1800" dirty="0" smtClean="0"/>
              <a:t>Since the settings were lost, Daniel inserted temporary settings so that the LHC program could continue. These settings are NOT optimal for high bunch intensity operation, but should not interfere with the initial intensity ramp-up. We are hoping that the controls experts will be able to recover the persistent data. Otherwise, some time will be necessary to reset the beam phase loop on Sunday/Monday. No </a:t>
            </a:r>
            <a:r>
              <a:rPr lang="en-US" sz="1800" dirty="0" err="1" smtClean="0"/>
              <a:t>debunching</a:t>
            </a:r>
            <a:r>
              <a:rPr lang="en-US" sz="1800" dirty="0" smtClean="0"/>
              <a:t> was observed in the next injection.</a:t>
            </a:r>
          </a:p>
          <a:p>
            <a:pPr lvl="1"/>
            <a:endParaRPr lang="en-US" sz="1800" dirty="0" smtClean="0"/>
          </a:p>
          <a:p>
            <a:pPr lvl="1"/>
            <a:r>
              <a:rPr lang="en-US" sz="1800" dirty="0" smtClean="0"/>
              <a:t>Shortly before the above steps were completed, all four cavities of module 1B1 started oscillating. After our investigation, we once again found that even though the settings that had been adjusted during the RF startup yesterday were correct in FESA, they had been overwritten in the actual hardware. This is a bit concerning since it seems that running the sequencer was sufficient to introduce this error. We will also follow this up with the controls experts</a:t>
            </a:r>
            <a:r>
              <a:rPr lang="en-US" dirty="0" smtClean="0"/>
              <a:t>.</a:t>
            </a:r>
          </a:p>
          <a:p>
            <a:r>
              <a:rPr lang="en-US" dirty="0" smtClean="0"/>
              <a:t>Everything seemed a lot better afterwards. Ramp 3 bunches for RP alignment was </a:t>
            </a:r>
            <a:r>
              <a:rPr lang="en-US" dirty="0" smtClean="0"/>
              <a:t>OK</a:t>
            </a:r>
          </a:p>
          <a:p>
            <a:r>
              <a:rPr lang="en-US" dirty="0" err="1" smtClean="0"/>
              <a:t>Optimised</a:t>
            </a:r>
            <a:r>
              <a:rPr lang="en-US" dirty="0" smtClean="0"/>
              <a:t> settings put back Sunday morning</a:t>
            </a:r>
            <a:endParaRPr lang="en-US"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Manual </a:t>
            </a:r>
            <a:r>
              <a:rPr lang="en-GB" dirty="0" err="1" smtClean="0"/>
              <a:t>chroma</a:t>
            </a:r>
            <a:r>
              <a:rPr lang="en-GB" dirty="0" smtClean="0"/>
              <a:t> in second pilot ramp</a:t>
            </a:r>
            <a:endParaRPr lang="en-GB" dirty="0"/>
          </a:p>
        </p:txBody>
      </p:sp>
      <p:sp>
        <p:nvSpPr>
          <p:cNvPr id="3" name="Content Placeholder 2"/>
          <p:cNvSpPr>
            <a:spLocks noGrp="1"/>
          </p:cNvSpPr>
          <p:nvPr>
            <p:ph idx="1"/>
          </p:nvPr>
        </p:nvSpPr>
        <p:spPr>
          <a:xfrm>
            <a:off x="323410" y="764630"/>
            <a:ext cx="8229600" cy="1584220"/>
          </a:xfrm>
        </p:spPr>
        <p:txBody>
          <a:bodyPr/>
          <a:lstStyle/>
          <a:p>
            <a:r>
              <a:rPr lang="en-GB" dirty="0" smtClean="0"/>
              <a:t>Vertical </a:t>
            </a:r>
            <a:r>
              <a:rPr lang="en-GB" dirty="0" err="1" smtClean="0"/>
              <a:t>chroma</a:t>
            </a:r>
            <a:r>
              <a:rPr lang="en-GB" dirty="0" smtClean="0"/>
              <a:t> seems ok</a:t>
            </a:r>
          </a:p>
          <a:p>
            <a:r>
              <a:rPr lang="en-GB" dirty="0" smtClean="0"/>
              <a:t>Horizontal (close to) negative</a:t>
            </a:r>
          </a:p>
          <a:p>
            <a:r>
              <a:rPr lang="en-GB" dirty="0" smtClean="0"/>
              <a:t>Better repeat some time with better tune signals</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7380" y="2348849"/>
            <a:ext cx="9001250" cy="37611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of interlock BPMS in IP6</a:t>
            </a:r>
            <a:endParaRPr lang="en-GB" dirty="0"/>
          </a:p>
        </p:txBody>
      </p:sp>
      <p:sp>
        <p:nvSpPr>
          <p:cNvPr id="3" name="Content Placeholder 2"/>
          <p:cNvSpPr>
            <a:spLocks noGrp="1"/>
          </p:cNvSpPr>
          <p:nvPr>
            <p:ph idx="1"/>
          </p:nvPr>
        </p:nvSpPr>
        <p:spPr>
          <a:xfrm>
            <a:off x="467430" y="764630"/>
            <a:ext cx="8229600" cy="2808390"/>
          </a:xfrm>
        </p:spPr>
        <p:txBody>
          <a:bodyPr/>
          <a:lstStyle/>
          <a:p>
            <a:r>
              <a:rPr lang="en-GB" sz="2000" dirty="0" smtClean="0"/>
              <a:t>Checks required after interventions during TS</a:t>
            </a:r>
          </a:p>
          <a:p>
            <a:r>
              <a:rPr lang="en-GB" sz="2000" dirty="0" smtClean="0"/>
              <a:t>Checks done</a:t>
            </a:r>
          </a:p>
          <a:p>
            <a:pPr lvl="1"/>
            <a:r>
              <a:rPr lang="en-GB" sz="1800" dirty="0" smtClean="0"/>
              <a:t>Scrape bunch and check when reading lost = IL triggered:</a:t>
            </a:r>
          </a:p>
          <a:p>
            <a:pPr lvl="2"/>
            <a:r>
              <a:rPr lang="en-GB" sz="1600" dirty="0" smtClean="0"/>
              <a:t>At 2e10: perfect</a:t>
            </a:r>
          </a:p>
          <a:p>
            <a:pPr lvl="1"/>
            <a:r>
              <a:rPr lang="en-GB" sz="1800" dirty="0" smtClean="0"/>
              <a:t>Bump the beam and check when interlock triggers</a:t>
            </a:r>
          </a:p>
          <a:p>
            <a:pPr lvl="2"/>
            <a:r>
              <a:rPr lang="en-GB" sz="1600" dirty="0" smtClean="0"/>
              <a:t>At 3.0 +/- 0.1 mm: perfect</a:t>
            </a:r>
          </a:p>
          <a:p>
            <a:pPr lvl="1"/>
            <a:r>
              <a:rPr lang="en-GB" sz="1800" dirty="0" smtClean="0"/>
              <a:t>Check orbit reading with 50 ns trains, done with 12 </a:t>
            </a:r>
            <a:r>
              <a:rPr lang="en-GB" sz="1800" dirty="0" smtClean="0"/>
              <a:t>bunches, relative to TCSG / TCDQ retraction</a:t>
            </a:r>
            <a:endParaRPr lang="en-GB" sz="1800" dirty="0" smtClean="0"/>
          </a:p>
          <a:p>
            <a:pPr lvl="2"/>
            <a:r>
              <a:rPr lang="en-GB" sz="1600" dirty="0" smtClean="0"/>
              <a:t>OK</a:t>
            </a:r>
            <a:endParaRPr lang="en-GB" sz="1600" dirty="0" smtClean="0"/>
          </a:p>
          <a:p>
            <a:pPr lvl="2"/>
            <a:endParaRPr lang="en-GB" sz="16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644011" y="3573020"/>
            <a:ext cx="4499989" cy="29417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BPMS not completely transparent...</a:t>
            </a:r>
            <a:endParaRPr lang="en-GB" dirty="0"/>
          </a:p>
        </p:txBody>
      </p:sp>
      <p:sp>
        <p:nvSpPr>
          <p:cNvPr id="3" name="Content Placeholder 2"/>
          <p:cNvSpPr>
            <a:spLocks noGrp="1"/>
          </p:cNvSpPr>
          <p:nvPr>
            <p:ph idx="1"/>
          </p:nvPr>
        </p:nvSpPr>
        <p:spPr>
          <a:xfrm>
            <a:off x="467430" y="764630"/>
            <a:ext cx="8229600" cy="2160015"/>
          </a:xfrm>
        </p:spPr>
        <p:txBody>
          <a:bodyPr/>
          <a:lstStyle/>
          <a:p>
            <a:r>
              <a:rPr lang="en-GB" sz="2000" dirty="0" smtClean="0"/>
              <a:t>...but dumped beam on first 12 bunch </a:t>
            </a:r>
            <a:r>
              <a:rPr lang="en-GB" sz="2000" dirty="0" smtClean="0"/>
              <a:t>injection and first pilot injection</a:t>
            </a:r>
          </a:p>
          <a:p>
            <a:pPr lvl="1"/>
            <a:r>
              <a:rPr lang="en-GB" sz="1800" dirty="0" smtClean="0"/>
              <a:t>OK afterwards</a:t>
            </a:r>
            <a:endParaRPr lang="en-GB" sz="1800" dirty="0" smtClean="0"/>
          </a:p>
          <a:p>
            <a:r>
              <a:rPr lang="en-GB" sz="2000" dirty="0" smtClean="0"/>
              <a:t>Seems like a bad reading</a:t>
            </a:r>
          </a:p>
          <a:p>
            <a:r>
              <a:rPr lang="en-GB" sz="2000" dirty="0" smtClean="0"/>
              <a:t>To be followed up</a:t>
            </a:r>
          </a:p>
          <a:p>
            <a:r>
              <a:rPr lang="en-GB" sz="2000" dirty="0" smtClean="0"/>
              <a:t>But also some other BPM crates </a:t>
            </a:r>
            <a:r>
              <a:rPr lang="en-GB" dirty="0" smtClean="0"/>
              <a:t>needed rebooting</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131800" y="3096850"/>
            <a:ext cx="4968690" cy="34285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Roman Pot set-up &amp; loss maps</a:t>
            </a:r>
            <a:endParaRPr lang="en-GB" dirty="0"/>
          </a:p>
        </p:txBody>
      </p:sp>
      <p:sp>
        <p:nvSpPr>
          <p:cNvPr id="3" name="Content Placeholder 2"/>
          <p:cNvSpPr>
            <a:spLocks noGrp="1"/>
          </p:cNvSpPr>
          <p:nvPr>
            <p:ph idx="1"/>
          </p:nvPr>
        </p:nvSpPr>
        <p:spPr/>
        <p:txBody>
          <a:bodyPr/>
          <a:lstStyle/>
          <a:p>
            <a:r>
              <a:rPr lang="en-GB" dirty="0" smtClean="0"/>
              <a:t>Totem very fast and efficient: needed 2 hours.</a:t>
            </a:r>
          </a:p>
          <a:p>
            <a:r>
              <a:rPr lang="en-GB" dirty="0" smtClean="0"/>
              <a:t>Also moved Alpha in</a:t>
            </a:r>
            <a:endParaRPr lang="en-GB" dirty="0" smtClean="0"/>
          </a:p>
          <a:p>
            <a:r>
              <a:rPr lang="en-GB" dirty="0" smtClean="0"/>
              <a:t>Moved RP out for dump for leap second at 02:00</a:t>
            </a:r>
          </a:p>
          <a:p>
            <a:r>
              <a:rPr lang="en-GB" dirty="0" smtClean="0"/>
              <a:t>04:00 Ramped for loss maps with Roman Pots in</a:t>
            </a:r>
          </a:p>
          <a:p>
            <a:pPr lvl="1"/>
            <a:r>
              <a:rPr lang="en-US" dirty="0" smtClean="0"/>
              <a:t>Collisions </a:t>
            </a:r>
            <a:r>
              <a:rPr lang="en-US" dirty="0" smtClean="0"/>
              <a:t>to </a:t>
            </a:r>
            <a:r>
              <a:rPr lang="en-US" dirty="0" smtClean="0"/>
              <a:t>perform </a:t>
            </a:r>
            <a:r>
              <a:rPr lang="en-US" dirty="0" smtClean="0"/>
              <a:t>loss maps. We carried out </a:t>
            </a:r>
            <a:r>
              <a:rPr lang="en-US" dirty="0" err="1" smtClean="0"/>
              <a:t>betatron</a:t>
            </a:r>
            <a:r>
              <a:rPr lang="en-US" dirty="0" smtClean="0"/>
              <a:t> loss maps in both planes, both beams (B1V lost very much intensity when crossing the resonance). We then did the OFF momentum loss maps (with very low intensity left in B1) and the beams were dumped by the </a:t>
            </a:r>
            <a:r>
              <a:rPr lang="en-US" dirty="0" err="1" smtClean="0"/>
              <a:t>unmaskable</a:t>
            </a:r>
            <a:r>
              <a:rPr lang="en-US" dirty="0" smtClean="0"/>
              <a:t> </a:t>
            </a:r>
            <a:r>
              <a:rPr lang="en-US" dirty="0" smtClean="0"/>
              <a:t>BLMs</a:t>
            </a:r>
          </a:p>
          <a:p>
            <a:pPr lvl="1"/>
            <a:r>
              <a:rPr lang="en-US" dirty="0" smtClean="0"/>
              <a:t>One mor</a:t>
            </a:r>
            <a:r>
              <a:rPr lang="en-US" dirty="0" smtClean="0"/>
              <a:t>e ramp this morning for loss maps (see later)</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02:00 Leap second</a:t>
            </a:r>
            <a:endParaRPr lang="en-GB" dirty="0"/>
          </a:p>
        </p:txBody>
      </p:sp>
      <p:sp>
        <p:nvSpPr>
          <p:cNvPr id="3" name="Content Placeholder 2"/>
          <p:cNvSpPr>
            <a:spLocks noGrp="1"/>
          </p:cNvSpPr>
          <p:nvPr>
            <p:ph idx="1"/>
          </p:nvPr>
        </p:nvSpPr>
        <p:spPr>
          <a:xfrm>
            <a:off x="395420" y="836640"/>
            <a:ext cx="8229600" cy="5111750"/>
          </a:xfrm>
        </p:spPr>
        <p:txBody>
          <a:bodyPr/>
          <a:lstStyle/>
          <a:p>
            <a:r>
              <a:rPr lang="en-US" dirty="0" smtClean="0"/>
              <a:t>The recovery took about 2h as the communication with many systems was affected and we had to reboot the consoles and many control systems</a:t>
            </a:r>
            <a:endParaRPr lang="en-GB" dirty="0" smtClean="0"/>
          </a:p>
          <a:p>
            <a:r>
              <a:rPr lang="en-GB" dirty="0" smtClean="0"/>
              <a:t>From Alastair</a:t>
            </a:r>
          </a:p>
          <a:p>
            <a:pPr lvl="1"/>
            <a:r>
              <a:rPr lang="en-US" sz="1800" dirty="0" smtClean="0"/>
              <a:t>As planned during the previous week the following BE/CO staff arrived to </a:t>
            </a:r>
            <a:r>
              <a:rPr lang="en-US" sz="1800" dirty="0" smtClean="0"/>
              <a:t>handle </a:t>
            </a:r>
            <a:r>
              <a:rPr lang="en-US" sz="1800" dirty="0" smtClean="0"/>
              <a:t>the leap second insertion: </a:t>
            </a:r>
            <a:br>
              <a:rPr lang="en-US" sz="1800" dirty="0" smtClean="0"/>
            </a:br>
            <a:r>
              <a:rPr lang="en-US" sz="1800" dirty="0" smtClean="0"/>
              <a:t>- Jean-Claude </a:t>
            </a:r>
            <a:r>
              <a:rPr lang="en-US" sz="1800" dirty="0" err="1" smtClean="0"/>
              <a:t>Bau</a:t>
            </a:r>
            <a:r>
              <a:rPr lang="en-US" sz="1800" dirty="0" smtClean="0"/>
              <a:t> (to restart the LHC and Injector timing hardware) </a:t>
            </a:r>
            <a:br>
              <a:rPr lang="en-US" sz="1800" dirty="0" smtClean="0"/>
            </a:br>
            <a:r>
              <a:rPr lang="en-US" sz="1800" dirty="0" smtClean="0"/>
              <a:t>- Alastair Bland and Luigi </a:t>
            </a:r>
            <a:r>
              <a:rPr lang="en-US" sz="1800" dirty="0" err="1" smtClean="0"/>
              <a:t>Gallerani</a:t>
            </a:r>
            <a:r>
              <a:rPr lang="en-US" sz="1800" dirty="0" smtClean="0"/>
              <a:t> (to observe the time change in the 1400 or so computers) </a:t>
            </a:r>
            <a:br>
              <a:rPr lang="en-US" sz="1800" dirty="0" smtClean="0"/>
            </a:br>
            <a:r>
              <a:rPr lang="en-US" sz="1800" dirty="0" smtClean="0"/>
              <a:t>- Mark </a:t>
            </a:r>
            <a:r>
              <a:rPr lang="en-US" sz="1800" dirty="0" err="1" smtClean="0"/>
              <a:t>Buttner</a:t>
            </a:r>
            <a:r>
              <a:rPr lang="en-US" sz="1800" dirty="0" smtClean="0"/>
              <a:t> and Peter </a:t>
            </a:r>
            <a:r>
              <a:rPr lang="en-US" sz="1800" dirty="0" err="1" smtClean="0"/>
              <a:t>Jurcso</a:t>
            </a:r>
            <a:r>
              <a:rPr lang="en-US" sz="1800" dirty="0" smtClean="0"/>
              <a:t> (to restart parts of the LASER </a:t>
            </a:r>
            <a:r>
              <a:rPr lang="en-US" sz="1800" dirty="0" err="1" smtClean="0"/>
              <a:t>Alasrm</a:t>
            </a:r>
            <a:r>
              <a:rPr lang="en-US" sz="1800" dirty="0" smtClean="0"/>
              <a:t> system and/or </a:t>
            </a:r>
            <a:r>
              <a:rPr lang="en-US" sz="1800" dirty="0" err="1" smtClean="0"/>
              <a:t>Diamon</a:t>
            </a:r>
            <a:r>
              <a:rPr lang="en-US" sz="1800" dirty="0" smtClean="0"/>
              <a:t>) </a:t>
            </a:r>
            <a:br>
              <a:rPr lang="en-US" sz="1800" dirty="0" smtClean="0"/>
            </a:br>
            <a:r>
              <a:rPr lang="en-US" sz="1800" dirty="0" smtClean="0"/>
              <a:t>+ Stefan </a:t>
            </a:r>
            <a:r>
              <a:rPr lang="en-US" sz="1800" dirty="0" err="1" smtClean="0"/>
              <a:t>Lueders</a:t>
            </a:r>
            <a:r>
              <a:rPr lang="en-US" sz="1800" dirty="0" smtClean="0"/>
              <a:t> (IT/CS) who volunteered to help communicate with IT </a:t>
            </a:r>
            <a:endParaRPr lang="en-US" sz="1800" dirty="0" smtClean="0"/>
          </a:p>
          <a:p>
            <a:pPr lvl="1"/>
            <a:r>
              <a:rPr lang="en-US" sz="1800" dirty="0" smtClean="0"/>
              <a:t>A </a:t>
            </a:r>
            <a:r>
              <a:rPr lang="en-US" sz="1800" dirty="0" smtClean="0"/>
              <a:t>few minutes before 2am all the accelerators were stopped. </a:t>
            </a:r>
            <a:br>
              <a:rPr lang="en-US" sz="1800" dirty="0" smtClean="0"/>
            </a:br>
            <a:r>
              <a:rPr lang="en-US" sz="1800" dirty="0" smtClean="0"/>
              <a:t>At 1 second before 2am the leap second was inserted. </a:t>
            </a:r>
            <a:r>
              <a:rPr lang="en-US" sz="1800" dirty="0" smtClean="0">
                <a:solidFill>
                  <a:srgbClr val="FF0000"/>
                </a:solidFill>
              </a:rPr>
              <a:t>The 1400 or so Linux Servers, </a:t>
            </a:r>
            <a:r>
              <a:rPr lang="en-US" sz="1800" dirty="0" smtClean="0">
                <a:solidFill>
                  <a:srgbClr val="FF0000"/>
                </a:solidFill>
              </a:rPr>
              <a:t>Consoles </a:t>
            </a:r>
            <a:r>
              <a:rPr lang="en-US" sz="1800" dirty="0" smtClean="0">
                <a:solidFill>
                  <a:srgbClr val="FF0000"/>
                </a:solidFill>
              </a:rPr>
              <a:t>and Front Ends + the </a:t>
            </a:r>
            <a:r>
              <a:rPr lang="en-US" sz="1800" dirty="0" err="1" smtClean="0">
                <a:solidFill>
                  <a:srgbClr val="FF0000"/>
                </a:solidFill>
              </a:rPr>
              <a:t>LynxOS</a:t>
            </a:r>
            <a:r>
              <a:rPr lang="en-US" sz="1800" dirty="0" smtClean="0">
                <a:solidFill>
                  <a:srgbClr val="FF0000"/>
                </a:solidFill>
              </a:rPr>
              <a:t> Front Ends correctly inserted it</a:t>
            </a:r>
            <a:r>
              <a:rPr lang="en-US" sz="1800" dirty="0" smtClean="0"/>
              <a:t>. </a:t>
            </a:r>
            <a:endParaRPr lang="en-US" sz="1800" dirty="0" smtClean="0"/>
          </a:p>
          <a:p>
            <a:pPr lvl="1"/>
            <a:r>
              <a:rPr lang="en-US" sz="1800" dirty="0" smtClean="0"/>
              <a:t>Some problems coming back – finally all worked out</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01/07/2012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53494</TotalTime>
  <Words>936</Words>
  <Application>Microsoft Office PowerPoint</Application>
  <PresentationFormat>On-screen Show (4:3)</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Saturday 30th June - Sunday: Rocky !</vt:lpstr>
      <vt:lpstr>First energy ramp with pilots</vt:lpstr>
      <vt:lpstr>Two pilot ramps with large losses</vt:lpstr>
      <vt:lpstr>Themis (RF) Continued</vt:lpstr>
      <vt:lpstr>Manual chroma in second pilot ramp</vt:lpstr>
      <vt:lpstr>Check of interlock BPMS in IP6</vt:lpstr>
      <vt:lpstr>But BPMS not completely transparent...</vt:lpstr>
      <vt:lpstr>Roman Pot set-up &amp; loss maps</vt:lpstr>
      <vt:lpstr>02:00 Leap second</vt:lpstr>
      <vt:lpstr>Plan</vt:lpstr>
      <vt:lpstr>Intensity ramp-up</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3050</cp:revision>
  <dcterms:created xsi:type="dcterms:W3CDTF">2010-07-26T05:43:59Z</dcterms:created>
  <dcterms:modified xsi:type="dcterms:W3CDTF">2012-07-01T07:26:56Z</dcterms:modified>
</cp:coreProperties>
</file>