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318" r:id="rId2"/>
    <p:sldId id="1319" r:id="rId3"/>
    <p:sldId id="1320" r:id="rId4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9" d="100"/>
          <a:sy n="109" d="100"/>
        </p:scale>
        <p:origin x="-174" y="-4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29/06/2012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start-up with beam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229600" cy="5111750"/>
          </a:xfrm>
        </p:spPr>
        <p:txBody>
          <a:bodyPr/>
          <a:lstStyle/>
          <a:p>
            <a:r>
              <a:rPr lang="en-US" sz="2000" dirty="0" smtClean="0"/>
              <a:t>Friday</a:t>
            </a:r>
          </a:p>
          <a:p>
            <a:pPr lvl="1"/>
            <a:r>
              <a:rPr lang="en-US" sz="1800" dirty="0" smtClean="0"/>
              <a:t>19:00 Machine closed. Ramp for powering tests &amp; pre-cycle</a:t>
            </a:r>
          </a:p>
          <a:p>
            <a:pPr lvl="1"/>
            <a:r>
              <a:rPr lang="en-US" sz="1800" dirty="0" smtClean="0"/>
              <a:t>22:00 Pilots through nominal cycle up to collisions. Measure </a:t>
            </a:r>
            <a:r>
              <a:rPr lang="en-US" sz="1800" dirty="0" err="1" smtClean="0"/>
              <a:t>chroma</a:t>
            </a:r>
            <a:r>
              <a:rPr lang="en-US" sz="1800" dirty="0" smtClean="0"/>
              <a:t> during squeeze. Check dump of pilots</a:t>
            </a:r>
          </a:p>
          <a:p>
            <a:pPr lvl="1"/>
            <a:r>
              <a:rPr lang="en-US" sz="1800" dirty="0" smtClean="0"/>
              <a:t>If time left over night: second ramp with pilots. Open primary collimators at flat top for manual </a:t>
            </a:r>
            <a:r>
              <a:rPr lang="en-US" sz="1800" dirty="0" err="1" smtClean="0"/>
              <a:t>chroma</a:t>
            </a:r>
            <a:r>
              <a:rPr lang="en-US" sz="1800" dirty="0" smtClean="0"/>
              <a:t> measure at collision</a:t>
            </a:r>
          </a:p>
          <a:p>
            <a:r>
              <a:rPr lang="en-US" sz="2000" dirty="0" smtClean="0"/>
              <a:t>Saturday</a:t>
            </a:r>
          </a:p>
          <a:p>
            <a:pPr lvl="1"/>
            <a:r>
              <a:rPr lang="en-US" sz="1800" dirty="0" smtClean="0"/>
              <a:t>08:00 Check BPMS. </a:t>
            </a:r>
          </a:p>
          <a:p>
            <a:pPr lvl="2"/>
            <a:r>
              <a:rPr lang="en-US" sz="1600" dirty="0" smtClean="0"/>
              <a:t>3 </a:t>
            </a:r>
            <a:r>
              <a:rPr lang="en-US" sz="1600" dirty="0" err="1" smtClean="0"/>
              <a:t>nominals</a:t>
            </a:r>
            <a:r>
              <a:rPr lang="en-US" sz="1600" dirty="0" smtClean="0"/>
              <a:t>. Interlocking with bump and scraping</a:t>
            </a:r>
          </a:p>
          <a:p>
            <a:pPr lvl="2"/>
            <a:r>
              <a:rPr lang="en-US" sz="1600" dirty="0" smtClean="0"/>
              <a:t>BPMS – TCSG. Measure beam position w 12 </a:t>
            </a:r>
            <a:r>
              <a:rPr lang="en-US" sz="1600" dirty="0" err="1" smtClean="0"/>
              <a:t>nominals</a:t>
            </a:r>
            <a:r>
              <a:rPr lang="en-US" sz="1600" dirty="0" smtClean="0"/>
              <a:t>. Call Jorg. If position changed, check TCSG alignment</a:t>
            </a:r>
          </a:p>
          <a:p>
            <a:pPr lvl="1"/>
            <a:r>
              <a:rPr lang="en-US" sz="1800" dirty="0" smtClean="0"/>
              <a:t>10:00 Ramp into collision 2 – 3 </a:t>
            </a:r>
            <a:r>
              <a:rPr lang="en-US" sz="1800" dirty="0" err="1" smtClean="0"/>
              <a:t>nominals</a:t>
            </a:r>
            <a:r>
              <a:rPr lang="en-US" sz="1800" dirty="0" smtClean="0"/>
              <a:t> (&lt; 3e11) for Roman Pot alignment. In principle only Totem alignment, max 5 hours alignment. Finish fill with</a:t>
            </a:r>
          </a:p>
          <a:p>
            <a:pPr lvl="2"/>
            <a:r>
              <a:rPr lang="en-US" sz="1600" dirty="0" err="1" smtClean="0"/>
              <a:t>Betatron</a:t>
            </a:r>
            <a:r>
              <a:rPr lang="en-US" sz="1600" dirty="0" smtClean="0"/>
              <a:t> loss  maps with resonance crossing</a:t>
            </a:r>
          </a:p>
          <a:p>
            <a:pPr lvl="2"/>
            <a:r>
              <a:rPr lang="en-US" sz="1600" dirty="0" err="1" smtClean="0"/>
              <a:t>Asynch</a:t>
            </a:r>
            <a:r>
              <a:rPr lang="en-US" sz="1600" dirty="0" smtClean="0"/>
              <a:t> dump tests</a:t>
            </a:r>
          </a:p>
          <a:p>
            <a:pPr lvl="2"/>
            <a:endParaRPr lang="en-US" sz="1600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start-up with beam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r>
              <a:rPr lang="en-US" dirty="0" smtClean="0"/>
              <a:t>Saturday continued</a:t>
            </a:r>
          </a:p>
          <a:p>
            <a:pPr lvl="1"/>
            <a:r>
              <a:rPr lang="en-US" dirty="0"/>
              <a:t>19:00 Fill with 3 nominal bunches for loss maps (&lt;3e11 </a:t>
            </a:r>
            <a:r>
              <a:rPr lang="en-US" dirty="0" smtClean="0"/>
              <a:t>p)</a:t>
            </a:r>
          </a:p>
          <a:p>
            <a:pPr lvl="2"/>
            <a:r>
              <a:rPr lang="en-US" dirty="0" err="1" smtClean="0"/>
              <a:t>Betatron</a:t>
            </a:r>
            <a:r>
              <a:rPr lang="en-US" dirty="0" smtClean="0"/>
              <a:t> </a:t>
            </a:r>
            <a:r>
              <a:rPr lang="en-US" dirty="0"/>
              <a:t>loss maps at the end of the squeeze with </a:t>
            </a:r>
            <a:r>
              <a:rPr lang="en-US" dirty="0" smtClean="0"/>
              <a:t>separated </a:t>
            </a:r>
            <a:r>
              <a:rPr lang="en-US" dirty="0"/>
              <a:t>beams (using the ADT on bunch 1 and 2)</a:t>
            </a:r>
            <a:endParaRPr lang="en-GB" dirty="0"/>
          </a:p>
          <a:p>
            <a:pPr lvl="2"/>
            <a:r>
              <a:rPr lang="en-US" dirty="0" smtClean="0"/>
              <a:t>Possibly </a:t>
            </a:r>
            <a:r>
              <a:rPr lang="en-US" dirty="0"/>
              <a:t>repeat </a:t>
            </a:r>
            <a:r>
              <a:rPr lang="en-US" dirty="0" err="1"/>
              <a:t>betatron</a:t>
            </a:r>
            <a:r>
              <a:rPr lang="en-US" dirty="0"/>
              <a:t> loss maps in physics (</a:t>
            </a:r>
            <a:r>
              <a:rPr lang="en-US" dirty="0" smtClean="0"/>
              <a:t>resonance)</a:t>
            </a:r>
            <a:r>
              <a:rPr lang="en-GB" dirty="0"/>
              <a:t> </a:t>
            </a:r>
            <a:r>
              <a:rPr lang="en-US" dirty="0" smtClean="0"/>
              <a:t>if </a:t>
            </a:r>
            <a:r>
              <a:rPr lang="en-US" dirty="0"/>
              <a:t>not enough beam was left in the alignment </a:t>
            </a:r>
            <a:r>
              <a:rPr lang="en-US" dirty="0" smtClean="0"/>
              <a:t>fill.</a:t>
            </a:r>
            <a:endParaRPr lang="en-GB" dirty="0"/>
          </a:p>
          <a:p>
            <a:pPr lvl="2"/>
            <a:r>
              <a:rPr lang="en-US" dirty="0" smtClean="0"/>
              <a:t>Negative </a:t>
            </a:r>
            <a:r>
              <a:rPr lang="en-US" dirty="0"/>
              <a:t>off-momentum in physics (Roman pots </a:t>
            </a:r>
            <a:r>
              <a:rPr lang="en-US" dirty="0" smtClean="0"/>
              <a:t>IN)</a:t>
            </a:r>
          </a:p>
          <a:p>
            <a:r>
              <a:rPr lang="en-US" dirty="0" smtClean="0"/>
              <a:t>Sunday</a:t>
            </a:r>
          </a:p>
          <a:p>
            <a:pPr lvl="1"/>
            <a:r>
              <a:rPr lang="en-US" dirty="0" smtClean="0"/>
              <a:t>02:00 </a:t>
            </a:r>
            <a:r>
              <a:rPr lang="en-US" b="1" dirty="0" smtClean="0">
                <a:solidFill>
                  <a:srgbClr val="FF0000"/>
                </a:solidFill>
              </a:rPr>
              <a:t>No beam in the </a:t>
            </a:r>
            <a:r>
              <a:rPr lang="en-US" b="1" dirty="0" smtClean="0">
                <a:solidFill>
                  <a:srgbClr val="FF0000"/>
                </a:solidFill>
              </a:rPr>
              <a:t>machines </a:t>
            </a:r>
            <a:r>
              <a:rPr lang="en-US" b="1" dirty="0" smtClean="0">
                <a:solidFill>
                  <a:srgbClr val="FF0000"/>
                </a:solidFill>
              </a:rPr>
              <a:t>for the leap second</a:t>
            </a:r>
          </a:p>
          <a:p>
            <a:pPr lvl="1"/>
            <a:r>
              <a:rPr lang="en-US" dirty="0" smtClean="0"/>
              <a:t>02:05 Repeat another fill for </a:t>
            </a:r>
            <a:r>
              <a:rPr lang="en-US" dirty="0" err="1" smtClean="0"/>
              <a:t>asynch</a:t>
            </a:r>
            <a:r>
              <a:rPr lang="en-US" dirty="0" smtClean="0"/>
              <a:t> dump tests with Roman Pots in if there was not enough beam left after RP set-up</a:t>
            </a:r>
          </a:p>
          <a:p>
            <a:pPr lvl="1"/>
            <a:r>
              <a:rPr lang="en-US" dirty="0" smtClean="0"/>
              <a:t>06:00 injection loss maps with ADT method at injection – can also be done during the intensity ramp up</a:t>
            </a:r>
          </a:p>
          <a:p>
            <a:pPr lvl="1"/>
            <a:r>
              <a:rPr lang="en-US" dirty="0" smtClean="0"/>
              <a:t>If things go extremely well already start the intensity ramp up</a:t>
            </a:r>
          </a:p>
          <a:p>
            <a:pPr lvl="2"/>
            <a:endParaRPr lang="en-GB" dirty="0"/>
          </a:p>
          <a:p>
            <a:pPr lvl="4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3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ramp-up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</a:t>
            </a:r>
            <a:r>
              <a:rPr lang="en-US" smtClean="0"/>
              <a:t>goes well: Sunday </a:t>
            </a:r>
            <a:r>
              <a:rPr lang="en-US" dirty="0" smtClean="0"/>
              <a:t>daytime</a:t>
            </a:r>
          </a:p>
          <a:p>
            <a:pPr lvl="1"/>
            <a:r>
              <a:rPr lang="en-US" dirty="0" smtClean="0"/>
              <a:t>84 bunches: 2 hours Stable Beams</a:t>
            </a:r>
          </a:p>
          <a:p>
            <a:pPr lvl="1"/>
            <a:r>
              <a:rPr lang="en-US" dirty="0" smtClean="0"/>
              <a:t>480 bunches: 6 hours Stable Beams for ATLAS (but don’t refill)</a:t>
            </a:r>
          </a:p>
          <a:p>
            <a:pPr lvl="1"/>
            <a:r>
              <a:rPr lang="en-US" dirty="0" smtClean="0"/>
              <a:t>840 bunches + 12 non colliding: Production fill</a:t>
            </a:r>
          </a:p>
          <a:p>
            <a:pPr lvl="1"/>
            <a:r>
              <a:rPr lang="en-US" dirty="0" smtClean="0"/>
              <a:t>1380 bunches: Production fill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3840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53373</TotalTime>
  <Words>321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Plan for start-up with beam</vt:lpstr>
      <vt:lpstr>Plan for start-up with beam</vt:lpstr>
      <vt:lpstr>Intensity ramp-up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3035</cp:revision>
  <dcterms:created xsi:type="dcterms:W3CDTF">2010-07-26T05:43:59Z</dcterms:created>
  <dcterms:modified xsi:type="dcterms:W3CDTF">2012-06-28T14:44:22Z</dcterms:modified>
</cp:coreProperties>
</file>