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notesMasterIdLst>
    <p:notesMasterId r:id="rId14"/>
  </p:notesMasterIdLst>
  <p:sldIdLst>
    <p:sldId id="260" r:id="rId3"/>
    <p:sldId id="258" r:id="rId4"/>
    <p:sldId id="259" r:id="rId5"/>
    <p:sldId id="278" r:id="rId6"/>
    <p:sldId id="292" r:id="rId7"/>
    <p:sldId id="291" r:id="rId8"/>
    <p:sldId id="295" r:id="rId9"/>
    <p:sldId id="293" r:id="rId10"/>
    <p:sldId id="296" r:id="rId11"/>
    <p:sldId id="298" r:id="rId12"/>
    <p:sldId id="29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158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9577F-09A8-4527-82EA-0FF81A34D65A}" type="datetimeFigureOut">
              <a:rPr lang="en-GB" smtClean="0"/>
              <a:t>22/06/2012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E281E-C1AD-4B87-A86A-72E7DB9806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96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E281E-C1AD-4B87-A86A-72E7DB98063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78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19-06-12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MD Planning 2012, MD#2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79812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MD Planning 2012, MD#2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19-06-12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170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MD Planning 2012, MD#2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19-06-12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212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MD Planning 2012, MD#2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19-06-12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718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MD Planning 2012, MD#2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19-06-12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491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19-06-12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MD Planning 2012, MD#2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8710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6A3D-BA91-4FE3-B6E0-B8B1915EE6F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22/06/2012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C3B8-B8D8-4C41-8013-D2A639B987CC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140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6A3D-BA91-4FE3-B6E0-B8B1915EE6F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22/06/2012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C3B8-B8D8-4C41-8013-D2A639B987CC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9892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6A3D-BA91-4FE3-B6E0-B8B1915EE6F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22/06/2012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C3B8-B8D8-4C41-8013-D2A639B987CC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7544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6A3D-BA91-4FE3-B6E0-B8B1915EE6F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22/06/2012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C3B8-B8D8-4C41-8013-D2A639B987CC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7811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6A3D-BA91-4FE3-B6E0-B8B1915EE6F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22/06/2012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C3B8-B8D8-4C41-8013-D2A639B987CC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065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MD Planning 2012, MD#2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19-06-12</a:t>
            </a:r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9943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6A3D-BA91-4FE3-B6E0-B8B1915EE6F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22/06/2012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C3B8-B8D8-4C41-8013-D2A639B987CC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5280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6A3D-BA91-4FE3-B6E0-B8B1915EE6F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22/06/2012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C3B8-B8D8-4C41-8013-D2A639B987CC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408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6A3D-BA91-4FE3-B6E0-B8B1915EE6F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22/06/2012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C3B8-B8D8-4C41-8013-D2A639B987CC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1549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6A3D-BA91-4FE3-B6E0-B8B1915EE6F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22/06/2012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C3B8-B8D8-4C41-8013-D2A639B987CC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2925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6A3D-BA91-4FE3-B6E0-B8B1915EE6F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22/06/2012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C3B8-B8D8-4C41-8013-D2A639B987CC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6053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6A3D-BA91-4FE3-B6E0-B8B1915EE6F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22/06/2012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C3B8-B8D8-4C41-8013-D2A639B987CC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219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MD Planning 2012, MD#2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19-06-12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268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MD Planning 2012, MD#2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19-06-12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588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MD Planning 2012, MD#2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19-06-12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090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MD Planning 2012, MD#2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19-06-12</a:t>
            </a:r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424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MD Planning 2012, MD#2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19-06-12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954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MD Planning 2012, MD#2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19-06-12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553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MD Planning 2012, MD#2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19-06-12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740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pPr algn="ctr" fontAlgn="base">
              <a:spcAft>
                <a:spcPct val="0"/>
              </a:spcAft>
            </a:pPr>
            <a:r>
              <a:rPr lang="en-US" smtClean="0">
                <a:solidFill>
                  <a:srgbClr val="00007D"/>
                </a:solidFill>
              </a:rPr>
              <a:t>MD Planning 2012, MD#2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pPr fontAlgn="base">
              <a:spcAft>
                <a:spcPct val="0"/>
              </a:spcAft>
            </a:pPr>
            <a:fld id="{212BBE4B-11BF-433F-B4D5-C48334632EB9}" type="slidenum">
              <a:rPr lang="en-US">
                <a:solidFill>
                  <a:srgbClr val="00007D"/>
                </a:solidFill>
              </a:rPr>
              <a:pPr fontAlgn="base">
                <a:spcAft>
                  <a:spcPct val="0"/>
                </a:spcAft>
              </a:pPr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pPr fontAlgn="base">
              <a:spcAft>
                <a:spcPct val="0"/>
              </a:spcAft>
            </a:pPr>
            <a:r>
              <a:rPr lang="en-US" smtClean="0">
                <a:solidFill>
                  <a:srgbClr val="00007D"/>
                </a:solidFill>
              </a:rPr>
              <a:t>19-06-12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>
              <a:solidFill>
                <a:srgbClr val="00007D"/>
              </a:solidFill>
            </a:endParaRPr>
          </a:p>
        </p:txBody>
      </p:sp>
      <p:pic>
        <p:nvPicPr>
          <p:cNvPr id="2459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  <p:extLst>
      <p:ext uri="{BB962C8B-B14F-4D97-AF65-F5344CB8AC3E}">
        <p14:creationId xmlns:p14="http://schemas.microsoft.com/office/powerpoint/2010/main" val="964638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66A3D-BA91-4FE3-B6E0-B8B1915EE6F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22/06/2012</a:t>
            </a:fld>
            <a:endParaRPr lang="en-GB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DC3B8-B8D8-4C41-8013-D2A639B987C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719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MD#2 News &amp; Plan Tue – Wed (19. – 20.6.)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04375"/>
              </p:ext>
            </p:extLst>
          </p:nvPr>
        </p:nvGraphicFramePr>
        <p:xfrm>
          <a:off x="395536" y="605173"/>
          <a:ext cx="8425170" cy="6217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85800"/>
                <a:gridCol w="5715000"/>
                <a:gridCol w="824655"/>
                <a:gridCol w="590115"/>
              </a:tblGrid>
              <a:tr h="45936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Time</a:t>
                      </a:r>
                      <a:endParaRPr lang="en-US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EiC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MP</a:t>
                      </a:r>
                      <a:endParaRPr lang="en-US" sz="1600" dirty="0"/>
                    </a:p>
                  </a:txBody>
                  <a:tcPr/>
                </a:tc>
              </a:tr>
              <a:tr h="5798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Tue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06:00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450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GeV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dirty="0" err="1" smtClean="0">
                          <a:sym typeface="Wingdings"/>
                        </a:rPr>
                        <a:t></a:t>
                      </a:r>
                      <a:r>
                        <a:rPr lang="en-US" sz="1600" dirty="0" smtClean="0">
                          <a:sym typeface="Wingdings"/>
                        </a:rPr>
                        <a:t> 4 </a:t>
                      </a:r>
                      <a:r>
                        <a:rPr lang="en-US" sz="1600" dirty="0" err="1" smtClean="0">
                          <a:sym typeface="Wingdings"/>
                        </a:rPr>
                        <a:t>TeV</a:t>
                      </a:r>
                      <a:r>
                        <a:rPr lang="en-US" sz="1600" dirty="0" smtClean="0">
                          <a:sym typeface="Wingdings"/>
                        </a:rPr>
                        <a:t>: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Ramp for chromaticity </a:t>
                      </a:r>
                      <a:r>
                        <a:rPr kumimoji="0" lang="en-US" sz="20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(done later)</a:t>
                      </a:r>
                      <a:endParaRPr kumimoji="0" lang="en-US" sz="20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1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(Body)"/>
                          <a:cs typeface="Arial (Body)"/>
                        </a:rPr>
                        <a:t>A</a:t>
                      </a:r>
                    </a:p>
                  </a:txBody>
                  <a:tcPr marL="12700" marR="12700" marT="12700" marB="0" anchor="ctr"/>
                </a:tc>
              </a:tr>
              <a:tr h="352967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08:00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Ramp down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599678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10:00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/>
                        <a:t>450 </a:t>
                      </a:r>
                      <a:r>
                        <a:rPr lang="en-US" sz="1600" noProof="0" dirty="0" err="1" smtClean="0"/>
                        <a:t>GeV</a:t>
                      </a:r>
                      <a:r>
                        <a:rPr lang="en-US" sz="1600" noProof="0" dirty="0" smtClean="0"/>
                        <a:t>: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Large </a:t>
                      </a:r>
                      <a:r>
                        <a:rPr kumimoji="0" lang="en-US" sz="2000" b="1" i="0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Piwinski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Angle MD + </a:t>
                      </a:r>
                      <a:r>
                        <a:rPr kumimoji="0" lang="en-US" sz="2000" b="1" i="0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precycle</a:t>
                      </a:r>
                      <a:endParaRPr kumimoji="0" lang="en-US" sz="20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bunches 2.4e11 – </a:t>
                      </a:r>
                      <a:r>
                        <a:rPr kumimoji="0" lang="en-US" sz="2000" b="1" i="0" u="sng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started with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3:30 h delay</a:t>
                      </a:r>
                      <a:endParaRPr kumimoji="0" lang="en-US" sz="2000" b="1" i="1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(Body)"/>
                          <a:cs typeface="Arial (Body)"/>
                        </a:rPr>
                        <a:t>A</a:t>
                      </a:r>
                    </a:p>
                  </a:txBody>
                  <a:tcPr marL="12700" marR="12700" marT="12700" marB="0" anchor="ctr"/>
                </a:tc>
              </a:tr>
              <a:tr h="707267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18:00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450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GeV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dirty="0" err="1" smtClean="0">
                          <a:sym typeface="Wingdings"/>
                        </a:rPr>
                        <a:t></a:t>
                      </a:r>
                      <a:r>
                        <a:rPr lang="en-US" sz="1600" dirty="0" smtClean="0">
                          <a:sym typeface="Wingdings"/>
                        </a:rPr>
                        <a:t> 4 </a:t>
                      </a:r>
                      <a:r>
                        <a:rPr lang="en-US" sz="1600" dirty="0" err="1" smtClean="0">
                          <a:sym typeface="Wingdings"/>
                        </a:rPr>
                        <a:t>TeV</a:t>
                      </a:r>
                      <a:r>
                        <a:rPr lang="en-US" sz="1600" dirty="0" smtClean="0">
                          <a:sym typeface="Wingdings"/>
                        </a:rPr>
                        <a:t>: </a:t>
                      </a:r>
                      <a:r>
                        <a:rPr kumimoji="0" lang="en-US" sz="2000" b="1" i="0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Octupole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u="sng" noProof="0" dirty="0" smtClean="0">
                          <a:solidFill>
                            <a:srgbClr val="0000FF"/>
                          </a:solidFill>
                        </a:rPr>
                        <a:t>instability threshold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u="sng" noProof="0" dirty="0" smtClean="0">
                          <a:solidFill>
                            <a:srgbClr val="FF0000"/>
                          </a:solidFill>
                        </a:rPr>
                        <a:t>Single full</a:t>
                      </a:r>
                      <a:r>
                        <a:rPr lang="en-US" sz="2000" b="1" i="1" u="sng" baseline="0" noProof="0" dirty="0" smtClean="0">
                          <a:solidFill>
                            <a:srgbClr val="FF0000"/>
                          </a:solidFill>
                        </a:rPr>
                        <a:t> physics beams – successful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Ramp for chromaticity  + </a:t>
                      </a:r>
                      <a:r>
                        <a:rPr kumimoji="0" lang="en-US" sz="2000" b="1" i="0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octupole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effect</a:t>
                      </a:r>
                      <a:endParaRPr lang="en-US" sz="2000" i="1" noProof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1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dirty="0" smtClean="0">
                          <a:latin typeface="Arial (Body)"/>
                          <a:cs typeface="Arial (Body)"/>
                        </a:rPr>
                        <a:t>C</a:t>
                      </a:r>
                    </a:p>
                  </a:txBody>
                  <a:tcPr marL="12700" marR="12700" marT="12700" marB="0" anchor="ctr"/>
                </a:tc>
              </a:tr>
              <a:tr h="34653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Wed</a:t>
                      </a:r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02:00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Ramp down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0" u="none" dirty="0">
                        <a:solidFill>
                          <a:schemeClr val="tx1"/>
                        </a:solidFill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644656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04:00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/>
                        <a:t>450 </a:t>
                      </a:r>
                      <a:r>
                        <a:rPr lang="en-US" sz="1600" noProof="0" dirty="0" err="1" smtClean="0"/>
                        <a:t>GeV</a:t>
                      </a:r>
                      <a:r>
                        <a:rPr lang="en-US" sz="1600" noProof="0" dirty="0" smtClean="0"/>
                        <a:t> </a:t>
                      </a:r>
                      <a:r>
                        <a:rPr lang="en-US" sz="1600" dirty="0" smtClean="0">
                          <a:sym typeface="Wingdings"/>
                        </a:rPr>
                        <a:t> 4 </a:t>
                      </a:r>
                      <a:r>
                        <a:rPr lang="en-US" sz="1600" dirty="0" err="1" smtClean="0">
                          <a:sym typeface="Wingdings"/>
                        </a:rPr>
                        <a:t>TeV</a:t>
                      </a:r>
                      <a:r>
                        <a:rPr lang="en-US" sz="1600" noProof="0" dirty="0" smtClean="0"/>
                        <a:t>: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Longitudinal dynamics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studies</a:t>
                      </a:r>
                      <a:r>
                        <a:rPr lang="en-US" sz="2000" b="1" i="1" u="sng" baseline="0" noProof="0" dirty="0" smtClean="0">
                          <a:solidFill>
                            <a:srgbClr val="FF0000"/>
                          </a:solidFill>
                        </a:rPr>
                        <a:t>– successful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dirty="0" smtClean="0">
                          <a:solidFill>
                            <a:schemeClr val="tx1"/>
                          </a:solidFill>
                          <a:latin typeface="Arial (Body)"/>
                          <a:cs typeface="Arial (Body)"/>
                        </a:rPr>
                        <a:t>B</a:t>
                      </a:r>
                      <a:endParaRPr lang="en-US" sz="1600" b="1" i="0" u="none" dirty="0">
                        <a:solidFill>
                          <a:schemeClr val="tx1"/>
                        </a:solidFill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346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10:00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noProof="0" dirty="0" smtClean="0"/>
                        <a:t>Ramp down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 (Body)"/>
                        <a:ea typeface="+mn-ea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600745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12:00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450 GeV </a:t>
                      </a:r>
                      <a:r>
                        <a:rPr lang="en-US" sz="1600" dirty="0" smtClean="0">
                          <a:sym typeface="Wingdings"/>
                        </a:rPr>
                        <a:t> 4 TeV: </a:t>
                      </a:r>
                      <a:r>
                        <a:rPr lang="en-US" sz="2000" b="1" u="sng" dirty="0" smtClean="0">
                          <a:solidFill>
                            <a:srgbClr val="0000FF"/>
                          </a:solidFill>
                          <a:sym typeface="Wingdings"/>
                        </a:rPr>
                        <a:t>Beta*</a:t>
                      </a:r>
                      <a:r>
                        <a:rPr lang="en-US" sz="2000" b="1" u="sng" baseline="0" dirty="0" smtClean="0">
                          <a:solidFill>
                            <a:srgbClr val="0000FF"/>
                          </a:solidFill>
                          <a:sym typeface="Wingdings"/>
                        </a:rPr>
                        <a:t> leveling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sng" baseline="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2 nominal </a:t>
                      </a:r>
                      <a:r>
                        <a:rPr lang="en-US" sz="2000" b="1" u="sng" baseline="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bunches  </a:t>
                      </a:r>
                      <a:r>
                        <a:rPr lang="en-US" sz="2000" b="1" i="1" u="sng" baseline="0" noProof="0" dirty="0" smtClean="0">
                          <a:solidFill>
                            <a:srgbClr val="FF0000"/>
                          </a:solidFill>
                        </a:rPr>
                        <a:t>– successful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dirty="0" smtClean="0">
                          <a:solidFill>
                            <a:schemeClr val="tx1"/>
                          </a:solidFill>
                          <a:latin typeface="Arial (Body)"/>
                          <a:cs typeface="Arial (Body)"/>
                        </a:rPr>
                        <a:t>C</a:t>
                      </a:r>
                    </a:p>
                  </a:txBody>
                  <a:tcPr marL="12700" marR="12700" marT="12700" marB="0" anchor="ctr"/>
                </a:tc>
              </a:tr>
              <a:tr h="346530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20:00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smtClean="0"/>
                        <a:t>Ramp down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dirty="0" smtClean="0">
                        <a:solidFill>
                          <a:schemeClr val="tx1"/>
                        </a:solidFill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707267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600" i="0" dirty="0" smtClean="0"/>
                        <a:t>22:00</a:t>
                      </a:r>
                      <a:endParaRPr lang="en-GB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450 GeV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4 TeV:  </a:t>
                      </a:r>
                      <a:r>
                        <a:rPr lang="en-US" sz="2000" b="1" u="sng" noProof="0" dirty="0" smtClean="0">
                          <a:solidFill>
                            <a:srgbClr val="0000FF"/>
                          </a:solidFill>
                        </a:rPr>
                        <a:t>L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ong-range beam-beam with high bunch intensity 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84b 50 ns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1.7e11 </a:t>
                      </a:r>
                      <a:r>
                        <a:rPr lang="en-US" sz="2000" b="1" i="1" u="sng" baseline="0" noProof="0" dirty="0" smtClean="0">
                          <a:solidFill>
                            <a:srgbClr val="FF0000"/>
                          </a:solidFill>
                        </a:rPr>
                        <a:t>– successful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dirty="0" smtClean="0">
                          <a:solidFill>
                            <a:schemeClr val="tx1"/>
                          </a:solidFill>
                          <a:latin typeface="Arial (Body)"/>
                          <a:cs typeface="Arial (Body)"/>
                        </a:rPr>
                        <a:t>C</a:t>
                      </a: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 bwMode="auto">
          <a:xfrm>
            <a:off x="7467600" y="1524000"/>
            <a:ext cx="685800" cy="762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GB" sz="2000" dirty="0">
              <a:solidFill>
                <a:srgbClr val="00007D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467600" y="2362200"/>
            <a:ext cx="685800" cy="762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GB" sz="2000" dirty="0">
              <a:solidFill>
                <a:srgbClr val="00007D"/>
              </a:solidFill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467600" y="3200400"/>
            <a:ext cx="685800" cy="762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GB" sz="2000" dirty="0">
              <a:solidFill>
                <a:srgbClr val="00007D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467600" y="40386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GB" sz="2000" dirty="0">
              <a:solidFill>
                <a:srgbClr val="00007D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467600" y="4648200"/>
            <a:ext cx="685800" cy="8382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GB" sz="2000" dirty="0">
              <a:solidFill>
                <a:srgbClr val="00007D"/>
              </a:solidFill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467600" y="5562600"/>
            <a:ext cx="685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GB" sz="2000" dirty="0">
              <a:solidFill>
                <a:srgbClr val="00007D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67600" y="3429000"/>
            <a:ext cx="643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7D"/>
                </a:solidFill>
              </a:rPr>
              <a:t>Giulia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391400" y="2595088"/>
            <a:ext cx="833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1400" dirty="0" err="1">
                <a:solidFill>
                  <a:srgbClr val="00007D"/>
                </a:solidFill>
              </a:rPr>
              <a:t>Ghislain</a:t>
            </a:r>
            <a:endParaRPr lang="en-GB" sz="1400" dirty="0">
              <a:solidFill>
                <a:srgbClr val="00007D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44078" y="1764806"/>
            <a:ext cx="8733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1400" dirty="0" err="1">
                <a:solidFill>
                  <a:srgbClr val="00007D"/>
                </a:solidFill>
              </a:rPr>
              <a:t>Alick</a:t>
            </a:r>
            <a:endParaRPr lang="en-GB" sz="1400" dirty="0">
              <a:solidFill>
                <a:srgbClr val="00007D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67600" y="4114800"/>
            <a:ext cx="6235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1400" dirty="0" err="1">
                <a:solidFill>
                  <a:srgbClr val="00007D"/>
                </a:solidFill>
              </a:rPr>
              <a:t>Mirko</a:t>
            </a:r>
            <a:endParaRPr lang="en-GB" sz="1400" dirty="0">
              <a:solidFill>
                <a:srgbClr val="00007D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391400" y="5715000"/>
            <a:ext cx="833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1400" dirty="0" err="1">
                <a:solidFill>
                  <a:srgbClr val="00007D"/>
                </a:solidFill>
              </a:rPr>
              <a:t>Ghislain</a:t>
            </a:r>
            <a:endParaRPr lang="en-GB" sz="1400" dirty="0">
              <a:solidFill>
                <a:srgbClr val="00007D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467600" y="4965205"/>
            <a:ext cx="5822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1400" dirty="0" err="1">
                <a:solidFill>
                  <a:srgbClr val="00007D"/>
                </a:solidFill>
              </a:rPr>
              <a:t>Alick</a:t>
            </a:r>
            <a:endParaRPr lang="en-GB" sz="1400" dirty="0">
              <a:solidFill>
                <a:srgbClr val="00007D"/>
              </a:solidFill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472280" y="1143000"/>
            <a:ext cx="681120" cy="304799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GB" sz="2000" dirty="0">
              <a:solidFill>
                <a:srgbClr val="00007D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467600" y="1140023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7D"/>
                </a:solidFill>
              </a:rPr>
              <a:t>Giulia</a:t>
            </a:r>
          </a:p>
        </p:txBody>
      </p:sp>
      <p:sp>
        <p:nvSpPr>
          <p:cNvPr id="2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25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fi-FI" dirty="0" smtClean="0">
                <a:solidFill>
                  <a:srgbClr val="00007D"/>
                </a:solidFill>
              </a:rPr>
              <a:t>MD#2 News &amp; Plan </a:t>
            </a:r>
            <a:r>
              <a:rPr lang="fi-FI" dirty="0" smtClean="0">
                <a:solidFill>
                  <a:srgbClr val="00007D"/>
                </a:solidFill>
              </a:rPr>
              <a:t>22 </a:t>
            </a:r>
            <a:r>
              <a:rPr lang="fi-FI" dirty="0" smtClean="0">
                <a:solidFill>
                  <a:srgbClr val="00007D"/>
                </a:solidFill>
              </a:rPr>
              <a:t>June 2012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30" name="Date Placeholder 3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>
                <a:solidFill>
                  <a:srgbClr val="00007D"/>
                </a:solidFill>
              </a:rPr>
              <a:t>22-06-12</a:t>
            </a:r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90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76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kern="0" dirty="0">
                <a:ea typeface="+mj-ea"/>
                <a:cs typeface="+mj-cs"/>
              </a:rPr>
              <a:t>l</a:t>
            </a:r>
            <a:r>
              <a:rPr kumimoji="0" lang="en-US" sz="40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oss</a:t>
            </a: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 spikes after </a:t>
            </a:r>
            <a:r>
              <a:rPr lang="en-US" sz="4000" kern="0" dirty="0" err="1">
                <a:ea typeface="+mj-ea"/>
                <a:cs typeface="+mj-cs"/>
              </a:rPr>
              <a:t>M</a:t>
            </a: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KI pulse</a:t>
            </a:r>
            <a:endParaRPr kumimoji="0" lang="en-GB" sz="32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51" y="722645"/>
            <a:ext cx="7542098" cy="6005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959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9644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+mj-lt"/>
              </a:rPr>
              <a:t>Scraping, diffusion &amp;</a:t>
            </a:r>
            <a:r>
              <a:rPr lang="en-US" sz="4000" dirty="0" smtClean="0">
                <a:latin typeface="+mj-lt"/>
              </a:rPr>
              <a:t> repopulation study </a:t>
            </a:r>
            <a:endParaRPr lang="en-GB" sz="36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60032" y="763121"/>
            <a:ext cx="4176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buClrTx/>
            </a:pPr>
            <a:r>
              <a:rPr lang="en-US" dirty="0" smtClean="0"/>
              <a:t>F. Burkart, G. Valentino, S. </a:t>
            </a:r>
            <a:r>
              <a:rPr lang="en-US" dirty="0" err="1" smtClean="0"/>
              <a:t>Redaelli</a:t>
            </a:r>
            <a:r>
              <a:rPr lang="en-US" dirty="0" smtClean="0"/>
              <a:t> et al ++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141608"/>
            <a:ext cx="84351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scraping &amp; collimator retraction at top energy in squeeze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96325" y="5685693"/>
            <a:ext cx="48299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A</a:t>
            </a:r>
            <a:r>
              <a:rPr lang="en-US" sz="3600" dirty="0" smtClean="0"/>
              <a:t>synchronous dump test</a:t>
            </a:r>
          </a:p>
          <a:p>
            <a:r>
              <a:rPr lang="en-US" sz="3600" dirty="0"/>
              <a:t>n</a:t>
            </a:r>
            <a:r>
              <a:rPr lang="en-US" sz="3600" dirty="0" smtClean="0"/>
              <a:t>ext: ADT fast losses</a:t>
            </a:r>
            <a:endParaRPr lang="en-GB" sz="3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801" y="1844824"/>
            <a:ext cx="4548360" cy="35594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594" y="1844824"/>
            <a:ext cx="4548361" cy="355942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57284" y="3789040"/>
            <a:ext cx="182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</a:rPr>
              <a:t>w/o collision</a:t>
            </a:r>
            <a:endParaRPr lang="en-GB" sz="2400" b="1" dirty="0">
              <a:solidFill>
                <a:srgbClr val="0000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47981" y="3789040"/>
            <a:ext cx="18775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CC"/>
                </a:solidFill>
              </a:rPr>
              <a:t>w</a:t>
            </a:r>
            <a:r>
              <a:rPr lang="en-US" sz="2400" b="1" dirty="0" smtClean="0">
                <a:solidFill>
                  <a:srgbClr val="0000CC"/>
                </a:solidFill>
              </a:rPr>
              <a:t>ith collision</a:t>
            </a:r>
            <a:endParaRPr lang="en-GB" sz="24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299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5621129"/>
              </p:ext>
            </p:extLst>
          </p:nvPr>
        </p:nvGraphicFramePr>
        <p:xfrm>
          <a:off x="381000" y="762000"/>
          <a:ext cx="8425169" cy="4302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730"/>
                <a:gridCol w="736629"/>
                <a:gridCol w="5738041"/>
                <a:gridCol w="824654"/>
                <a:gridCol w="590115"/>
              </a:tblGrid>
              <a:tr h="4041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Time</a:t>
                      </a:r>
                      <a:endParaRPr lang="en-US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EiC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MP</a:t>
                      </a:r>
                      <a:endParaRPr lang="en-US" sz="1600" dirty="0"/>
                    </a:p>
                  </a:txBody>
                  <a:tcPr/>
                </a:tc>
              </a:tr>
              <a:tr h="312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Thu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06:00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Ramp down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1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502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08:00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450 GeV </a:t>
                      </a:r>
                      <a:r>
                        <a:rPr lang="en-US" sz="1600" noProof="0" dirty="0" smtClean="0">
                          <a:sym typeface="Wingdings"/>
                        </a:rPr>
                        <a:t> 4</a:t>
                      </a:r>
                      <a:r>
                        <a:rPr lang="en-US" sz="1600" noProof="0" dirty="0" smtClean="0"/>
                        <a:t> </a:t>
                      </a:r>
                      <a:r>
                        <a:rPr lang="en-US" sz="1600" noProof="0" dirty="0" err="1" smtClean="0"/>
                        <a:t>TeV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High beta* (1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sz="2000" b="1" i="1" u="sng" baseline="0" noProof="0" dirty="0" smtClean="0">
                          <a:solidFill>
                            <a:srgbClr val="FF0000"/>
                          </a:solidFill>
                        </a:rPr>
                        <a:t> – successful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1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(Body)"/>
                          <a:cs typeface="Arial (Body)"/>
                        </a:rPr>
                        <a:t>A</a:t>
                      </a:r>
                    </a:p>
                  </a:txBody>
                  <a:tcPr marL="12700" marR="12700" marT="12700" marB="0" anchor="ctr"/>
                </a:tc>
              </a:tr>
              <a:tr h="304800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16:00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Ramp down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533400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18:00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450 GeV: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MKI UFO studies</a:t>
                      </a:r>
                      <a:endParaRPr kumimoji="0" lang="en-US" sz="2000" b="1" i="1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(Body)"/>
                          <a:cs typeface="Arial (Body)"/>
                        </a:rPr>
                        <a:t>C</a:t>
                      </a:r>
                    </a:p>
                  </a:txBody>
                  <a:tcPr marL="12700" marR="12700" marT="12700" marB="0" anchor="ctr"/>
                </a:tc>
              </a:tr>
              <a:tr h="739458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Fri</a:t>
                      </a:r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04:00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/>
                        <a:t>450 GeV </a:t>
                      </a:r>
                      <a:r>
                        <a:rPr lang="en-US" sz="1600" noProof="0" dirty="0" smtClean="0">
                          <a:sym typeface="Wingdings"/>
                        </a:rPr>
                        <a:t> 4</a:t>
                      </a:r>
                      <a:r>
                        <a:rPr lang="en-US" sz="1600" noProof="0" dirty="0" smtClean="0"/>
                        <a:t> </a:t>
                      </a:r>
                      <a:r>
                        <a:rPr lang="en-US" sz="1600" noProof="0" dirty="0" err="1" smtClean="0"/>
                        <a:t>TeV</a:t>
                      </a:r>
                      <a:r>
                        <a:rPr lang="en-US" sz="1600" noProof="0" dirty="0" smtClean="0"/>
                        <a:t>:  </a:t>
                      </a:r>
                      <a:r>
                        <a:rPr lang="en-US" sz="2000" b="1" u="sng" baseline="0" noProof="0" dirty="0" smtClean="0">
                          <a:solidFill>
                            <a:srgbClr val="0000FF"/>
                          </a:solidFill>
                        </a:rPr>
                        <a:t>Scraping, diffusion and Repopulation Study </a:t>
                      </a:r>
                      <a:r>
                        <a:rPr lang="en-US" sz="2000" b="1" u="sng" noProof="0" dirty="0" smtClean="0">
                          <a:solidFill>
                            <a:srgbClr val="0000FF"/>
                          </a:solidFill>
                        </a:rPr>
                        <a:t>and fast losses (with ADT)</a:t>
                      </a:r>
                      <a:endParaRPr lang="en-US" sz="2000" b="1" i="1" u="sng" noProof="0" dirty="0" smtClean="0">
                        <a:solidFill>
                          <a:srgbClr val="0000FF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dirty="0" smtClean="0">
                          <a:solidFill>
                            <a:schemeClr val="tx1"/>
                          </a:solidFill>
                          <a:latin typeface="Arial (Body)"/>
                          <a:cs typeface="Arial (Body)"/>
                        </a:rPr>
                        <a:t>C+C</a:t>
                      </a:r>
                      <a:endParaRPr lang="en-US" sz="1600" b="1" i="0" u="none" dirty="0">
                        <a:solidFill>
                          <a:schemeClr val="tx1"/>
                        </a:solidFill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2737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12:00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noProof="0" dirty="0" smtClean="0"/>
                        <a:t>Ramp down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 (Body)"/>
                        <a:ea typeface="+mn-ea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528575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14:00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450 </a:t>
                      </a:r>
                      <a:r>
                        <a:rPr lang="en-US" sz="1600" dirty="0" err="1" smtClean="0"/>
                        <a:t>GeV</a:t>
                      </a:r>
                      <a:r>
                        <a:rPr lang="en-US" sz="1600" dirty="0" smtClean="0"/>
                        <a:t>: </a:t>
                      </a:r>
                      <a:r>
                        <a:rPr lang="en-US" sz="2000" b="1" u="sng" dirty="0" smtClean="0">
                          <a:solidFill>
                            <a:srgbClr val="0000FF"/>
                          </a:solidFill>
                          <a:sym typeface="Wingdings"/>
                        </a:rPr>
                        <a:t>Injection and Q20 optics</a:t>
                      </a:r>
                      <a:endParaRPr lang="en-US" sz="200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dirty="0" smtClean="0">
                          <a:solidFill>
                            <a:schemeClr val="tx1"/>
                          </a:solidFill>
                          <a:latin typeface="Arial (Body)"/>
                          <a:cs typeface="Arial (Body)"/>
                        </a:rPr>
                        <a:t>A</a:t>
                      </a:r>
                    </a:p>
                  </a:txBody>
                  <a:tcPr marL="12700" marR="12700" marT="12700" marB="0" anchor="ctr"/>
                </a:tc>
              </a:tr>
              <a:tr h="528575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22:00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450 </a:t>
                      </a:r>
                      <a:r>
                        <a:rPr lang="en-US" sz="1600" dirty="0" err="1" smtClean="0"/>
                        <a:t>GeV</a:t>
                      </a:r>
                      <a:r>
                        <a:rPr lang="en-US" sz="1600" noProof="0" dirty="0" smtClean="0"/>
                        <a:t>: 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RF cavity phase modulation for 25ns</a:t>
                      </a:r>
                      <a:endParaRPr lang="en-US" sz="200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dirty="0" smtClean="0">
                          <a:solidFill>
                            <a:schemeClr val="tx1"/>
                          </a:solidFill>
                          <a:latin typeface="Arial (Body)"/>
                          <a:cs typeface="Arial (Body)"/>
                        </a:rPr>
                        <a:t>B</a:t>
                      </a: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684213" y="25400"/>
            <a:ext cx="8229600" cy="523875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9pPr>
          </a:lstStyle>
          <a:p>
            <a:r>
              <a:rPr lang="en-US" dirty="0" smtClean="0"/>
              <a:t>Draft MD Planning Thu – Fri (21. – 22.6.)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7467600" y="4343400"/>
            <a:ext cx="685800" cy="762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7467600" y="3505200"/>
            <a:ext cx="685800" cy="762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467600" y="2971800"/>
            <a:ext cx="685800" cy="4572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467600" y="1905000"/>
            <a:ext cx="685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7467600" y="2590800"/>
            <a:ext cx="685800" cy="304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467600" y="1219200"/>
            <a:ext cx="685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391400" y="3048000"/>
            <a:ext cx="833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 smtClean="0"/>
              <a:t>Ghislain</a:t>
            </a:r>
            <a:endParaRPr lang="en-GB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7467600" y="2057400"/>
            <a:ext cx="6235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/>
              <a:t>Mirko</a:t>
            </a:r>
            <a:endParaRPr lang="en-GB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7391400" y="1371600"/>
            <a:ext cx="833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/>
              <a:t>Ghislain</a:t>
            </a:r>
            <a:endParaRPr lang="en-GB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7494989" y="2590800"/>
            <a:ext cx="5822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/>
              <a:t>Alick</a:t>
            </a:r>
            <a:endParaRPr lang="en-GB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7391400" y="3733800"/>
            <a:ext cx="766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 smtClean="0"/>
              <a:t>Verena</a:t>
            </a:r>
            <a:endParaRPr lang="en-GB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7467600" y="4572000"/>
            <a:ext cx="6235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/>
              <a:t>Mirko</a:t>
            </a:r>
            <a:endParaRPr lang="en-GB" sz="1400" dirty="0"/>
          </a:p>
        </p:txBody>
      </p:sp>
      <p:sp>
        <p:nvSpPr>
          <p:cNvPr id="1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20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fi-FI" dirty="0" smtClean="0">
                <a:solidFill>
                  <a:srgbClr val="00007D"/>
                </a:solidFill>
              </a:rPr>
              <a:t>MD#2 News &amp; Plan </a:t>
            </a:r>
            <a:r>
              <a:rPr lang="fi-FI" dirty="0" smtClean="0">
                <a:solidFill>
                  <a:srgbClr val="00007D"/>
                </a:solidFill>
              </a:rPr>
              <a:t>22 </a:t>
            </a:r>
            <a:r>
              <a:rPr lang="fi-FI" dirty="0" smtClean="0">
                <a:solidFill>
                  <a:srgbClr val="00007D"/>
                </a:solidFill>
              </a:rPr>
              <a:t>June 2012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>
                <a:solidFill>
                  <a:srgbClr val="00007D"/>
                </a:solidFill>
              </a:rPr>
              <a:t>22-06-12</a:t>
            </a:r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526757"/>
              </p:ext>
            </p:extLst>
          </p:nvPr>
        </p:nvGraphicFramePr>
        <p:xfrm>
          <a:off x="403127" y="727150"/>
          <a:ext cx="8425169" cy="5593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3673"/>
                <a:gridCol w="762000"/>
                <a:gridCol w="5562600"/>
                <a:gridCol w="846781"/>
                <a:gridCol w="590115"/>
              </a:tblGrid>
              <a:tr h="4041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Time</a:t>
                      </a:r>
                      <a:endParaRPr lang="en-US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EiC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MP</a:t>
                      </a:r>
                      <a:endParaRPr lang="en-US" sz="1600" dirty="0"/>
                    </a:p>
                  </a:txBody>
                  <a:tcPr/>
                </a:tc>
              </a:tr>
              <a:tr h="4313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Sat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06:00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450 GeV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 4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TeV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High beta* (2)</a:t>
                      </a:r>
                      <a:endParaRPr kumimoji="0" lang="en-US" sz="2000" b="1" i="1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1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(Body)"/>
                          <a:cs typeface="Arial (Body)"/>
                        </a:rPr>
                        <a:t>A</a:t>
                      </a:r>
                    </a:p>
                  </a:txBody>
                  <a:tcPr marL="12700" marR="12700" marT="12700" marB="0" anchor="ctr"/>
                </a:tc>
              </a:tr>
              <a:tr h="304800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14:00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Ramp down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533400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smtClean="0"/>
                        <a:t>16:</a:t>
                      </a:r>
                      <a:r>
                        <a:rPr lang="en-US" sz="1600" i="0" dirty="0" smtClean="0"/>
                        <a:t>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/>
                        <a:t>450 GeV: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Transverse Damper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studies </a:t>
                      </a:r>
                      <a:r>
                        <a:rPr kumimoji="0" lang="en-US" sz="20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cancelled</a:t>
                      </a:r>
                      <a:endParaRPr kumimoji="0" lang="en-US" sz="2000" b="1" i="1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254408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22:00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Ramp down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75002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Sun</a:t>
                      </a:r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00:00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/>
                        <a:t>450 GeV </a:t>
                      </a:r>
                      <a:r>
                        <a:rPr lang="en-US" sz="1600" noProof="0" dirty="0" smtClean="0">
                          <a:sym typeface="Wingdings"/>
                        </a:rPr>
                        <a:t> 4</a:t>
                      </a:r>
                      <a:r>
                        <a:rPr lang="en-US" sz="1600" noProof="0" dirty="0" smtClean="0"/>
                        <a:t> </a:t>
                      </a:r>
                      <a:r>
                        <a:rPr lang="en-US" sz="1600" noProof="0" dirty="0" err="1" smtClean="0"/>
                        <a:t>TeV</a:t>
                      </a:r>
                      <a:r>
                        <a:rPr lang="en-US" sz="1600" noProof="0" dirty="0" smtClean="0"/>
                        <a:t>:  </a:t>
                      </a:r>
                      <a:r>
                        <a:rPr lang="en-US" sz="2000" b="1" u="sng" noProof="0" dirty="0" smtClean="0">
                          <a:solidFill>
                            <a:srgbClr val="0000FF"/>
                          </a:solidFill>
                        </a:rPr>
                        <a:t>Collimation </a:t>
                      </a:r>
                      <a:r>
                        <a:rPr lang="en-US" sz="2000" b="1" u="sng" baseline="0" noProof="0" dirty="0" smtClean="0">
                          <a:solidFill>
                            <a:srgbClr val="0000FF"/>
                          </a:solidFill>
                        </a:rPr>
                        <a:t>(impedance, nominal settings)</a:t>
                      </a:r>
                      <a:endParaRPr lang="en-US" sz="2000" i="1" noProof="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dirty="0" smtClean="0">
                          <a:solidFill>
                            <a:schemeClr val="tx1"/>
                          </a:solidFill>
                          <a:latin typeface="Arial (Body)"/>
                          <a:cs typeface="Arial (Body)"/>
                        </a:rPr>
                        <a:t>C</a:t>
                      </a:r>
                      <a:endParaRPr lang="en-US" sz="1600" b="1" i="0" u="none" dirty="0">
                        <a:solidFill>
                          <a:schemeClr val="tx1"/>
                        </a:solidFill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3049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06:00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noProof="0" dirty="0" smtClean="0"/>
                        <a:t>Ramp down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 (Body)"/>
                        <a:ea typeface="+mn-ea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773880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08:00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450 </a:t>
                      </a:r>
                      <a:r>
                        <a:rPr lang="en-US" sz="1600" dirty="0" err="1" smtClean="0"/>
                        <a:t>GeV</a:t>
                      </a:r>
                      <a:r>
                        <a:rPr lang="en-US" sz="1600" dirty="0" smtClean="0">
                          <a:sym typeface="Wingdings"/>
                        </a:rPr>
                        <a:t>: </a:t>
                      </a:r>
                      <a:r>
                        <a:rPr lang="en-US" sz="2000" b="1" u="sng" dirty="0" smtClean="0">
                          <a:solidFill>
                            <a:srgbClr val="0000FF"/>
                          </a:solidFill>
                          <a:sym typeface="Wingdings"/>
                        </a:rPr>
                        <a:t>Beam Instrumentation </a:t>
                      </a:r>
                      <a:r>
                        <a:rPr lang="en-US" sz="1600" b="1" u="sng" dirty="0" smtClean="0">
                          <a:solidFill>
                            <a:srgbClr val="0000FF"/>
                          </a:solidFill>
                          <a:sym typeface="Wingdings"/>
                        </a:rPr>
                        <a:t>(BSRT, BGI,</a:t>
                      </a:r>
                      <a:r>
                        <a:rPr lang="en-US" sz="1600" b="1" u="sng" baseline="0" dirty="0" smtClean="0">
                          <a:solidFill>
                            <a:srgbClr val="0000FF"/>
                          </a:solidFill>
                          <a:sym typeface="Wingdings"/>
                        </a:rPr>
                        <a:t> wire scan, BPM nonlinearities)</a:t>
                      </a:r>
                      <a:endParaRPr lang="en-US" sz="160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dirty="0" smtClean="0">
                          <a:solidFill>
                            <a:schemeClr val="tx1"/>
                          </a:solidFill>
                          <a:latin typeface="Arial (Body)"/>
                          <a:cs typeface="Arial (Body)"/>
                        </a:rPr>
                        <a:t>A/B/C</a:t>
                      </a:r>
                    </a:p>
                  </a:txBody>
                  <a:tcPr marL="12700" marR="12700" marT="12700" marB="0" anchor="ctr"/>
                </a:tc>
              </a:tr>
              <a:tr h="609600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16:00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450 </a:t>
                      </a:r>
                      <a:r>
                        <a:rPr lang="en-US" sz="1600" dirty="0" err="1" smtClean="0"/>
                        <a:t>GeV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>
                          <a:sym typeface="Wingdings"/>
                        </a:rPr>
                        <a:t></a:t>
                      </a:r>
                      <a:r>
                        <a:rPr lang="en-US" sz="1600" dirty="0" smtClean="0">
                          <a:sym typeface="Wingdings"/>
                        </a:rPr>
                        <a:t> 4 </a:t>
                      </a:r>
                      <a:r>
                        <a:rPr lang="en-US" sz="1600" dirty="0" err="1" smtClean="0">
                          <a:sym typeface="Wingdings"/>
                        </a:rPr>
                        <a:t>TeV</a:t>
                      </a:r>
                      <a:r>
                        <a:rPr lang="en-US" sz="1600" dirty="0" smtClean="0">
                          <a:sym typeface="Wingdings"/>
                        </a:rPr>
                        <a:t>: </a:t>
                      </a:r>
                      <a:r>
                        <a:rPr lang="en-US" sz="2000" b="1" u="sng" dirty="0" smtClean="0">
                          <a:solidFill>
                            <a:srgbClr val="0000FF"/>
                          </a:solidFill>
                          <a:sym typeface="Wingdings"/>
                        </a:rPr>
                        <a:t>Test ramp for </a:t>
                      </a:r>
                      <a:r>
                        <a:rPr lang="en-US" sz="2000" b="1" u="sng" dirty="0" err="1" smtClean="0">
                          <a:solidFill>
                            <a:srgbClr val="0000FF"/>
                          </a:solidFill>
                          <a:sym typeface="Wingdings"/>
                        </a:rPr>
                        <a:t>emittance</a:t>
                      </a:r>
                      <a:r>
                        <a:rPr lang="en-US" sz="2000" b="1" u="sng" baseline="0" dirty="0" smtClean="0">
                          <a:solidFill>
                            <a:srgbClr val="0000FF"/>
                          </a:solidFill>
                          <a:sym typeface="Wingdings"/>
                        </a:rPr>
                        <a:t> calibration</a:t>
                      </a:r>
                      <a:endParaRPr lang="en-US" sz="200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dirty="0" smtClean="0">
                          <a:solidFill>
                            <a:schemeClr val="tx1"/>
                          </a:solidFill>
                          <a:latin typeface="Arial (Body)"/>
                          <a:cs typeface="Arial (Body)"/>
                        </a:rPr>
                        <a:t>B/C</a:t>
                      </a:r>
                    </a:p>
                  </a:txBody>
                  <a:tcPr marL="12700" marR="12700" marT="12700" marB="0" anchor="ctr"/>
                </a:tc>
              </a:tr>
              <a:tr h="289968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20:00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noProof="0" dirty="0" smtClean="0"/>
                        <a:t>Ramp down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dirty="0" smtClean="0">
                        <a:solidFill>
                          <a:schemeClr val="tx1"/>
                        </a:solidFill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528575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22:00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450 </a:t>
                      </a:r>
                      <a:r>
                        <a:rPr lang="en-US" sz="1600" dirty="0" err="1" smtClean="0"/>
                        <a:t>GeV</a:t>
                      </a:r>
                      <a:r>
                        <a:rPr lang="en-US" sz="1600" dirty="0" smtClean="0"/>
                        <a:t>: </a:t>
                      </a:r>
                      <a:r>
                        <a:rPr lang="en-US" sz="2000" b="1" u="sng" dirty="0" smtClean="0">
                          <a:solidFill>
                            <a:srgbClr val="0000FF"/>
                          </a:solidFill>
                          <a:sym typeface="Wingdings"/>
                        </a:rPr>
                        <a:t>Dynamic</a:t>
                      </a:r>
                      <a:r>
                        <a:rPr lang="en-US" sz="2000" b="1" u="sng" baseline="0" dirty="0" smtClean="0">
                          <a:solidFill>
                            <a:srgbClr val="0000FF"/>
                          </a:solidFill>
                          <a:sym typeface="Wingdings"/>
                        </a:rPr>
                        <a:t> </a:t>
                      </a:r>
                      <a:r>
                        <a:rPr lang="en-US" sz="2000" b="1" u="sng" dirty="0" smtClean="0">
                          <a:solidFill>
                            <a:srgbClr val="0000FF"/>
                          </a:solidFill>
                          <a:sym typeface="Wingdings"/>
                        </a:rPr>
                        <a:t>Aperture MD</a:t>
                      </a:r>
                      <a:endParaRPr lang="en-US" sz="200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dirty="0" smtClean="0">
                          <a:solidFill>
                            <a:schemeClr val="tx1"/>
                          </a:solidFill>
                          <a:latin typeface="Arial (Body)"/>
                          <a:cs typeface="Arial (Body)"/>
                        </a:rPr>
                        <a:t>D</a:t>
                      </a:r>
                    </a:p>
                  </a:txBody>
                  <a:tcPr marL="12700" marR="12700" marT="12700" marB="0" anchor="ctr"/>
                </a:tc>
              </a:tr>
              <a:tr h="30490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Mon</a:t>
                      </a:r>
                      <a:endParaRPr lang="en-US" sz="1600" b="1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06:00</a:t>
                      </a:r>
                      <a:endParaRPr lang="en-US" sz="1600" b="1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Technical Stop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dirty="0" smtClean="0">
                        <a:solidFill>
                          <a:schemeClr val="tx1"/>
                        </a:solidFill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684213" y="25400"/>
            <a:ext cx="8229600" cy="523875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9pPr>
          </a:lstStyle>
          <a:p>
            <a:r>
              <a:rPr lang="en-US" dirty="0" smtClean="0"/>
              <a:t>Draft MD Planning Sat – Mon (23. – 25.6.)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7467600" y="1066800"/>
            <a:ext cx="685800" cy="4572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467600" y="16002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467600" y="3962400"/>
            <a:ext cx="685800" cy="685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467600" y="2209800"/>
            <a:ext cx="685800" cy="8382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467600" y="3124200"/>
            <a:ext cx="685800" cy="762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467600" y="4724400"/>
            <a:ext cx="685800" cy="1066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44078" y="1143000"/>
            <a:ext cx="8733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/>
              <a:t>Alick</a:t>
            </a:r>
            <a:endParaRPr lang="en-GB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7467600" y="2514600"/>
            <a:ext cx="6235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/>
              <a:t>Mirko</a:t>
            </a:r>
            <a:endParaRPr lang="en-GB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7467600" y="3358269"/>
            <a:ext cx="5822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/>
              <a:t>Alick</a:t>
            </a:r>
            <a:endParaRPr lang="en-GB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7467600" y="1676400"/>
            <a:ext cx="693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 smtClean="0"/>
              <a:t>Enrico</a:t>
            </a:r>
            <a:endParaRPr lang="en-GB" sz="1400" dirty="0"/>
          </a:p>
        </p:txBody>
      </p:sp>
      <p:sp>
        <p:nvSpPr>
          <p:cNvPr id="24" name="Rectangle 23"/>
          <p:cNvSpPr/>
          <p:nvPr/>
        </p:nvSpPr>
        <p:spPr bwMode="auto">
          <a:xfrm>
            <a:off x="7467600" y="5867400"/>
            <a:ext cx="685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67600" y="5023731"/>
            <a:ext cx="6235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/>
              <a:t>Mirko</a:t>
            </a:r>
            <a:endParaRPr lang="en-GB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7467600" y="6016823"/>
            <a:ext cx="5822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/>
              <a:t>Alick</a:t>
            </a:r>
            <a:endParaRPr lang="en-GB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7467600" y="4188023"/>
            <a:ext cx="693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 smtClean="0"/>
              <a:t>Enrico</a:t>
            </a:r>
            <a:endParaRPr lang="en-GB" sz="1400" dirty="0"/>
          </a:p>
        </p:txBody>
      </p:sp>
      <p:sp>
        <p:nvSpPr>
          <p:cNvPr id="2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28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fi-FI" dirty="0" smtClean="0">
                <a:solidFill>
                  <a:srgbClr val="00007D"/>
                </a:solidFill>
              </a:rPr>
              <a:t>MD#2 News &amp; Plan </a:t>
            </a:r>
            <a:r>
              <a:rPr lang="fi-FI" dirty="0" smtClean="0">
                <a:solidFill>
                  <a:srgbClr val="00007D"/>
                </a:solidFill>
              </a:rPr>
              <a:t>22 </a:t>
            </a:r>
            <a:r>
              <a:rPr lang="fi-FI" dirty="0" smtClean="0">
                <a:solidFill>
                  <a:srgbClr val="00007D"/>
                </a:solidFill>
              </a:rPr>
              <a:t>June 2012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29" name="Date Placeholder 3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>
                <a:solidFill>
                  <a:srgbClr val="00007D"/>
                </a:solidFill>
              </a:rPr>
              <a:t>22-06-12</a:t>
            </a:r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78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113580" y="0"/>
            <a:ext cx="9289032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prstClr val="black"/>
                </a:solidFill>
              </a:rPr>
              <a:t>High beta* (1)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92696"/>
            <a:ext cx="943304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6575" lvl="2" indent="-361950">
              <a:buClrTx/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00CC"/>
                </a:solidFill>
              </a:rPr>
              <a:t>Aim</a:t>
            </a:r>
            <a:r>
              <a:rPr lang="en-US" sz="2800" b="1" dirty="0">
                <a:solidFill>
                  <a:srgbClr val="0000CC"/>
                </a:solidFill>
              </a:rPr>
              <a:t>: </a:t>
            </a:r>
            <a:r>
              <a:rPr lang="en-US" sz="2800" b="1" dirty="0" smtClean="0">
                <a:solidFill>
                  <a:srgbClr val="0000CC"/>
                </a:solidFill>
              </a:rPr>
              <a:t>beta</a:t>
            </a:r>
            <a:r>
              <a:rPr lang="en-US" sz="2800" b="1" dirty="0">
                <a:solidFill>
                  <a:srgbClr val="0000CC"/>
                </a:solidFill>
              </a:rPr>
              <a:t>* = 500 m in </a:t>
            </a:r>
            <a:r>
              <a:rPr lang="en-US" sz="2800" b="1" dirty="0" smtClean="0">
                <a:solidFill>
                  <a:srgbClr val="0000CC"/>
                </a:solidFill>
              </a:rPr>
              <a:t>IP1&amp;5; </a:t>
            </a:r>
            <a:r>
              <a:rPr lang="en-US" sz="2800" b="1" dirty="0">
                <a:solidFill>
                  <a:srgbClr val="0000CC"/>
                </a:solidFill>
              </a:rPr>
              <a:t>measure &amp;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r>
              <a:rPr lang="en-US" sz="2800" b="1" dirty="0">
                <a:solidFill>
                  <a:srgbClr val="0000CC"/>
                </a:solidFill>
              </a:rPr>
              <a:t>correct </a:t>
            </a:r>
            <a:r>
              <a:rPr lang="en-US" sz="2800" b="1" dirty="0" smtClean="0">
                <a:solidFill>
                  <a:srgbClr val="0000CC"/>
                </a:solidFill>
              </a:rPr>
              <a:t>optics</a:t>
            </a:r>
          </a:p>
          <a:p>
            <a:pPr marL="536575" lvl="2" indent="-361950">
              <a:buClrTx/>
              <a:buFont typeface="Arial" pitchFamily="34" charset="0"/>
              <a:buChar char="•"/>
            </a:pPr>
            <a:r>
              <a:rPr lang="en-US" sz="2400" dirty="0" smtClean="0"/>
              <a:t>3 </a:t>
            </a:r>
            <a:r>
              <a:rPr lang="en-US" sz="2400" dirty="0"/>
              <a:t>probe bunches per beam, initial intensity ~3e10 per </a:t>
            </a:r>
            <a:r>
              <a:rPr lang="en-US" sz="2400" dirty="0" smtClean="0"/>
              <a:t>beam</a:t>
            </a:r>
          </a:p>
          <a:p>
            <a:pPr marL="536575" lvl="2" indent="-361950">
              <a:buClrTx/>
              <a:buFont typeface="Arial" pitchFamily="34" charset="0"/>
              <a:buChar char="•"/>
            </a:pPr>
            <a:r>
              <a:rPr lang="en-US" sz="2400" dirty="0" smtClean="0"/>
              <a:t>First </a:t>
            </a:r>
            <a:r>
              <a:rPr lang="en-US" sz="2400" b="1" dirty="0" smtClean="0">
                <a:solidFill>
                  <a:srgbClr val="0000CC"/>
                </a:solidFill>
              </a:rPr>
              <a:t>3 hours: re-commissioning </a:t>
            </a:r>
            <a:r>
              <a:rPr lang="en-US" sz="2400" b="1" dirty="0">
                <a:solidFill>
                  <a:srgbClr val="0000CC"/>
                </a:solidFill>
              </a:rPr>
              <a:t>of the 90 m optics </a:t>
            </a:r>
            <a:r>
              <a:rPr lang="en-US" sz="2400" dirty="0"/>
              <a:t>with parallel separation on, </a:t>
            </a:r>
            <a:r>
              <a:rPr lang="en-US" sz="2400" b="1" dirty="0" smtClean="0">
                <a:solidFill>
                  <a:srgbClr val="0000CC"/>
                </a:solidFill>
              </a:rPr>
              <a:t>Q’ measured </a:t>
            </a:r>
            <a:r>
              <a:rPr lang="en-US" sz="2400" b="1" dirty="0">
                <a:solidFill>
                  <a:srgbClr val="0000CC"/>
                </a:solidFill>
              </a:rPr>
              <a:t>and corrected in several steps </a:t>
            </a:r>
            <a:r>
              <a:rPr lang="en-US" sz="2400" dirty="0"/>
              <a:t>to 90 </a:t>
            </a:r>
            <a:r>
              <a:rPr lang="en-US" sz="2400" dirty="0" smtClean="0"/>
              <a:t>m</a:t>
            </a:r>
          </a:p>
          <a:p>
            <a:pPr marL="536575" lvl="2" indent="-361950">
              <a:buClrTx/>
              <a:buFont typeface="Arial" pitchFamily="34" charset="0"/>
              <a:buChar char="•"/>
            </a:pPr>
            <a:r>
              <a:rPr lang="en-US" sz="2400" dirty="0" smtClean="0"/>
              <a:t>Collimators opened </a:t>
            </a:r>
            <a:r>
              <a:rPr lang="en-US" sz="2400" dirty="0"/>
              <a:t>up at 90 m for the de-squeeze </a:t>
            </a:r>
          </a:p>
          <a:p>
            <a:pPr marL="536575" lvl="2" indent="-361950">
              <a:buClrTx/>
              <a:buFont typeface="Arial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b="1" dirty="0">
                <a:solidFill>
                  <a:srgbClr val="0000CC"/>
                </a:solidFill>
              </a:rPr>
              <a:t>de-squeeze from 90 to 500 m worked very well without any significant losses. </a:t>
            </a:r>
            <a:endParaRPr lang="en-US" sz="2800" b="1" dirty="0" smtClean="0">
              <a:solidFill>
                <a:srgbClr val="0000CC"/>
              </a:solidFill>
            </a:endParaRPr>
          </a:p>
          <a:p>
            <a:pPr marL="536575" lvl="2" indent="-361950">
              <a:buClrTx/>
              <a:buFont typeface="Arial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second half </a:t>
            </a:r>
            <a:r>
              <a:rPr lang="en-US" sz="2400" dirty="0" smtClean="0"/>
              <a:t>of MD: optics </a:t>
            </a:r>
            <a:r>
              <a:rPr lang="en-US" sz="2400" dirty="0"/>
              <a:t>measurements and corrections at 500 m. </a:t>
            </a:r>
            <a:r>
              <a:rPr lang="en-US" sz="2400" b="1" dirty="0" smtClean="0">
                <a:solidFill>
                  <a:srgbClr val="FF0000"/>
                </a:solidFill>
              </a:rPr>
              <a:t>AC dipole </a:t>
            </a:r>
            <a:r>
              <a:rPr lang="en-US" sz="2400" b="1" dirty="0">
                <a:solidFill>
                  <a:srgbClr val="FF0000"/>
                </a:solidFill>
              </a:rPr>
              <a:t>beam 1 horizontal </a:t>
            </a:r>
            <a:r>
              <a:rPr lang="en-US" sz="2400" b="1" dirty="0" smtClean="0">
                <a:solidFill>
                  <a:srgbClr val="FF0000"/>
                </a:solidFill>
              </a:rPr>
              <a:t>plane </a:t>
            </a:r>
            <a:r>
              <a:rPr lang="en-US" sz="2400" b="1" dirty="0">
                <a:solidFill>
                  <a:srgbClr val="FF0000"/>
                </a:solidFill>
              </a:rPr>
              <a:t>faulty </a:t>
            </a:r>
            <a:r>
              <a:rPr lang="en-US" sz="2400" dirty="0"/>
              <a:t>and </a:t>
            </a:r>
            <a:r>
              <a:rPr lang="en-US" sz="2400" dirty="0" smtClean="0"/>
              <a:t>requires access </a:t>
            </a:r>
            <a:r>
              <a:rPr lang="en-US" sz="2400" dirty="0"/>
              <a:t>to </a:t>
            </a:r>
            <a:r>
              <a:rPr lang="en-US" sz="2400" dirty="0" smtClean="0"/>
              <a:t>reset.</a:t>
            </a:r>
          </a:p>
          <a:p>
            <a:pPr marL="536575" lvl="2" indent="-361950">
              <a:buClrTx/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00CC"/>
                </a:solidFill>
              </a:rPr>
              <a:t>Measured optics </a:t>
            </a:r>
            <a:r>
              <a:rPr lang="en-US" sz="2800" b="1" dirty="0">
                <a:solidFill>
                  <a:srgbClr val="0000CC"/>
                </a:solidFill>
              </a:rPr>
              <a:t>B1 V and B2 </a:t>
            </a:r>
            <a:r>
              <a:rPr lang="en-US" sz="2800" b="1" dirty="0" smtClean="0">
                <a:solidFill>
                  <a:srgbClr val="0000CC"/>
                </a:solidFill>
              </a:rPr>
              <a:t>H/V. </a:t>
            </a:r>
            <a:r>
              <a:rPr lang="en-US" sz="2800" b="1" dirty="0">
                <a:solidFill>
                  <a:srgbClr val="0000CC"/>
                </a:solidFill>
              </a:rPr>
              <a:t>B</a:t>
            </a:r>
            <a:r>
              <a:rPr lang="en-US" sz="2800" b="1" dirty="0" smtClean="0">
                <a:solidFill>
                  <a:srgbClr val="0000CC"/>
                </a:solidFill>
              </a:rPr>
              <a:t>eta-beat without </a:t>
            </a:r>
            <a:r>
              <a:rPr lang="en-US" sz="2800" b="1" dirty="0">
                <a:solidFill>
                  <a:srgbClr val="0000CC"/>
                </a:solidFill>
              </a:rPr>
              <a:t>correction </a:t>
            </a:r>
            <a:r>
              <a:rPr lang="en-US" sz="2800" b="1" dirty="0" smtClean="0">
                <a:solidFill>
                  <a:srgbClr val="0000CC"/>
                </a:solidFill>
              </a:rPr>
              <a:t>mostly </a:t>
            </a:r>
            <a:r>
              <a:rPr lang="en-US" sz="2800" b="1" dirty="0">
                <a:solidFill>
                  <a:srgbClr val="0000CC"/>
                </a:solidFill>
              </a:rPr>
              <a:t>within +/- 20 %. Corrections were calculated online and implemented </a:t>
            </a:r>
            <a:r>
              <a:rPr lang="en-US" sz="2800" b="1" dirty="0" smtClean="0">
                <a:solidFill>
                  <a:srgbClr val="0000CC"/>
                </a:solidFill>
              </a:rPr>
              <a:t>and </a:t>
            </a:r>
            <a:r>
              <a:rPr lang="en-US" sz="2800" b="1" dirty="0">
                <a:solidFill>
                  <a:srgbClr val="0000CC"/>
                </a:solidFill>
              </a:rPr>
              <a:t>optics quickly </a:t>
            </a:r>
            <a:r>
              <a:rPr lang="en-US" sz="2800" b="1" dirty="0" smtClean="0">
                <a:solidFill>
                  <a:srgbClr val="0000CC"/>
                </a:solidFill>
              </a:rPr>
              <a:t>re-measured.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0" y="6211669"/>
            <a:ext cx="8892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buClrTx/>
            </a:pPr>
            <a:r>
              <a:rPr lang="en-US" dirty="0" smtClean="0"/>
              <a:t>H. </a:t>
            </a:r>
            <a:r>
              <a:rPr lang="en-US" dirty="0" err="1" smtClean="0"/>
              <a:t>Burkhardt</a:t>
            </a:r>
            <a:r>
              <a:rPr lang="en-US" dirty="0" smtClean="0"/>
              <a:t>, J. </a:t>
            </a:r>
            <a:r>
              <a:rPr lang="en-US" dirty="0" err="1" smtClean="0"/>
              <a:t>Wenninger</a:t>
            </a:r>
            <a:r>
              <a:rPr lang="en-US" dirty="0" smtClean="0"/>
              <a:t>, M. Pojer, M. </a:t>
            </a:r>
            <a:r>
              <a:rPr lang="en-US" dirty="0" err="1" smtClean="0"/>
              <a:t>Solfaroli</a:t>
            </a:r>
            <a:r>
              <a:rPr lang="en-US" dirty="0" smtClean="0"/>
              <a:t>, S, </a:t>
            </a:r>
            <a:r>
              <a:rPr lang="en-US" dirty="0" err="1" smtClean="0"/>
              <a:t>Redaelli</a:t>
            </a:r>
            <a:r>
              <a:rPr lang="en-US" dirty="0" smtClean="0"/>
              <a:t>, L. Ponce, beta-measurement team </a:t>
            </a:r>
            <a:r>
              <a:rPr lang="en-US" dirty="0"/>
              <a:t>et al</a:t>
            </a:r>
            <a:r>
              <a:rPr lang="en-US" dirty="0" smtClean="0"/>
              <a:t>.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27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836712"/>
            <a:ext cx="89644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CC"/>
                </a:solidFill>
              </a:rPr>
              <a:t>Beam1</a:t>
            </a:r>
          </a:p>
          <a:p>
            <a:pPr lvl="1"/>
            <a:r>
              <a:rPr lang="en-US" sz="2400" dirty="0"/>
              <a:t>The AC dipole malfunctioned in the H-plane of Beam1. </a:t>
            </a:r>
          </a:p>
          <a:p>
            <a:pPr lvl="1"/>
            <a:r>
              <a:rPr lang="en-US" sz="2400" b="1" dirty="0">
                <a:solidFill>
                  <a:srgbClr val="0000CC"/>
                </a:solidFill>
              </a:rPr>
              <a:t>A global correction for beam1 </a:t>
            </a:r>
            <a:r>
              <a:rPr lang="en-US" sz="2400" dirty="0"/>
              <a:t>was calculated using data from the </a:t>
            </a:r>
            <a:r>
              <a:rPr lang="en-US" sz="2400" dirty="0" smtClean="0"/>
              <a:t>90 m </a:t>
            </a:r>
            <a:r>
              <a:rPr lang="en-US" sz="2400" dirty="0"/>
              <a:t>commissioning on Monday night where some initial measurements at </a:t>
            </a:r>
            <a:r>
              <a:rPr lang="en-US" sz="2400" dirty="0" smtClean="0"/>
              <a:t>500 m had been </a:t>
            </a:r>
            <a:r>
              <a:rPr lang="en-US" sz="2400" dirty="0"/>
              <a:t>made.</a:t>
            </a:r>
          </a:p>
          <a:p>
            <a:pPr lvl="1"/>
            <a:r>
              <a:rPr lang="en-US" sz="2400" b="1" dirty="0">
                <a:solidFill>
                  <a:srgbClr val="0000CC"/>
                </a:solidFill>
              </a:rPr>
              <a:t>Optics was re-measured </a:t>
            </a:r>
            <a:r>
              <a:rPr lang="en-US" sz="2400" dirty="0"/>
              <a:t>with the </a:t>
            </a:r>
            <a:r>
              <a:rPr lang="en-US" sz="2400" b="1" dirty="0">
                <a:solidFill>
                  <a:srgbClr val="0000CC"/>
                </a:solidFill>
              </a:rPr>
              <a:t>global correction implemented</a:t>
            </a:r>
            <a:r>
              <a:rPr lang="en-US" sz="2400" dirty="0"/>
              <a:t>, kicking only in the V-plane with the AC dipole. There is </a:t>
            </a:r>
            <a:r>
              <a:rPr lang="en-US" sz="2400" b="1" dirty="0">
                <a:solidFill>
                  <a:srgbClr val="FF0000"/>
                </a:solidFill>
              </a:rPr>
              <a:t>no usable data for the B1 H-plane</a:t>
            </a:r>
            <a:r>
              <a:rPr lang="en-US" sz="2400" dirty="0"/>
              <a:t> from </a:t>
            </a:r>
            <a:r>
              <a:rPr lang="en-US" sz="2400" dirty="0" smtClean="0"/>
              <a:t>the </a:t>
            </a:r>
            <a:r>
              <a:rPr lang="en-US" sz="2400" dirty="0"/>
              <a:t>MD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400" b="1" dirty="0">
                <a:solidFill>
                  <a:srgbClr val="0000CC"/>
                </a:solidFill>
              </a:rPr>
              <a:t>Beam2</a:t>
            </a:r>
          </a:p>
          <a:p>
            <a:pPr lvl="1"/>
            <a:r>
              <a:rPr lang="en-US" sz="2400" dirty="0"/>
              <a:t>Optics measurements were performed on and off momentum with no correction </a:t>
            </a:r>
            <a:r>
              <a:rPr lang="en-US" sz="2400" dirty="0" smtClean="0"/>
              <a:t>applied. </a:t>
            </a:r>
            <a:r>
              <a:rPr lang="en-US" sz="2400" b="1" dirty="0" smtClean="0">
                <a:solidFill>
                  <a:srgbClr val="0000CC"/>
                </a:solidFill>
              </a:rPr>
              <a:t>Local </a:t>
            </a:r>
            <a:r>
              <a:rPr lang="en-US" sz="2400" b="1" dirty="0">
                <a:solidFill>
                  <a:srgbClr val="0000CC"/>
                </a:solidFill>
              </a:rPr>
              <a:t>corrections were calculated for </a:t>
            </a:r>
            <a:r>
              <a:rPr lang="en-US" sz="2400" b="1" dirty="0" smtClean="0">
                <a:solidFill>
                  <a:srgbClr val="0000CC"/>
                </a:solidFill>
              </a:rPr>
              <a:t>IP1, </a:t>
            </a:r>
            <a:r>
              <a:rPr lang="en-US" sz="2400" b="1" dirty="0">
                <a:solidFill>
                  <a:srgbClr val="0000CC"/>
                </a:solidFill>
              </a:rPr>
              <a:t>IP5 and IP6.</a:t>
            </a:r>
          </a:p>
          <a:p>
            <a:pPr lvl="1"/>
            <a:r>
              <a:rPr lang="en-US" sz="2400" dirty="0"/>
              <a:t>Optics was re-measured on-momentum with local corrections </a:t>
            </a:r>
            <a:r>
              <a:rPr lang="en-US" sz="2400" dirty="0" smtClean="0"/>
              <a:t>implemented. </a:t>
            </a:r>
            <a:r>
              <a:rPr lang="en-US" sz="2400" b="1" dirty="0" smtClean="0">
                <a:solidFill>
                  <a:srgbClr val="0000CC"/>
                </a:solidFill>
              </a:rPr>
              <a:t>A </a:t>
            </a:r>
            <a:r>
              <a:rPr lang="en-US" sz="2400" b="1" dirty="0">
                <a:solidFill>
                  <a:srgbClr val="0000CC"/>
                </a:solidFill>
              </a:rPr>
              <a:t>global correction was calculated on the phase.</a:t>
            </a:r>
          </a:p>
          <a:p>
            <a:pPr lvl="1"/>
            <a:r>
              <a:rPr lang="en-US" sz="2400" b="1" dirty="0">
                <a:solidFill>
                  <a:srgbClr val="0000CC"/>
                </a:solidFill>
              </a:rPr>
              <a:t>Optics was re-measured with local and global corrections implemented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476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Optics Measurements at 500 m</a:t>
            </a:r>
            <a:endParaRPr kumimoji="0" lang="en-GB" sz="32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9839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eholzer\AppData\Local\Temp\2012062117544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420888"/>
            <a:ext cx="6120680" cy="435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eholzer\AppData\Local\Temp\20120621175456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284"/>
          <a:stretch/>
        </p:blipFill>
        <p:spPr bwMode="auto">
          <a:xfrm>
            <a:off x="251520" y="188640"/>
            <a:ext cx="6507480" cy="218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-33401" y="3630182"/>
            <a:ext cx="273319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Optics Measurements at 500 m</a:t>
            </a:r>
            <a:endParaRPr kumimoji="0" lang="en-GB" sz="24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12534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526757"/>
            <a:ext cx="9001000" cy="6540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lvl="0" indent="-285750" fontAlgn="base"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  <a:cs typeface="Arial" charset="0"/>
              </a:rPr>
              <a:t>access </a:t>
            </a:r>
            <a:r>
              <a:rPr lang="en-US" sz="2400" dirty="0">
                <a:latin typeface="Arial" charset="0"/>
                <a:cs typeface="Arial" charset="0"/>
              </a:rPr>
              <a:t>for </a:t>
            </a:r>
            <a:r>
              <a:rPr lang="en-US" sz="2400" b="1" dirty="0">
                <a:solidFill>
                  <a:srgbClr val="0000CC"/>
                </a:solidFill>
                <a:latin typeface="Arial" charset="0"/>
                <a:cs typeface="Arial" charset="0"/>
              </a:rPr>
              <a:t>BLM </a:t>
            </a:r>
            <a:r>
              <a:rPr lang="en-US" sz="24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diamond </a:t>
            </a:r>
            <a:r>
              <a:rPr lang="en-US" sz="2400" b="1" dirty="0">
                <a:solidFill>
                  <a:srgbClr val="0000CC"/>
                </a:solidFill>
                <a:latin typeface="Arial" charset="0"/>
                <a:cs typeface="Arial" charset="0"/>
              </a:rPr>
              <a:t>sensors at </a:t>
            </a:r>
            <a:r>
              <a:rPr lang="en-US" sz="24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Pt7</a:t>
            </a:r>
            <a:r>
              <a:rPr lang="en-US" sz="2400" dirty="0">
                <a:latin typeface="Arial" charset="0"/>
                <a:cs typeface="Arial" charset="0"/>
              </a:rPr>
              <a:t>, and </a:t>
            </a:r>
            <a:r>
              <a:rPr lang="en-US" sz="2400" dirty="0" smtClean="0">
                <a:latin typeface="Arial" charset="0"/>
                <a:cs typeface="Arial" charset="0"/>
              </a:rPr>
              <a:t>for </a:t>
            </a:r>
            <a:r>
              <a:rPr lang="en-US" sz="24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B1 </a:t>
            </a:r>
            <a:r>
              <a:rPr lang="en-US" sz="2400" b="1" dirty="0">
                <a:solidFill>
                  <a:srgbClr val="0000CC"/>
                </a:solidFill>
                <a:latin typeface="Arial" charset="0"/>
                <a:cs typeface="Arial" charset="0"/>
              </a:rPr>
              <a:t>MKQA </a:t>
            </a:r>
            <a:r>
              <a:rPr lang="en-US" sz="2400" dirty="0">
                <a:latin typeface="Arial" charset="0"/>
                <a:cs typeface="Arial" charset="0"/>
              </a:rPr>
              <a:t>(successfully repaired and tested by the </a:t>
            </a:r>
            <a:r>
              <a:rPr lang="en-US" sz="2400" dirty="0" smtClean="0">
                <a:latin typeface="Arial" charset="0"/>
                <a:cs typeface="Arial" charset="0"/>
              </a:rPr>
              <a:t>piquet); 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tarted real MD at about 20:00</a:t>
            </a:r>
          </a:p>
          <a:p>
            <a:pPr marL="285750" lvl="0" indent="-285750" fontAlgn="base"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  <a:cs typeface="Arial" charset="0"/>
              </a:rPr>
              <a:t>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est procedure for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non-standard MKI operation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~1.15 hours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PS cavity problem &amp; beam losses when injecting 144 bunches with large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emittance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beam dump),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solved by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TL steering 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400" dirty="0">
                <a:latin typeface="Arial" charset="0"/>
                <a:cs typeface="Arial" charset="0"/>
              </a:rPr>
              <a:t>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 ~0:50,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1236 bunches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were circulating for B1 and B2 with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two different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emittances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 of ~3, ~1.5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Symbol" pitchFamily="18" charset="2"/>
                <a:cs typeface="Arial" charset="0"/>
              </a:rPr>
              <a:t>m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rad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(blow up by screens)</a:t>
            </a:r>
            <a:endParaRPr lang="en-US" sz="2400" dirty="0">
              <a:latin typeface="Arial" charset="0"/>
              <a:cs typeface="Arial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pulsed MKIs in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gap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alternating for B1 &amp; B2 to produce UFOs;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at 1:40 h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switched off MKI e-cloud solenoids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-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10 min later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flashover at MKI.C5R8 with vacuum interlock 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ventilation door opening in Pt.2, ended the MD 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MKIs pulsed 48 times;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everal UFO events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observed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400" dirty="0" smtClean="0">
                <a:latin typeface="Arial" charset="0"/>
                <a:cs typeface="Arial" charset="0"/>
              </a:rPr>
              <a:t>1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conclusion: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don’t operate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MKIs without e-cloud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solenoids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476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MKI UFO</a:t>
            </a:r>
            <a:r>
              <a:rPr kumimoji="0" lang="en-US" sz="400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 studies</a:t>
            </a:r>
            <a:endParaRPr kumimoji="0" lang="en-GB" sz="32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68752" y="76315"/>
            <a:ext cx="22322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buClrTx/>
            </a:pPr>
            <a:r>
              <a:rPr lang="en-US" dirty="0" smtClean="0"/>
              <a:t>T. Baer, M. Barnes, </a:t>
            </a:r>
          </a:p>
          <a:p>
            <a:pPr marL="0" lvl="1">
              <a:buClrTx/>
            </a:pPr>
            <a:r>
              <a:rPr lang="en-US" dirty="0" smtClean="0"/>
              <a:t>R. Giachino, G. Roy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449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90" y="670471"/>
            <a:ext cx="7505700" cy="30861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90" y="3737301"/>
            <a:ext cx="7505700" cy="30956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476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MKI UFO</a:t>
            </a:r>
            <a:r>
              <a:rPr kumimoji="0" lang="en-US" sz="400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 studies - </a:t>
            </a:r>
            <a:r>
              <a:rPr kumimoji="0" lang="en-US" sz="4000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emittances</a:t>
            </a:r>
            <a:endParaRPr kumimoji="0" lang="en-GB" sz="32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80339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" y="1052736"/>
            <a:ext cx="5098430" cy="405971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4741" y="3083404"/>
            <a:ext cx="4719259" cy="377540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476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UFO event about 30 </a:t>
            </a:r>
            <a:r>
              <a:rPr kumimoji="0" lang="en-US" sz="40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ms</a:t>
            </a: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 after </a:t>
            </a:r>
            <a:r>
              <a:rPr lang="en-US" sz="4000" kern="0" dirty="0" err="1">
                <a:ea typeface="+mj-ea"/>
                <a:cs typeface="+mj-cs"/>
              </a:rPr>
              <a:t>M</a:t>
            </a: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KI pulse</a:t>
            </a:r>
            <a:endParaRPr kumimoji="0" lang="en-GB" sz="32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94427004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</TotalTime>
  <Words>906</Words>
  <Application>Microsoft Office PowerPoint</Application>
  <PresentationFormat>On-screen Show (4:3)</PresentationFormat>
  <Paragraphs>170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Pixel</vt:lpstr>
      <vt:lpstr>Office Theme</vt:lpstr>
      <vt:lpstr>MD#2 News &amp; Plan Tue – Wed (19. – 20.6.)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MD#2 News &amp; Plan Tue – Wed (19. – 20.6.)</dc:title>
  <dc:creator>Frank Zimmermann</dc:creator>
  <cp:lastModifiedBy>Frank Zimmermann</cp:lastModifiedBy>
  <cp:revision>37</cp:revision>
  <dcterms:created xsi:type="dcterms:W3CDTF">2012-06-19T11:19:05Z</dcterms:created>
  <dcterms:modified xsi:type="dcterms:W3CDTF">2012-06-22T07:53:20Z</dcterms:modified>
</cp:coreProperties>
</file>