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  <p:sldMasterId id="2147483819" r:id="rId2"/>
  </p:sldMasterIdLst>
  <p:notesMasterIdLst>
    <p:notesMasterId r:id="rId12"/>
  </p:notesMasterIdLst>
  <p:handoutMasterIdLst>
    <p:handoutMasterId r:id="rId13"/>
  </p:handoutMasterIdLst>
  <p:sldIdLst>
    <p:sldId id="284" r:id="rId3"/>
    <p:sldId id="285" r:id="rId4"/>
    <p:sldId id="270" r:id="rId5"/>
    <p:sldId id="278" r:id="rId6"/>
    <p:sldId id="279" r:id="rId7"/>
    <p:sldId id="277" r:id="rId8"/>
    <p:sldId id="268" r:id="rId9"/>
    <p:sldId id="282" r:id="rId10"/>
    <p:sldId id="283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66"/>
    <a:srgbClr val="FD5C03"/>
    <a:srgbClr val="018942"/>
    <a:srgbClr val="003399"/>
    <a:srgbClr val="B82300"/>
    <a:srgbClr val="FF9999"/>
    <a:srgbClr val="FE8002"/>
    <a:srgbClr val="CC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3" autoAdjust="0"/>
    <p:restoredTop sz="99274" autoAdjust="0"/>
  </p:normalViewPr>
  <p:slideViewPr>
    <p:cSldViewPr snapToObjects="1">
      <p:cViewPr>
        <p:scale>
          <a:sx n="80" d="100"/>
          <a:sy n="80" d="100"/>
        </p:scale>
        <p:origin x="-336" y="-134"/>
      </p:cViewPr>
      <p:guideLst>
        <p:guide orient="horz" pos="2704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6/21/2012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6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915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1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7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46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5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8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0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52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30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69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19-06-12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MD Planning 2012, MD#2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28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19-06-12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MD Planning 2012, MD#2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39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2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2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2012-06-20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  <a:latin typeface="Arial"/>
              </a:rPr>
              <a:t>MD Planning 2012, MD#2</a:t>
            </a:r>
            <a:endParaRPr lang="en-US" dirty="0">
              <a:solidFill>
                <a:srgbClr val="00007D"/>
              </a:solidFill>
              <a:latin typeface="Arial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7D"/>
              </a:solidFill>
              <a:latin typeface="Arial"/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  <a:latin typeface="Arial"/>
              </a:rPr>
              <a:t>19-06-12</a:t>
            </a:r>
            <a:endParaRPr lang="en-US" dirty="0">
              <a:solidFill>
                <a:srgbClr val="00007D"/>
              </a:solidFill>
              <a:latin typeface="Arial"/>
            </a:endParaRPr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  <a:latin typeface="Arial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352967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 smtClean="0">
                <a:solidFill>
                  <a:srgbClr val="0070C0"/>
                </a:solidFill>
              </a:rPr>
              <a:t>8:00 – 16:00 </a:t>
            </a:r>
            <a:r>
              <a:rPr lang="en-US" b="1" dirty="0" smtClean="0">
                <a:solidFill>
                  <a:srgbClr val="0070C0"/>
                </a:solidFill>
              </a:rPr>
              <a:t>High beta* MD (part 1)</a:t>
            </a:r>
          </a:p>
          <a:p>
            <a:r>
              <a:rPr lang="en-US" dirty="0" smtClean="0"/>
              <a:t>16:30 </a:t>
            </a:r>
            <a:r>
              <a:rPr lang="en-US" dirty="0"/>
              <a:t>– 17:00 </a:t>
            </a:r>
            <a:r>
              <a:rPr lang="en-US" dirty="0" smtClean="0"/>
              <a:t>during ramp down: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BPM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temperature calibration</a:t>
            </a:r>
            <a:r>
              <a:rPr lang="en-US" dirty="0"/>
              <a:t>, Eva Calvo:</a:t>
            </a:r>
            <a:endParaRPr lang="en-GB" dirty="0"/>
          </a:p>
          <a:p>
            <a:pPr lvl="1"/>
            <a:r>
              <a:rPr lang="en-US" dirty="0"/>
              <a:t>Is seems like the expert tool had a bug, and the gradients in the FECs were not actualized.</a:t>
            </a:r>
          </a:p>
          <a:p>
            <a:pPr lvl="1"/>
            <a:r>
              <a:rPr lang="en-US" dirty="0"/>
              <a:t>The values for the cfv-sr6-bpmint1 have been introduced manually however. The temperature compensation for those channels should normally be better now. </a:t>
            </a:r>
          </a:p>
          <a:p>
            <a:pPr lvl="1"/>
            <a:r>
              <a:rPr lang="en-US" dirty="0"/>
              <a:t>The values of cfv-sr6-bpmint2 did not appear on the screen. I will check the files tomorrow morning. And try to setting them up manually also. </a:t>
            </a:r>
            <a:endParaRPr lang="en-US" dirty="0" smtClean="0"/>
          </a:p>
          <a:p>
            <a:r>
              <a:rPr lang="en-US" dirty="0"/>
              <a:t>17:00 – 18:30 </a:t>
            </a:r>
            <a:r>
              <a:rPr lang="en-US" b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for:</a:t>
            </a:r>
          </a:p>
          <a:p>
            <a:pPr lvl="1"/>
            <a:r>
              <a:rPr lang="en-US" dirty="0"/>
              <a:t>AC </a:t>
            </a:r>
            <a:r>
              <a:rPr lang="en-US" dirty="0" smtClean="0"/>
              <a:t>Dipole</a:t>
            </a:r>
            <a:r>
              <a:rPr lang="en-GB" dirty="0" smtClean="0"/>
              <a:t> repair</a:t>
            </a:r>
            <a:endParaRPr lang="en-US" dirty="0"/>
          </a:p>
          <a:p>
            <a:pPr lvl="1"/>
            <a:r>
              <a:rPr lang="en-US" dirty="0"/>
              <a:t>Diamond BLMs: change dynamic range for UFO MD</a:t>
            </a:r>
          </a:p>
          <a:p>
            <a:pPr lvl="1"/>
            <a:r>
              <a:rPr lang="en-US" dirty="0"/>
              <a:t>Install temperature probes for Head-Tail </a:t>
            </a:r>
            <a:r>
              <a:rPr lang="en-US" dirty="0" smtClean="0"/>
              <a:t>monitor</a:t>
            </a:r>
          </a:p>
          <a:p>
            <a:r>
              <a:rPr lang="en-GB" dirty="0" smtClean="0"/>
              <a:t>19:00 reboot </a:t>
            </a:r>
            <a:r>
              <a:rPr lang="en-GB" dirty="0"/>
              <a:t>cfv-ux45-acsc8b2t </a:t>
            </a:r>
            <a:r>
              <a:rPr lang="en-GB" dirty="0" smtClean="0"/>
              <a:t>(to re-set RF 8B2)</a:t>
            </a:r>
            <a:endParaRPr lang="en-GB" dirty="0"/>
          </a:p>
          <a:p>
            <a:pPr marL="228600" lvl="1" indent="-228600">
              <a:buClrTx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21.6.2012 Morning/Afternoon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4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18:45 – 2:00 MKI UFO MD</a:t>
            </a:r>
          </a:p>
          <a:p>
            <a:pPr lvl="1"/>
            <a:r>
              <a:rPr lang="en-US" dirty="0" err="1"/>
              <a:t>Settup</a:t>
            </a:r>
            <a:r>
              <a:rPr lang="en-US" dirty="0"/>
              <a:t> tests without beam took longer than anticipated due to problems with setting IQC IPOC limits related to kicker wave </a:t>
            </a:r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144 </a:t>
            </a:r>
            <a:r>
              <a:rPr lang="en-US" dirty="0"/>
              <a:t>bunches B1 was OK </a:t>
            </a:r>
            <a:r>
              <a:rPr lang="en-US" dirty="0" smtClean="0"/>
              <a:t>(losses at </a:t>
            </a:r>
            <a:r>
              <a:rPr lang="en-US" dirty="0"/>
              <a:t>20</a:t>
            </a:r>
            <a:r>
              <a:rPr lang="en-US" dirty="0" smtClean="0"/>
              <a:t>%) </a:t>
            </a:r>
            <a:r>
              <a:rPr lang="en-US" dirty="0"/>
              <a:t>but B2 triggered beam loss that </a:t>
            </a:r>
            <a:r>
              <a:rPr lang="en-US" dirty="0" smtClean="0"/>
              <a:t>dumped (high </a:t>
            </a:r>
            <a:r>
              <a:rPr lang="en-US" dirty="0" err="1" smtClean="0"/>
              <a:t>emittance</a:t>
            </a:r>
            <a:r>
              <a:rPr lang="en-US" dirty="0" smtClean="0"/>
              <a:t> bunches)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GB" dirty="0"/>
              <a:t>Transfer line steering </a:t>
            </a:r>
            <a:r>
              <a:rPr lang="en-GB" dirty="0" smtClean="0"/>
              <a:t>TI8 </a:t>
            </a:r>
            <a:r>
              <a:rPr lang="en-GB" dirty="0" smtClean="0">
                <a:sym typeface="Wingdings" pitchFamily="2" charset="2"/>
              </a:rPr>
              <a:t> losses at 30%</a:t>
            </a:r>
            <a:endParaRPr lang="en-GB" dirty="0" smtClean="0"/>
          </a:p>
          <a:p>
            <a:pPr lvl="1"/>
            <a:r>
              <a:rPr lang="en-US" dirty="0" smtClean="0"/>
              <a:t>~ 1 hour of measurements with </a:t>
            </a:r>
            <a:r>
              <a:rPr lang="en-GB" dirty="0" smtClean="0"/>
              <a:t>1236 bunches</a:t>
            </a:r>
          </a:p>
          <a:p>
            <a:pPr lvl="2"/>
            <a:r>
              <a:rPr lang="en-US" dirty="0"/>
              <a:t>two different </a:t>
            </a:r>
            <a:r>
              <a:rPr lang="en-US" dirty="0" err="1"/>
              <a:t>emittance</a:t>
            </a:r>
            <a:r>
              <a:rPr lang="en-US" dirty="0"/>
              <a:t> levels per ring of ~3umrad and ~1.5umrad</a:t>
            </a:r>
            <a:endParaRPr lang="en-GB" dirty="0" smtClean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1:53 dumped by </a:t>
            </a:r>
            <a:r>
              <a:rPr lang="en-US" dirty="0" smtClean="0">
                <a:solidFill>
                  <a:schemeClr val="accent2"/>
                </a:solidFill>
              </a:rPr>
              <a:t>spark </a:t>
            </a:r>
            <a:r>
              <a:rPr lang="en-US" dirty="0">
                <a:solidFill>
                  <a:schemeClr val="accent2"/>
                </a:solidFill>
              </a:rPr>
              <a:t>on UA87 injection </a:t>
            </a:r>
            <a:r>
              <a:rPr lang="en-US" dirty="0" smtClean="0">
                <a:solidFill>
                  <a:schemeClr val="accent2"/>
                </a:solidFill>
              </a:rPr>
              <a:t>kickers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 err="1"/>
              <a:t>ecloud</a:t>
            </a:r>
            <a:r>
              <a:rPr lang="en-US" sz="2000" dirty="0"/>
              <a:t> </a:t>
            </a:r>
            <a:r>
              <a:rPr lang="en-US" sz="2000" dirty="0" smtClean="0"/>
              <a:t>solenoids </a:t>
            </a:r>
            <a:r>
              <a:rPr lang="en-US" sz="2000" dirty="0"/>
              <a:t>were off for the </a:t>
            </a:r>
            <a:r>
              <a:rPr lang="en-US" sz="2000" dirty="0" smtClean="0"/>
              <a:t>MD (for about 10 minutes)</a:t>
            </a:r>
          </a:p>
          <a:p>
            <a:pPr lvl="3"/>
            <a:r>
              <a:rPr lang="en-US" sz="2000" dirty="0"/>
              <a:t>higher vacuum pressure at the MKIs</a:t>
            </a:r>
            <a:endParaRPr lang="en-US" sz="2000" dirty="0" smtClean="0"/>
          </a:p>
          <a:p>
            <a:r>
              <a:rPr lang="en-US" dirty="0"/>
              <a:t>1:57 ventilation door opened in </a:t>
            </a:r>
            <a:r>
              <a:rPr lang="en-US" dirty="0" smtClean="0"/>
              <a:t>UL26 </a:t>
            </a:r>
            <a:r>
              <a:rPr lang="en-US" dirty="0" smtClean="0">
                <a:sym typeface="Wingdings" pitchFamily="2" charset="2"/>
              </a:rPr>
              <a:t> access till 3:00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Recovery from MD, undoing all changes</a:t>
            </a:r>
          </a:p>
          <a:p>
            <a:r>
              <a:rPr lang="en-US" dirty="0" smtClean="0">
                <a:sym typeface="Wingdings" pitchFamily="2" charset="2"/>
              </a:rPr>
              <a:t>4:30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MD on Scraping, diffusion and re-population</a:t>
            </a:r>
          </a:p>
          <a:p>
            <a:r>
              <a:rPr lang="en-US" dirty="0" smtClean="0">
                <a:sym typeface="Wingdings" pitchFamily="2" charset="2"/>
              </a:rPr>
              <a:t>Planned: 8:00 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MD on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Fast Losses using ADT</a:t>
            </a:r>
            <a:endParaRPr lang="en-GB" b="1" dirty="0">
              <a:solidFill>
                <a:schemeClr val="accent2"/>
              </a:solidFill>
            </a:endParaRPr>
          </a:p>
          <a:p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28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RCBV29.L3B1 (in fault since Tuesday 19:00)</a:t>
            </a:r>
          </a:p>
          <a:p>
            <a:r>
              <a:rPr lang="en-US" dirty="0"/>
              <a:t>TI wants an </a:t>
            </a:r>
            <a:r>
              <a:rPr lang="en-US" dirty="0" smtClean="0"/>
              <a:t>access </a:t>
            </a:r>
            <a:r>
              <a:rPr lang="en-US" dirty="0"/>
              <a:t>in </a:t>
            </a:r>
            <a:r>
              <a:rPr lang="en-US" dirty="0" smtClean="0"/>
              <a:t>PM18 (</a:t>
            </a:r>
            <a:r>
              <a:rPr lang="en-GB" dirty="0" err="1" smtClean="0"/>
              <a:t>Pompe</a:t>
            </a:r>
            <a:r>
              <a:rPr lang="en-GB" dirty="0" smtClean="0"/>
              <a:t> </a:t>
            </a:r>
            <a:r>
              <a:rPr lang="en-GB" dirty="0"/>
              <a:t>2 Eau </a:t>
            </a:r>
            <a:r>
              <a:rPr lang="en-GB" dirty="0" err="1" smtClean="0"/>
              <a:t>mixte</a:t>
            </a:r>
            <a:r>
              <a:rPr lang="en-GB" dirty="0" smtClean="0"/>
              <a:t>)</a:t>
            </a:r>
          </a:p>
          <a:p>
            <a:r>
              <a:rPr lang="en-GB" dirty="0" smtClean="0"/>
              <a:t>TCLIB.6R2.B1 </a:t>
            </a:r>
            <a:r>
              <a:rPr lang="en-GB" dirty="0"/>
              <a:t>electronics and LVDT sensor.</a:t>
            </a:r>
          </a:p>
          <a:p>
            <a:r>
              <a:rPr lang="en-GB" dirty="0"/>
              <a:t>MAD PM15: motors of inner doors not working (at least 4 hours).</a:t>
            </a:r>
          </a:p>
          <a:p>
            <a:r>
              <a:rPr lang="en-GB" dirty="0" smtClean="0"/>
              <a:t>TOTEM </a:t>
            </a:r>
            <a:r>
              <a:rPr lang="en-GB" dirty="0"/>
              <a:t>vacuum gauge (3 hours).</a:t>
            </a:r>
          </a:p>
          <a:p>
            <a:r>
              <a:rPr lang="en-GB" dirty="0"/>
              <a:t>MCBV18.L4B1 and RCO.A12.B1 to be repaired / changed.</a:t>
            </a:r>
          </a:p>
          <a:p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44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864799"/>
              </p:ext>
            </p:extLst>
          </p:nvPr>
        </p:nvGraphicFramePr>
        <p:xfrm>
          <a:off x="381000" y="762000"/>
          <a:ext cx="8425169" cy="430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30"/>
                <a:gridCol w="736629"/>
                <a:gridCol w="5738041"/>
                <a:gridCol w="824654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312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Thu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noProof="0" dirty="0" err="1" smtClean="0">
                          <a:sym typeface="Wingdings"/>
                        </a:rPr>
                        <a:t></a:t>
                      </a:r>
                      <a:r>
                        <a:rPr lang="en-US" sz="1600" noProof="0" dirty="0" smtClean="0">
                          <a:sym typeface="Wingdings"/>
                        </a:rPr>
                        <a:t>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(1)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MKI UFO studies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739458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Fri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Scraping, diffusion and Repopulation Study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and fast losses (with ADT)</a:t>
                      </a:r>
                      <a:endParaRPr lang="en-US" sz="2000" b="1" i="1" u="sng" noProof="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C+C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73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Injection and Q20 optics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RF cavity phase modulation for 25ns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00007D"/>
                </a:solidFill>
              </a:rPr>
              <a:t>Draft MD Planning Thu – Fri (21. – 22.6.)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467600" y="4343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67600" y="3505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467600" y="2971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67600" y="19050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467600" y="2590800"/>
            <a:ext cx="6858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467600" y="12192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1400" y="3048000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Ghislain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20574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Mirko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13716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Ghislain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4989" y="2590800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Alick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3733800"/>
            <a:ext cx="766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Verena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7600" y="45720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Mirko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21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21-06-12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862034"/>
              </p:ext>
            </p:extLst>
          </p:nvPr>
        </p:nvGraphicFramePr>
        <p:xfrm>
          <a:off x="403127" y="727150"/>
          <a:ext cx="8425169" cy="550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673"/>
                <a:gridCol w="762000"/>
                <a:gridCol w="5562600"/>
                <a:gridCol w="846781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43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(2)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14:00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smtClean="0"/>
                        <a:t>16:</a:t>
                      </a:r>
                      <a:r>
                        <a:rPr lang="en-US" sz="1600" i="0" dirty="0" smtClean="0"/>
                        <a:t>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Transverse Damper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studies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cancelled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5440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5002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Sun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Collimation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(impedance, nominal settings)</a:t>
                      </a:r>
                      <a:endParaRPr lang="en-US" sz="20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7388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 </a:t>
                      </a:r>
                      <a:r>
                        <a:rPr lang="en-US" sz="16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(BSRT, BGI,</a:t>
                      </a:r>
                      <a:r>
                        <a:rPr lang="en-US" sz="16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wire scan, BPM nonlinearities)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A/B/C</a:t>
                      </a:r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Test ramp for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emittance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calibration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B/C</a:t>
                      </a:r>
                    </a:p>
                  </a:txBody>
                  <a:tcPr marL="12700" marR="12700" marT="12700" marB="0" anchor="ctr"/>
                </a:tc>
              </a:tr>
              <a:tr h="28996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Dynamic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Aperture MD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06:00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00007D"/>
                </a:solidFill>
              </a:rPr>
              <a:t>Draft MD Planning Sat – Mon (23. – 25.6.)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1066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16002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3962400"/>
            <a:ext cx="685800" cy="685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22098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3124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7244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4078" y="1143000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Alick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25146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Mirko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3358269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Alick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0" y="1676400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Enrico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467600" y="58674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 dirty="0" smtClean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5023731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Mirko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7600" y="6016823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Alick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67600" y="4188023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/>
              </a:rPr>
              <a:t>Enrico</a:t>
            </a: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21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21-06-12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 smtClean="0"/>
              <a:t>END</a:t>
            </a:r>
            <a:endParaRPr lang="en-GB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27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 smtClean="0">
                <a:solidFill>
                  <a:srgbClr val="0070C0"/>
                </a:solidFill>
              </a:rPr>
              <a:t>8:00 – 16:00 </a:t>
            </a:r>
            <a:r>
              <a:rPr lang="en-US" b="1" dirty="0" smtClean="0">
                <a:solidFill>
                  <a:srgbClr val="0070C0"/>
                </a:solidFill>
              </a:rPr>
              <a:t>High beta* MD (part 1). </a:t>
            </a:r>
            <a:r>
              <a:rPr lang="en-US" dirty="0"/>
              <a:t>Helmut, Jorg, Mirko, Matteo, Stefano, Laurette, beta-measurement team et al</a:t>
            </a:r>
            <a:r>
              <a:rPr lang="en-US" dirty="0" smtClean="0"/>
              <a:t>.:</a:t>
            </a:r>
            <a:endParaRPr lang="en-US" dirty="0" smtClean="0">
              <a:solidFill>
                <a:srgbClr val="0070C0"/>
              </a:solidFill>
            </a:endParaRPr>
          </a:p>
          <a:p>
            <a:pPr marL="569913" lvl="2" indent="-228600">
              <a:buClrTx/>
            </a:pPr>
            <a:r>
              <a:rPr lang="en-US" dirty="0"/>
              <a:t>M</a:t>
            </a:r>
            <a:r>
              <a:rPr lang="en-US" dirty="0" smtClean="0"/>
              <a:t>ain aim: </a:t>
            </a:r>
            <a:r>
              <a:rPr lang="en-US" dirty="0"/>
              <a:t>get to beta* = 500 m in IP1&amp;5 </a:t>
            </a:r>
            <a:r>
              <a:rPr lang="en-US" dirty="0" smtClean="0"/>
              <a:t>and </a:t>
            </a:r>
            <a:r>
              <a:rPr lang="en-US" dirty="0"/>
              <a:t>measure and correct </a:t>
            </a:r>
            <a:r>
              <a:rPr lang="en-US" dirty="0" smtClean="0"/>
              <a:t>optics</a:t>
            </a:r>
          </a:p>
          <a:p>
            <a:pPr marL="569913" lvl="2" indent="-228600">
              <a:buClrTx/>
            </a:pPr>
            <a:r>
              <a:rPr lang="en-US" dirty="0" smtClean="0"/>
              <a:t>3 probe </a:t>
            </a:r>
            <a:r>
              <a:rPr lang="en-US" dirty="0"/>
              <a:t>bunches per beam, initial intensity ~3e10 per beam. </a:t>
            </a:r>
            <a:endParaRPr lang="en-US" dirty="0" smtClean="0"/>
          </a:p>
          <a:p>
            <a:pPr marL="569913" lvl="2" indent="-228600">
              <a:buClrTx/>
            </a:pP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>
                <a:solidFill>
                  <a:schemeClr val="accent2"/>
                </a:solidFill>
              </a:rPr>
              <a:t>3 </a:t>
            </a:r>
            <a:r>
              <a:rPr lang="en-US" dirty="0" smtClean="0">
                <a:solidFill>
                  <a:schemeClr val="accent2"/>
                </a:solidFill>
              </a:rPr>
              <a:t>hours</a:t>
            </a:r>
            <a:r>
              <a:rPr lang="en-US" dirty="0" smtClean="0"/>
              <a:t> </a:t>
            </a:r>
            <a:r>
              <a:rPr lang="en-US" dirty="0"/>
              <a:t>were mainly on </a:t>
            </a:r>
            <a:r>
              <a:rPr lang="en-US" dirty="0">
                <a:solidFill>
                  <a:schemeClr val="accent2"/>
                </a:solidFill>
              </a:rPr>
              <a:t>re-commissioning of the 90 m optics </a:t>
            </a:r>
            <a:r>
              <a:rPr lang="en-US" dirty="0"/>
              <a:t>with parallel separation on, and turned out to be rather sensitive on </a:t>
            </a:r>
            <a:r>
              <a:rPr lang="en-US" dirty="0">
                <a:solidFill>
                  <a:schemeClr val="accent2"/>
                </a:solidFill>
              </a:rPr>
              <a:t>chromaticity </a:t>
            </a:r>
            <a:r>
              <a:rPr lang="en-US" dirty="0"/>
              <a:t>which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was measured and </a:t>
            </a:r>
            <a:r>
              <a:rPr lang="en-US" dirty="0">
                <a:solidFill>
                  <a:schemeClr val="accent2"/>
                </a:solidFill>
              </a:rPr>
              <a:t>corrected in several steps</a:t>
            </a:r>
            <a:r>
              <a:rPr lang="en-US" dirty="0"/>
              <a:t> to 90 </a:t>
            </a:r>
            <a:r>
              <a:rPr lang="en-US" dirty="0" smtClean="0"/>
              <a:t>m.</a:t>
            </a:r>
          </a:p>
          <a:p>
            <a:pPr marL="569913" lvl="2" indent="-228600">
              <a:buClrTx/>
            </a:pPr>
            <a:r>
              <a:rPr lang="en-US" dirty="0" smtClean="0"/>
              <a:t>Collimators </a:t>
            </a:r>
            <a:r>
              <a:rPr lang="en-US" dirty="0"/>
              <a:t>were opened up at 90 m for the de-squeeze to 500 </a:t>
            </a:r>
            <a:r>
              <a:rPr lang="en-US" dirty="0" smtClean="0"/>
              <a:t>m.</a:t>
            </a:r>
          </a:p>
          <a:p>
            <a:pPr marL="569913" lvl="2" indent="-228600">
              <a:buClrTx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de-squeeze from 90 to 500 m worked very well without any significant losses</a:t>
            </a:r>
            <a:r>
              <a:rPr lang="en-US" dirty="0"/>
              <a:t>. </a:t>
            </a:r>
            <a:endParaRPr lang="en-US" dirty="0" smtClean="0"/>
          </a:p>
          <a:p>
            <a:pPr marL="569913" lvl="2" indent="-228600">
              <a:buClrTx/>
            </a:pPr>
            <a:r>
              <a:rPr lang="en-US" dirty="0" smtClean="0"/>
              <a:t>The </a:t>
            </a:r>
            <a:r>
              <a:rPr lang="en-US" dirty="0"/>
              <a:t>second half of the MD time was spent on optics measurements and corrections at 500 m. </a:t>
            </a:r>
            <a:endParaRPr lang="en-US" dirty="0" smtClean="0"/>
          </a:p>
          <a:p>
            <a:pPr marL="569913" lvl="2" indent="-228600">
              <a:buClrTx/>
            </a:pPr>
            <a:r>
              <a:rPr lang="en-US" dirty="0" smtClean="0"/>
              <a:t>Unfortunately</a:t>
            </a:r>
            <a:r>
              <a:rPr lang="en-US" dirty="0"/>
              <a:t>, the AC </a:t>
            </a:r>
            <a:r>
              <a:rPr lang="en-US" dirty="0" err="1"/>
              <a:t>dipol</a:t>
            </a:r>
            <a:r>
              <a:rPr lang="en-US" dirty="0"/>
              <a:t> beam 1 horizontal plane was faulty and requires and access to </a:t>
            </a:r>
            <a:r>
              <a:rPr lang="en-US" dirty="0" smtClean="0"/>
              <a:t>reset.</a:t>
            </a:r>
          </a:p>
          <a:p>
            <a:pPr marL="569913" lvl="2" indent="-228600">
              <a:buClrTx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easured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optics 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 V and B2 H/V.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beta-beat even without correction was mostly within +/- 20 %.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Corrections were calculated online and implemented and the optics quickly re-measured </a:t>
            </a:r>
            <a:r>
              <a:rPr lang="en-US" dirty="0"/>
              <a:t>before the scheduled end of the MD at 16:00.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21.6.2012 </a:t>
            </a:r>
            <a:r>
              <a:rPr lang="en-US" dirty="0" smtClean="0"/>
              <a:t>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47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Beam1</a:t>
            </a:r>
          </a:p>
          <a:p>
            <a:pPr lvl="1"/>
            <a:r>
              <a:rPr lang="en-US" dirty="0"/>
              <a:t>The AC dipole malfunctioned in the H-plane of Beam1. </a:t>
            </a:r>
          </a:p>
          <a:p>
            <a:pPr lvl="1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global correction for beam1 </a:t>
            </a:r>
            <a:r>
              <a:rPr lang="en-US" dirty="0"/>
              <a:t>was calculated using data from the 90m commissioning on Monday night where some initial measurements at 500m were made.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Optics was re-measured </a:t>
            </a:r>
            <a:r>
              <a:rPr lang="en-US" dirty="0"/>
              <a:t>with the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global correction implemented</a:t>
            </a:r>
            <a:r>
              <a:rPr lang="en-US" dirty="0"/>
              <a:t>, kicking only in the V-plane with the AC dipole. There is no usable data for the B1 H-plane from today's </a:t>
            </a:r>
            <a:r>
              <a:rPr lang="en-US" dirty="0" smtClean="0"/>
              <a:t>MD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Beam2</a:t>
            </a:r>
          </a:p>
          <a:p>
            <a:pPr lvl="1"/>
            <a:r>
              <a:rPr lang="en-US" dirty="0" smtClean="0"/>
              <a:t>Optics </a:t>
            </a:r>
            <a:r>
              <a:rPr lang="en-US" dirty="0"/>
              <a:t>measurements were performed on and off momentum with no correction </a:t>
            </a:r>
            <a:r>
              <a:rPr lang="en-US" dirty="0" smtClean="0"/>
              <a:t>applied.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corrections were calculated for IP1 IP5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IP6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Optics </a:t>
            </a:r>
            <a:r>
              <a:rPr lang="en-US" dirty="0"/>
              <a:t>was </a:t>
            </a:r>
            <a:r>
              <a:rPr lang="en-US" dirty="0" smtClean="0"/>
              <a:t>re-measured </a:t>
            </a:r>
            <a:r>
              <a:rPr lang="en-US" dirty="0"/>
              <a:t>on-momentum with local corrections </a:t>
            </a:r>
            <a:r>
              <a:rPr lang="en-US" dirty="0" smtClean="0"/>
              <a:t>implemented.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global correction was calculated on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Optics </a:t>
            </a:r>
            <a:r>
              <a:rPr lang="en-US" dirty="0">
                <a:solidFill>
                  <a:schemeClr val="accent2"/>
                </a:solidFill>
              </a:rPr>
              <a:t>was </a:t>
            </a:r>
            <a:r>
              <a:rPr lang="en-US" dirty="0" smtClean="0">
                <a:solidFill>
                  <a:schemeClr val="accent2"/>
                </a:solidFill>
              </a:rPr>
              <a:t>re-measured </a:t>
            </a:r>
            <a:r>
              <a:rPr lang="en-US" dirty="0"/>
              <a:t>with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local and global corrections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implemented.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Optics Measurements at </a:t>
            </a:r>
            <a:r>
              <a:rPr lang="en-US" dirty="0"/>
              <a:t>500m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54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eholzer\AppData\Local\Temp\201206211754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6120680" cy="435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holzer\AppData\Local\Temp\2012062117545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84"/>
          <a:stretch/>
        </p:blipFill>
        <p:spPr bwMode="auto">
          <a:xfrm>
            <a:off x="251520" y="188640"/>
            <a:ext cx="6507480" cy="218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489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894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Pixel</vt:lpstr>
      <vt:lpstr>Thursday 21.6.2012 Morning/Afternoon</vt:lpstr>
      <vt:lpstr>Night</vt:lpstr>
      <vt:lpstr>Accesses</vt:lpstr>
      <vt:lpstr>PowerPoint Presentation</vt:lpstr>
      <vt:lpstr>PowerPoint Presentation</vt:lpstr>
      <vt:lpstr>PowerPoint Presentation</vt:lpstr>
      <vt:lpstr>Thursday 21.6.2012 Morning</vt:lpstr>
      <vt:lpstr>Summary Optics Measurements at 500m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2012-06-22T06:15:20Z</dcterms:modified>
</cp:coreProperties>
</file>