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873" r:id="rId2"/>
    <p:sldId id="874" r:id="rId3"/>
    <p:sldId id="875" r:id="rId4"/>
    <p:sldId id="879" r:id="rId5"/>
    <p:sldId id="876" r:id="rId6"/>
    <p:sldId id="883" r:id="rId7"/>
    <p:sldId id="881" r:id="rId8"/>
    <p:sldId id="882" r:id="rId9"/>
    <p:sldId id="878" r:id="rId10"/>
    <p:sldId id="884" r:id="rId11"/>
    <p:sldId id="877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MD Planning 2012, MD#2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19-06-12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 me kangaroo down sport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430" y="1484730"/>
            <a:ext cx="8229600" cy="5111750"/>
          </a:xfrm>
        </p:spPr>
        <p:txBody>
          <a:bodyPr/>
          <a:lstStyle/>
          <a:p>
            <a:r>
              <a:rPr lang="en-GB" dirty="0" smtClean="0"/>
              <a:t>10:30 Stable beams </a:t>
            </a:r>
          </a:p>
          <a:p>
            <a:pPr lvl="1"/>
            <a:r>
              <a:rPr lang="en-GB" dirty="0" smtClean="0"/>
              <a:t>Fill 2739 Initial luminosity 6.48e33 cm-2s-1</a:t>
            </a:r>
          </a:p>
          <a:p>
            <a:pPr lvl="1"/>
            <a:endParaRPr lang="en-GB" dirty="0"/>
          </a:p>
          <a:p>
            <a:r>
              <a:rPr lang="en-GB" dirty="0" smtClean="0"/>
              <a:t>13:00 Beams dumped  (~50 pb</a:t>
            </a:r>
            <a:r>
              <a:rPr lang="en-GB" baseline="30000" dirty="0" smtClean="0"/>
              <a:t>-1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Off to Oz with:</a:t>
            </a:r>
          </a:p>
          <a:p>
            <a:pPr lvl="2"/>
            <a:r>
              <a:rPr lang="en-GB" dirty="0" smtClean="0"/>
              <a:t>Atlas: 6.6/6.3 fb</a:t>
            </a:r>
            <a:r>
              <a:rPr lang="en-GB" baseline="30000" dirty="0" smtClean="0"/>
              <a:t>-1</a:t>
            </a:r>
            <a:r>
              <a:rPr lang="en-GB" dirty="0" smtClean="0"/>
              <a:t> delivered/recorded</a:t>
            </a:r>
          </a:p>
          <a:p>
            <a:pPr lvl="2"/>
            <a:r>
              <a:rPr lang="en-GB" dirty="0" smtClean="0"/>
              <a:t>CMS: 6.8/6.3 </a:t>
            </a:r>
            <a:r>
              <a:rPr lang="en-GB" dirty="0"/>
              <a:t>fb</a:t>
            </a:r>
            <a:r>
              <a:rPr lang="en-GB" baseline="30000" dirty="0"/>
              <a:t>-1</a:t>
            </a:r>
            <a:r>
              <a:rPr lang="en-GB" dirty="0"/>
              <a:t> delivered/recorded</a:t>
            </a:r>
            <a:endParaRPr lang="en-GB" dirty="0" smtClean="0"/>
          </a:p>
          <a:p>
            <a:pPr lvl="2"/>
            <a:r>
              <a:rPr lang="en-GB" dirty="0" err="1" smtClean="0"/>
              <a:t>LHCb</a:t>
            </a:r>
            <a:r>
              <a:rPr lang="en-GB" dirty="0" smtClean="0"/>
              <a:t>: 0.65/0.62 </a:t>
            </a:r>
            <a:r>
              <a:rPr lang="en-GB" dirty="0"/>
              <a:t>fb</a:t>
            </a:r>
            <a:r>
              <a:rPr lang="en-GB" baseline="30000" dirty="0"/>
              <a:t>-1</a:t>
            </a:r>
            <a:r>
              <a:rPr lang="en-GB" dirty="0"/>
              <a:t> </a:t>
            </a:r>
            <a:r>
              <a:rPr lang="en-GB" dirty="0" smtClean="0"/>
              <a:t>delivered/recorded</a:t>
            </a:r>
          </a:p>
          <a:p>
            <a:pPr lvl="2"/>
            <a:r>
              <a:rPr lang="en-GB" dirty="0" smtClean="0"/>
              <a:t>Alice: a little over 1 pb</a:t>
            </a:r>
            <a:r>
              <a:rPr lang="en-GB" baseline="30000" dirty="0" smtClean="0"/>
              <a:t>-1</a:t>
            </a:r>
          </a:p>
          <a:p>
            <a:pPr lvl="2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5670" y="836640"/>
            <a:ext cx="4104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Monday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4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MD Planning Tue – Wed (19. – 20.6.)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020897"/>
              </p:ext>
            </p:extLst>
          </p:nvPr>
        </p:nvGraphicFramePr>
        <p:xfrm>
          <a:off x="381000" y="762000"/>
          <a:ext cx="8425170" cy="5735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85800"/>
                <a:gridCol w="5715000"/>
                <a:gridCol w="824655"/>
                <a:gridCol w="590115"/>
              </a:tblGrid>
              <a:tr h="459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579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for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chromaticity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missed</a:t>
                      </a:r>
                      <a:endParaRPr kumimoji="0" lang="en-U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529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08:00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9967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Large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Piwinski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Angle MD +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precycle</a:t>
                      </a:r>
                      <a:endParaRPr kumimoji="0" lang="en-US" sz="2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bunches 2.4e11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7072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Octupole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instability threshold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u="sng" noProof="0" dirty="0" smtClean="0">
                          <a:solidFill>
                            <a:srgbClr val="FF0000"/>
                          </a:solidFill>
                        </a:rPr>
                        <a:t>Single full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 physics beams</a:t>
                      </a:r>
                      <a:endParaRPr lang="en-US" sz="2000" i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Wed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64465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Longitudinal dynamics studies</a:t>
                      </a:r>
                      <a:endParaRPr lang="en-US" sz="20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60074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GeV </a:t>
                      </a:r>
                      <a:r>
                        <a:rPr lang="en-US" sz="1600" dirty="0" smtClean="0">
                          <a:sym typeface="Wingdings"/>
                        </a:rPr>
                        <a:t> 4 TeV: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Beta*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leveling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2 nominal bunches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072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600" i="0" dirty="0" smtClean="0"/>
                        <a:t>22:00</a:t>
                      </a:r>
                      <a:endParaRPr lang="en-GB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 TeV: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L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ong-range beam-beam with high bunch intensity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84b 50 ns 1.7e11</a:t>
                      </a:r>
                      <a:endParaRPr kumimoji="0" lang="en-U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/>
              <a:t>MD </a:t>
            </a:r>
            <a:r>
              <a:rPr lang="fi-FI" dirty="0" err="1" smtClean="0"/>
              <a:t>Planning</a:t>
            </a:r>
            <a:r>
              <a:rPr lang="fi-FI" dirty="0" smtClean="0"/>
              <a:t> 2012, MD#2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15240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2362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32004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4038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6482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67600" y="55626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0" y="3429000"/>
            <a:ext cx="64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Giulia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2595088"/>
            <a:ext cx="83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Ghislain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44078" y="1764806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467600" y="41148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391400" y="5715000"/>
            <a:ext cx="83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Ghislain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67600" y="4965205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7472280" y="1143000"/>
            <a:ext cx="681120" cy="30479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67600" y="11400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Giulia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008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Outstanding 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Still to do:</a:t>
            </a:r>
          </a:p>
          <a:p>
            <a:pPr lvl="1"/>
            <a:r>
              <a:rPr lang="en-GB" dirty="0"/>
              <a:t>TCLIB.6R2.B1 electronics and LVDT sensor.</a:t>
            </a:r>
          </a:p>
          <a:p>
            <a:pPr lvl="1"/>
            <a:r>
              <a:rPr lang="en-GB" dirty="0"/>
              <a:t>MAD PM15: motors of inner doors not working (at least 4 hours).</a:t>
            </a:r>
          </a:p>
          <a:p>
            <a:pPr lvl="1"/>
            <a:r>
              <a:rPr lang="en-GB" dirty="0"/>
              <a:t>BI in Pt4 wall current monitor: postponed to after TS – R. </a:t>
            </a:r>
            <a:r>
              <a:rPr lang="en-GB" dirty="0" err="1"/>
              <a:t>Steinhagen</a:t>
            </a:r>
            <a:r>
              <a:rPr lang="en-GB" dirty="0"/>
              <a:t> (3-4 hours, working hours). </a:t>
            </a:r>
          </a:p>
          <a:p>
            <a:pPr lvl="1"/>
            <a:r>
              <a:rPr lang="en-GB" dirty="0"/>
              <a:t>TOTEM vacuum gauge (3 hours).</a:t>
            </a:r>
          </a:p>
          <a:p>
            <a:pPr lvl="1"/>
            <a:r>
              <a:rPr lang="en-GB" dirty="0"/>
              <a:t>MCBV18.L4B1 and RCO.A12.B1 to be repaired / changed.</a:t>
            </a:r>
          </a:p>
          <a:p>
            <a:pPr lvl="1"/>
            <a:r>
              <a:rPr lang="en-GB" dirty="0"/>
              <a:t>Pt.7 (IMPACT: 18638) to exchange two amplifiers for the diamond BLMs. 1-2 hours both sides of the IP (</a:t>
            </a:r>
            <a:r>
              <a:rPr lang="en-GB" dirty="0" err="1"/>
              <a:t>Ewald</a:t>
            </a:r>
            <a:r>
              <a:rPr lang="en-GB" dirty="0"/>
              <a:t>). – after cool down of the collimator region (before Thursday UFO MD)</a:t>
            </a:r>
          </a:p>
          <a:p>
            <a:pPr lvl="1"/>
            <a:r>
              <a:rPr lang="en-GB" dirty="0"/>
              <a:t>BI: Q7R4 (RF zone) - install temperature probes on the HT- monitor to be retrieved during the next TS. ½ hour: but needs one more short access to install temperature probes (before the MD on Tuesday 18:00 ideally).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0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Monday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 for:</a:t>
            </a:r>
          </a:p>
          <a:p>
            <a:pPr lvl="1"/>
            <a:r>
              <a:rPr lang="en-GB" dirty="0" smtClean="0"/>
              <a:t>LBDS </a:t>
            </a:r>
            <a:r>
              <a:rPr lang="en-GB" dirty="0"/>
              <a:t>Check/repair Ethernet connection on FEC cfc-ua63-mkdtspm. </a:t>
            </a:r>
            <a:r>
              <a:rPr lang="en-GB" dirty="0" smtClean="0"/>
              <a:t>N</a:t>
            </a:r>
            <a:r>
              <a:rPr lang="en-GB" dirty="0"/>
              <a:t>. Magnin.</a:t>
            </a:r>
          </a:p>
          <a:p>
            <a:pPr lvl="1"/>
            <a:r>
              <a:rPr lang="en-GB" dirty="0"/>
              <a:t>Collimator cooling check TCT IR8 – Oliver </a:t>
            </a:r>
            <a:r>
              <a:rPr lang="en-GB" dirty="0" err="1"/>
              <a:t>Aberle</a:t>
            </a:r>
            <a:endParaRPr lang="en-GB" dirty="0"/>
          </a:p>
          <a:p>
            <a:pPr lvl="1"/>
            <a:r>
              <a:rPr lang="en-GB" dirty="0" smtClean="0"/>
              <a:t>BI</a:t>
            </a:r>
            <a:r>
              <a:rPr lang="en-GB" dirty="0"/>
              <a:t>: UA43 </a:t>
            </a:r>
            <a:r>
              <a:rPr lang="en-GB" dirty="0" smtClean="0"/>
              <a:t>– BBQ remote </a:t>
            </a:r>
            <a:r>
              <a:rPr lang="en-GB" dirty="0"/>
              <a:t>communication BBQ </a:t>
            </a:r>
            <a:r>
              <a:rPr lang="en-GB" dirty="0" smtClean="0"/>
              <a:t>with a </a:t>
            </a:r>
            <a:r>
              <a:rPr lang="en-GB" dirty="0"/>
              <a:t>controls </a:t>
            </a:r>
            <a:r>
              <a:rPr lang="en-GB" dirty="0" smtClean="0"/>
              <a:t>front-end</a:t>
            </a:r>
            <a:endParaRPr lang="en-GB" dirty="0"/>
          </a:p>
          <a:p>
            <a:pPr lvl="1"/>
            <a:r>
              <a:rPr lang="en-GB" dirty="0"/>
              <a:t>BI: Q7R4 (RF zone) - install attenuator and temperature probes on the HT- monitor </a:t>
            </a:r>
            <a:r>
              <a:rPr lang="en-GB" dirty="0" smtClean="0"/>
              <a:t>(Ralph </a:t>
            </a:r>
            <a:r>
              <a:rPr lang="en-GB" dirty="0" err="1" smtClean="0"/>
              <a:t>Steinhagen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smtClean="0"/>
              <a:t>ATLAS</a:t>
            </a:r>
            <a:endParaRPr lang="en-GB" dirty="0"/>
          </a:p>
          <a:p>
            <a:pPr lvl="1"/>
            <a:r>
              <a:rPr lang="en-GB" dirty="0"/>
              <a:t>Christos Z intervention on BLM card at IP1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out of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16:45 Problems getting RF module 2 beam 2 back on</a:t>
            </a:r>
          </a:p>
          <a:p>
            <a:pPr lvl="1"/>
            <a:r>
              <a:rPr lang="en-GB" dirty="0" smtClean="0"/>
              <a:t>Broken crowbar</a:t>
            </a:r>
          </a:p>
          <a:p>
            <a:r>
              <a:rPr lang="en-GB" dirty="0" smtClean="0"/>
              <a:t>17:30 Starting </a:t>
            </a:r>
            <a:r>
              <a:rPr lang="en-GB" dirty="0"/>
              <a:t>study of the impact of TETRA on the hump/beam.</a:t>
            </a:r>
          </a:p>
          <a:p>
            <a:pPr lvl="1"/>
            <a:r>
              <a:rPr lang="en-GB" dirty="0"/>
              <a:t>We could do the measurements with one pilot per beam but due </a:t>
            </a:r>
            <a:r>
              <a:rPr lang="en-GB" dirty="0" smtClean="0"/>
              <a:t>mix-up on </a:t>
            </a:r>
            <a:r>
              <a:rPr lang="en-GB" dirty="0"/>
              <a:t>the SPS side we could not get the INDIV </a:t>
            </a:r>
            <a:r>
              <a:rPr lang="en-GB" dirty="0" smtClean="0"/>
              <a:t>beam</a:t>
            </a:r>
          </a:p>
          <a:p>
            <a:pPr lvl="1"/>
            <a:r>
              <a:rPr lang="en-GB" dirty="0" smtClean="0"/>
              <a:t>ADT set-up (Daniel Valuch) on hold until Tuesday morning</a:t>
            </a:r>
          </a:p>
          <a:p>
            <a:r>
              <a:rPr lang="en-GB" dirty="0" smtClean="0"/>
              <a:t>18:20 Access UX45 for RF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broken crowbar could not be fixed because the spare part could not be found in UX45. There is a spare in the lab on </a:t>
            </a:r>
            <a:r>
              <a:rPr lang="en-GB" dirty="0" err="1"/>
              <a:t>Meyrin</a:t>
            </a:r>
            <a:r>
              <a:rPr lang="en-GB" dirty="0"/>
              <a:t> site and the change will be organised first time tomorrow morning. For the night we will stick with pilots. 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7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TETRA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The tetra system was on from 17:09 to 17:18 while there was no beam. On 17:38 and 17:40  a pilot was injected in ring 1 and  2 </a:t>
            </a:r>
            <a:r>
              <a:rPr lang="en-GB" sz="1800" dirty="0" smtClean="0"/>
              <a:t>respectively. </a:t>
            </a:r>
            <a:r>
              <a:rPr lang="en-GB" sz="1800" dirty="0"/>
              <a:t>The tetra system was on from 17:47 to 17:57. Around 17:58, 18:05, 18:10 the system was switched off-on-off within few seconds. </a:t>
            </a:r>
            <a:endParaRPr lang="en-GB" sz="1800" dirty="0" smtClean="0"/>
          </a:p>
          <a:p>
            <a:pPr lvl="1"/>
            <a:r>
              <a:rPr lang="en-GB" sz="1400" dirty="0" smtClean="0"/>
              <a:t>In </a:t>
            </a:r>
            <a:r>
              <a:rPr lang="en-GB" sz="1400" dirty="0"/>
              <a:t>this interval there were few </a:t>
            </a:r>
            <a:r>
              <a:rPr lang="en-GB" sz="1400" dirty="0" smtClean="0"/>
              <a:t>attempts </a:t>
            </a:r>
            <a:r>
              <a:rPr lang="en-GB" sz="1400" dirty="0"/>
              <a:t>to inject a nominal bunch in beam 1 (beam 2 had RF problems) without success in order improve the SNR of the BBQ. </a:t>
            </a:r>
            <a:endParaRPr lang="en-GB" sz="1400" dirty="0" smtClean="0"/>
          </a:p>
          <a:p>
            <a:pPr lvl="1"/>
            <a:r>
              <a:rPr lang="en-GB" sz="1400" dirty="0" smtClean="0"/>
              <a:t>Ralph </a:t>
            </a:r>
            <a:r>
              <a:rPr lang="en-GB" sz="1400" dirty="0" err="1"/>
              <a:t>Steinhagen</a:t>
            </a:r>
            <a:r>
              <a:rPr lang="en-GB" sz="1400" dirty="0"/>
              <a:t> </a:t>
            </a:r>
            <a:r>
              <a:rPr lang="en-GB" sz="1400" dirty="0" smtClean="0"/>
              <a:t>recommended </a:t>
            </a:r>
            <a:r>
              <a:rPr lang="en-GB" sz="1400" dirty="0"/>
              <a:t>to repeat the measurement with a nominal bunch since the sensitivity of the BBQ will be greatly enhanced</a:t>
            </a:r>
            <a:r>
              <a:rPr lang="en-GB" sz="1400" dirty="0" smtClean="0"/>
              <a:t>.</a:t>
            </a:r>
            <a:endParaRPr lang="en-GB" sz="1400" dirty="0"/>
          </a:p>
          <a:p>
            <a:r>
              <a:rPr lang="en-GB" sz="1800" dirty="0"/>
              <a:t>The damper was setup with pilot settings (excluding b2h) and switched off about one minute after injection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/>
              <a:t>BBQ data is stored in timber and few averaged </a:t>
            </a:r>
            <a:r>
              <a:rPr lang="en-GB" sz="1800" dirty="0" err="1"/>
              <a:t>ffts</a:t>
            </a:r>
            <a:r>
              <a:rPr lang="en-GB" sz="1800" dirty="0"/>
              <a:t> with the </a:t>
            </a:r>
            <a:r>
              <a:rPr lang="en-GB" sz="1800" dirty="0" err="1"/>
              <a:t>tuneviewer</a:t>
            </a:r>
            <a:r>
              <a:rPr lang="en-GB" sz="1800" dirty="0"/>
              <a:t> are stored in /</a:t>
            </a:r>
            <a:r>
              <a:rPr lang="en-GB" sz="1800" dirty="0" err="1"/>
              <a:t>nfs</a:t>
            </a:r>
            <a:r>
              <a:rPr lang="en-GB" sz="1800" dirty="0"/>
              <a:t>/cs-ccr-nfs4/</a:t>
            </a:r>
            <a:r>
              <a:rPr lang="en-GB" sz="1800" dirty="0" err="1"/>
              <a:t>lhc_data</a:t>
            </a:r>
            <a:r>
              <a:rPr lang="en-GB" sz="1800" dirty="0"/>
              <a:t>/OP_DATA/FILL_DATA/2740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/>
              <a:t>A first analysis without and with beam did not show any effect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/>
              <a:t>Tomorrow I will analyse the data in detail for more subtle effects.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52150" y="594935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Riccardo De </a:t>
            </a:r>
            <a:r>
              <a:rPr lang="en-GB" dirty="0" smtClean="0"/>
              <a:t>Maria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7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20:15 Three pilots in for beta* = 90 m re-commissioning</a:t>
            </a:r>
          </a:p>
          <a:p>
            <a:r>
              <a:rPr lang="en-GB" dirty="0" smtClean="0"/>
              <a:t>20:25 Start ramp  </a:t>
            </a:r>
          </a:p>
          <a:p>
            <a:pPr lvl="1"/>
            <a:r>
              <a:rPr lang="en-GB" dirty="0" smtClean="0"/>
              <a:t>(Without RF M2B2)</a:t>
            </a:r>
          </a:p>
          <a:p>
            <a:r>
              <a:rPr lang="en-GB" dirty="0" smtClean="0"/>
              <a:t>21:00 Start </a:t>
            </a:r>
            <a:r>
              <a:rPr lang="en-GB" dirty="0" err="1" smtClean="0"/>
              <a:t>unsqueeze</a:t>
            </a:r>
            <a:endParaRPr lang="en-GB" dirty="0" smtClean="0"/>
          </a:p>
          <a:p>
            <a:r>
              <a:rPr lang="en-GB" dirty="0" smtClean="0"/>
              <a:t>22:15 90 m</a:t>
            </a:r>
          </a:p>
          <a:p>
            <a:pPr lvl="1"/>
            <a:r>
              <a:rPr lang="en-GB" dirty="0"/>
              <a:t>With the exception of B2 (issue with RF) the un-squeeze to 90 m was </a:t>
            </a:r>
            <a:r>
              <a:rPr lang="en-GB" dirty="0" smtClean="0"/>
              <a:t>smooth</a:t>
            </a:r>
          </a:p>
          <a:p>
            <a:pPr lvl="1"/>
            <a:r>
              <a:rPr lang="en-GB" dirty="0" smtClean="0"/>
              <a:t>Optics measurements</a:t>
            </a:r>
          </a:p>
          <a:p>
            <a:r>
              <a:rPr lang="en-GB" dirty="0" smtClean="0"/>
              <a:t>00:35 start squeeze to 500 m</a:t>
            </a:r>
          </a:p>
          <a:p>
            <a:r>
              <a:rPr lang="en-GB" dirty="0" smtClean="0"/>
              <a:t>01:25 beta* 1 &amp; 5 = 500 m</a:t>
            </a:r>
          </a:p>
          <a:p>
            <a:pPr lvl="1"/>
            <a:r>
              <a:rPr lang="en-GB" dirty="0" smtClean="0"/>
              <a:t>Orbit correction, optics measurements</a:t>
            </a:r>
          </a:p>
          <a:p>
            <a:r>
              <a:rPr lang="en-GB" dirty="0" smtClean="0"/>
              <a:t>02:15 beams dumped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this morning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03:30 Ramp 3 probes again</a:t>
            </a:r>
          </a:p>
          <a:p>
            <a:r>
              <a:rPr lang="en-GB" dirty="0" smtClean="0"/>
              <a:t>04:15 </a:t>
            </a:r>
            <a:r>
              <a:rPr lang="en-GB" dirty="0"/>
              <a:t>S12+S23 trip, vacuum valves closed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Electrical problem, PIC detects loss of UPS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fault of a 400 V electrical distributor affected some </a:t>
            </a:r>
            <a:r>
              <a:rPr lang="en-GB" dirty="0" smtClean="0"/>
              <a:t>systems</a:t>
            </a:r>
          </a:p>
          <a:p>
            <a:pPr lvl="1"/>
            <a:endParaRPr lang="en-GB" dirty="0"/>
          </a:p>
          <a:p>
            <a:r>
              <a:rPr lang="en-GB" dirty="0" smtClean="0"/>
              <a:t>90 m decommissioning – detailed report in logbook</a:t>
            </a:r>
          </a:p>
          <a:p>
            <a:r>
              <a:rPr lang="en-GB" dirty="0" smtClean="0"/>
              <a:t>Conclusion :Overall </a:t>
            </a:r>
            <a:r>
              <a:rPr lang="en-GB" dirty="0"/>
              <a:t>the commissioning went well given the HW issues (RF, El). Next time we should be able to get to 90 m with separated beams, and push to 500 m with both beams for further optics </a:t>
            </a:r>
            <a:r>
              <a:rPr lang="en-GB" dirty="0" err="1"/>
              <a:t>etc</a:t>
            </a:r>
            <a:r>
              <a:rPr lang="en-GB" dirty="0"/>
              <a:t> </a:t>
            </a:r>
            <a:r>
              <a:rPr lang="en-GB" dirty="0" smtClean="0"/>
              <a:t>measurements.</a:t>
            </a:r>
          </a:p>
          <a:p>
            <a:pPr lvl="1"/>
            <a:r>
              <a:rPr lang="en-GB" dirty="0" err="1" smtClean="0"/>
              <a:t>Matteo</a:t>
            </a:r>
            <a:r>
              <a:rPr lang="en-GB" dirty="0"/>
              <a:t>, GHH and </a:t>
            </a:r>
            <a:r>
              <a:rPr lang="en-GB" dirty="0" err="1"/>
              <a:t>Jorg</a:t>
            </a:r>
            <a:r>
              <a:rPr lang="en-GB" dirty="0"/>
              <a:t> for the high-beta team</a:t>
            </a:r>
            <a:r>
              <a:rPr lang="en-GB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8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Beating 90 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1" y="608795"/>
            <a:ext cx="4973950" cy="355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230" y="3130290"/>
            <a:ext cx="5214484" cy="372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Beating 500 m – beam 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9" y="980660"/>
            <a:ext cx="8605419" cy="532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8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06:00 CMS solenoid ramping down</a:t>
            </a:r>
          </a:p>
          <a:p>
            <a:r>
              <a:rPr lang="en-GB" dirty="0" smtClean="0"/>
              <a:t>08:00 Access</a:t>
            </a:r>
          </a:p>
          <a:p>
            <a:pPr lvl="1"/>
            <a:r>
              <a:rPr lang="fr-FR" dirty="0"/>
              <a:t>Intervention PM18 </a:t>
            </a:r>
          </a:p>
          <a:p>
            <a:pPr lvl="2"/>
            <a:r>
              <a:rPr lang="fr-FR" dirty="0" err="1" smtClean="0"/>
              <a:t>Defaut</a:t>
            </a:r>
            <a:r>
              <a:rPr lang="fr-FR" dirty="0" smtClean="0"/>
              <a:t> </a:t>
            </a:r>
            <a:r>
              <a:rPr lang="fr-FR" dirty="0"/>
              <a:t>sur pompe n°2 Eau Mixte en PM18 alimentant la QURC-B de la CRYO </a:t>
            </a:r>
            <a:endParaRPr lang="en-GB" dirty="0"/>
          </a:p>
          <a:p>
            <a:r>
              <a:rPr lang="en-GB" dirty="0" smtClean="0"/>
              <a:t>09:00 RF repair </a:t>
            </a:r>
          </a:p>
          <a:p>
            <a:pPr lvl="1"/>
            <a:r>
              <a:rPr lang="en-GB" dirty="0" smtClean="0"/>
              <a:t>Access PX45</a:t>
            </a:r>
          </a:p>
          <a:p>
            <a:r>
              <a:rPr lang="en-GB" dirty="0" smtClean="0"/>
              <a:t>~10:30  Start large </a:t>
            </a:r>
            <a:r>
              <a:rPr lang="en-GB" dirty="0" err="1" smtClean="0"/>
              <a:t>Piwinski</a:t>
            </a:r>
            <a:r>
              <a:rPr lang="en-GB" dirty="0" smtClean="0"/>
              <a:t> angle MD</a:t>
            </a:r>
          </a:p>
          <a:p>
            <a:pPr lvl="1"/>
            <a:r>
              <a:rPr lang="en-GB" dirty="0" smtClean="0"/>
              <a:t>First up ~15 minutes for ADT - Daniel Valuch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[Experiments’ magnets not required after </a:t>
            </a:r>
            <a:r>
              <a:rPr lang="en-GB" dirty="0" err="1" smtClean="0"/>
              <a:t>Piwinski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MD Planning 2012, MD#2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19-06-12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9994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39194</TotalTime>
  <Words>996</Words>
  <Application>Microsoft Office PowerPoint</Application>
  <PresentationFormat>On-screen Show (4:3)</PresentationFormat>
  <Paragraphs>159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Tie me kangaroo down sport</vt:lpstr>
      <vt:lpstr>Access Monday afternoon</vt:lpstr>
      <vt:lpstr>Coming out of access</vt:lpstr>
      <vt:lpstr>TETRA</vt:lpstr>
      <vt:lpstr>Monday evening</vt:lpstr>
      <vt:lpstr>Early this morning </vt:lpstr>
      <vt:lpstr>Beating 90 m</vt:lpstr>
      <vt:lpstr>Beating 500 m – beam 1</vt:lpstr>
      <vt:lpstr>This morning</vt:lpstr>
      <vt:lpstr>Draft MD Planning Tue – Wed (19. – 20.6.)</vt:lpstr>
      <vt:lpstr>Outstanding accesses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1903</cp:revision>
  <dcterms:created xsi:type="dcterms:W3CDTF">2010-04-04T19:37:12Z</dcterms:created>
  <dcterms:modified xsi:type="dcterms:W3CDTF">2012-06-19T06:55:12Z</dcterms:modified>
</cp:coreProperties>
</file>