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932" r:id="rId2"/>
    <p:sldId id="935" r:id="rId3"/>
    <p:sldId id="937" r:id="rId4"/>
    <p:sldId id="936" r:id="rId5"/>
    <p:sldId id="934" r:id="rId6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3E578E"/>
    <a:srgbClr val="A33F90"/>
    <a:srgbClr val="2D4151"/>
    <a:srgbClr val="00A501"/>
    <a:srgbClr val="008000"/>
    <a:srgbClr val="99FFCC"/>
    <a:srgbClr val="9FCAFF"/>
    <a:srgbClr val="DDDDDD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52" d="100"/>
          <a:sy n="52" d="100"/>
        </p:scale>
        <p:origin x="-756" y="-102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6/17/2012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13:20 ALICE trip</a:t>
            </a:r>
          </a:p>
          <a:p>
            <a:pPr lvl="0"/>
            <a:r>
              <a:rPr lang="en-US" dirty="0" smtClean="0"/>
              <a:t>14:24 Beam dump by OP. Integrated </a:t>
            </a:r>
            <a:r>
              <a:rPr lang="en-US" dirty="0" err="1" smtClean="0"/>
              <a:t>lumi</a:t>
            </a:r>
            <a:r>
              <a:rPr lang="en-US" dirty="0" smtClean="0"/>
              <a:t> </a:t>
            </a:r>
            <a:r>
              <a:rPr lang="en-US" b="1" dirty="0" smtClean="0"/>
              <a:t>204 pb-1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14:59 MKI8 at 105% of interlock level. Need to wait…</a:t>
            </a:r>
          </a:p>
          <a:p>
            <a:pPr lvl="0"/>
            <a:r>
              <a:rPr lang="en-US" dirty="0" smtClean="0"/>
              <a:t>17:33 Injection.</a:t>
            </a:r>
          </a:p>
          <a:p>
            <a:pPr lvl="1"/>
            <a:r>
              <a:rPr lang="en-US" dirty="0" smtClean="0"/>
              <a:t>Transfer line steering TI8. </a:t>
            </a:r>
          </a:p>
          <a:p>
            <a:pPr lvl="1"/>
            <a:r>
              <a:rPr lang="en-US" dirty="0" smtClean="0"/>
              <a:t>Filling was again slowed down by the poor beam quality (both for intensity and longitudinal parameters spread, despite a slight release by the SPS experts of the BQMSPS thresholds).</a:t>
            </a:r>
          </a:p>
          <a:p>
            <a:pPr lvl="0">
              <a:buNone/>
            </a:pP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Sat 17.06.12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17-06-2012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MKI Heating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secure/attach.php?attachId=1255856&amp;type=png&amp;fname=201206162218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692620"/>
            <a:ext cx="7880635" cy="5868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69262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19:18 Start ramp.</a:t>
            </a:r>
          </a:p>
          <a:p>
            <a:pPr lvl="1"/>
            <a:r>
              <a:rPr lang="en-US" dirty="0" smtClean="0"/>
              <a:t>B2H tune jumps between 2 peaks... RT trims are wavy. Trimmed the tune manually down by -0.003 in B2H. What the feedback was locked on did not move with the trims.</a:t>
            </a:r>
          </a:p>
          <a:p>
            <a:pPr lvl="0"/>
            <a:r>
              <a:rPr lang="en-US" dirty="0" smtClean="0"/>
              <a:t>20:07 Losses at the start of the collision beam process, beam 2 up to ~50% dump threshold </a:t>
            </a:r>
          </a:p>
          <a:p>
            <a:pPr lvl="0"/>
            <a:r>
              <a:rPr lang="en-US" dirty="0" smtClean="0"/>
              <a:t>20:10 Stable beams #. </a:t>
            </a:r>
            <a:r>
              <a:rPr lang="en-US" b="1" dirty="0" smtClean="0"/>
              <a:t>Initial </a:t>
            </a:r>
            <a:r>
              <a:rPr lang="en-US" b="1" dirty="0" err="1" smtClean="0"/>
              <a:t>lumi</a:t>
            </a:r>
            <a:r>
              <a:rPr lang="en-US" b="1" dirty="0" smtClean="0"/>
              <a:t>: 6.5e33cm-2s-1. </a:t>
            </a:r>
          </a:p>
          <a:p>
            <a:pPr lvl="1"/>
            <a:r>
              <a:rPr lang="en-US" dirty="0" smtClean="0"/>
              <a:t>b1 lifetime was worse than that of beam 2, so trimmed Q1H up by 0.002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Sunday morning:</a:t>
            </a:r>
          </a:p>
          <a:p>
            <a:pPr lvl="1"/>
            <a:r>
              <a:rPr lang="en-US" dirty="0" smtClean="0"/>
              <a:t>Most productive day (Sat):	</a:t>
            </a:r>
            <a:r>
              <a:rPr lang="en-US" b="1" dirty="0" smtClean="0"/>
              <a:t>0.251 fb-1</a:t>
            </a:r>
          </a:p>
          <a:p>
            <a:pPr lvl="1"/>
            <a:r>
              <a:rPr lang="en-US" dirty="0" smtClean="0"/>
              <a:t>Int. </a:t>
            </a:r>
            <a:r>
              <a:rPr lang="en-US" dirty="0" err="1" smtClean="0"/>
              <a:t>lumi</a:t>
            </a:r>
            <a:r>
              <a:rPr lang="en-US" dirty="0" smtClean="0"/>
              <a:t> last 7 days (Sun – Sat):	</a:t>
            </a:r>
            <a:r>
              <a:rPr lang="en-US" b="1" dirty="0" smtClean="0"/>
              <a:t>1.35 fb-1     (2/3 of ideal potential)</a:t>
            </a:r>
          </a:p>
          <a:p>
            <a:pPr lvl="1"/>
            <a:r>
              <a:rPr lang="en-US" dirty="0" smtClean="0"/>
              <a:t>Longest time in SB per week:	</a:t>
            </a:r>
            <a:r>
              <a:rPr lang="en-US" b="1" dirty="0" smtClean="0"/>
              <a:t>90 h</a:t>
            </a:r>
          </a:p>
          <a:p>
            <a:pPr lvl="1"/>
            <a:r>
              <a:rPr lang="en-US" dirty="0" smtClean="0"/>
              <a:t>Total reached:			</a:t>
            </a:r>
            <a:r>
              <a:rPr lang="en-US" b="1" dirty="0" smtClean="0"/>
              <a:t>6.46 fb-1</a:t>
            </a:r>
          </a:p>
          <a:p>
            <a:r>
              <a:rPr lang="en-US" dirty="0" smtClean="0"/>
              <a:t>To improve further: Shorter fills, higher peak L, MKI8 heating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Sat/Sun 17/18.06.12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i="1" smtClean="0"/>
              <a:t>17-06-2012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0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over 1h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36865" name="Picture 1" descr="https://ab-dep-op-elogbook.web.cern.ch/ab-dep-op-elogbook/elogbook/secure/attach.php?attachId=1255841&amp;type=png&amp;fname=20120616205930.png"/>
          <p:cNvPicPr>
            <a:picLocks noChangeAspect="1" noChangeArrowheads="1"/>
          </p:cNvPicPr>
          <p:nvPr/>
        </p:nvPicPr>
        <p:blipFill>
          <a:blip r:embed="rId2" cstate="print"/>
          <a:srcRect t="9217" r="20851" b="3985"/>
          <a:stretch>
            <a:fillRect/>
          </a:stretch>
        </p:blipFill>
        <p:spPr bwMode="auto">
          <a:xfrm>
            <a:off x="899490" y="572198"/>
            <a:ext cx="7380390" cy="60252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0940" y="692620"/>
            <a:ext cx="8589650" cy="5904820"/>
          </a:xfrm>
        </p:spPr>
        <p:txBody>
          <a:bodyPr/>
          <a:lstStyle/>
          <a:p>
            <a:pPr>
              <a:tabLst>
                <a:tab pos="1314450" algn="l"/>
                <a:tab pos="2457450" algn="l"/>
              </a:tabLst>
            </a:pPr>
            <a:r>
              <a:rPr lang="en-US" sz="2000" b="1" u="sng" dirty="0" smtClean="0"/>
              <a:t>Delivering luminosity…</a:t>
            </a:r>
            <a:r>
              <a:rPr lang="en-US" sz="2000" b="1" dirty="0" smtClean="0"/>
              <a:t>  </a:t>
            </a:r>
          </a:p>
          <a:p>
            <a:pPr>
              <a:tabLst>
                <a:tab pos="1314450" algn="l"/>
                <a:tab pos="2457450" algn="l"/>
              </a:tabLst>
            </a:pPr>
            <a:r>
              <a:rPr lang="en-US" sz="2000" dirty="0" smtClean="0"/>
              <a:t>To be done…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RF:  </a:t>
            </a:r>
            <a:r>
              <a:rPr lang="en-US" sz="1600" dirty="0" smtClean="0">
                <a:solidFill>
                  <a:srgbClr val="000000"/>
                </a:solidFill>
              </a:rPr>
              <a:t>Long. blow-up at injection: tried it, </a:t>
            </a:r>
            <a:r>
              <a:rPr lang="en-US" sz="1600" b="1" dirty="0" smtClean="0">
                <a:solidFill>
                  <a:srgbClr val="FFC000"/>
                </a:solidFill>
              </a:rPr>
              <a:t>to be re-visited after TS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New filling scheme </a:t>
            </a:r>
            <a:r>
              <a:rPr lang="en-US" sz="1600" dirty="0" smtClean="0"/>
              <a:t>(6 non colliding bunches for ATLAS/CMS)</a:t>
            </a:r>
            <a:r>
              <a:rPr lang="en-US" sz="1800" dirty="0" smtClean="0"/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Ready for usage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ADT: Pilot for 15min. 6b for 15min.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Impact of TETRA on hump / beam: </a:t>
            </a:r>
            <a:r>
              <a:rPr lang="en-US" sz="1600" dirty="0" smtClean="0">
                <a:solidFill>
                  <a:srgbClr val="000000"/>
                </a:solidFill>
              </a:rPr>
              <a:t>30 </a:t>
            </a:r>
            <a:r>
              <a:rPr lang="en-US" sz="1600" dirty="0" err="1" smtClean="0">
                <a:solidFill>
                  <a:srgbClr val="000000"/>
                </a:solidFill>
              </a:rPr>
              <a:t>mins</a:t>
            </a:r>
            <a:r>
              <a:rPr lang="en-US" sz="1600" dirty="0" smtClean="0">
                <a:solidFill>
                  <a:srgbClr val="000000"/>
                </a:solidFill>
              </a:rPr>
              <a:t> at injection with probe bunches.</a:t>
            </a:r>
          </a:p>
          <a:p>
            <a:pPr lvl="1" eaLnBrk="1" hangingPunct="1">
              <a:buClr>
                <a:srgbClr val="9999CC"/>
              </a:buClr>
            </a:pPr>
            <a:r>
              <a:rPr lang="en-US" sz="1800" dirty="0" smtClean="0"/>
              <a:t>Access: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TCLIB.6R2.B1 electronics and LVDT sensor.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MAD PM15: motors of inner doors not working (at least 4 hours).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BI in Pt4 (3-4 hours, working hours). 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TOTEM vacuum gauge (3 hours).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MCBV18.L4B1 and RCO.A12.B1 to be repaired.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LBDS Check/repair Ethernet connection on FEC cfc-ua63-mkdtspm. 1 hour during working hours, N. </a:t>
            </a:r>
            <a:r>
              <a:rPr lang="en-US" sz="1400" dirty="0" err="1" smtClean="0">
                <a:solidFill>
                  <a:srgbClr val="000000"/>
                </a:solidFill>
                <a:cs typeface="Times New Roman"/>
              </a:rPr>
              <a:t>Magnin</a:t>
            </a: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Collimator cooling check TCT IR8 – Oliver </a:t>
            </a:r>
            <a:r>
              <a:rPr lang="en-US" sz="1400" dirty="0" err="1" smtClean="0">
                <a:solidFill>
                  <a:srgbClr val="000000"/>
                </a:solidFill>
                <a:cs typeface="Times New Roman"/>
              </a:rPr>
              <a:t>Aberle</a:t>
            </a:r>
            <a:endParaRPr lang="en-US" sz="1400" dirty="0" smtClean="0">
              <a:solidFill>
                <a:srgbClr val="000000"/>
              </a:solidFill>
              <a:cs typeface="Times New Roman"/>
            </a:endParaRP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Pt.7 (IMPACT: 18638) to exchange two amplifiers for the diamond BLMs. 2 hours (</a:t>
            </a:r>
            <a:r>
              <a:rPr lang="en-US" sz="1400" dirty="0" err="1" smtClean="0">
                <a:solidFill>
                  <a:srgbClr val="000000"/>
                </a:solidFill>
                <a:cs typeface="Times New Roman"/>
              </a:rPr>
              <a:t>Ewald</a:t>
            </a: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).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BI: UA43 - lost remote communication with one of our controls front-ends. ½ hour.</a:t>
            </a:r>
          </a:p>
          <a:p>
            <a:pPr lvl="2" eaLnBrk="1" hangingPunct="1">
              <a:buClr>
                <a:srgbClr val="00007D"/>
              </a:buClr>
            </a:pPr>
            <a:r>
              <a:rPr lang="en-US" sz="1400" dirty="0" smtClean="0">
                <a:solidFill>
                  <a:srgbClr val="000000"/>
                </a:solidFill>
                <a:cs typeface="Times New Roman"/>
              </a:rPr>
              <a:t>BI: Q7R4 (RF zone) - install attenuator and temperature probes on the HT- monitor to be retrieved during the next TS. ½ hour.</a:t>
            </a:r>
          </a:p>
          <a:p>
            <a:pPr>
              <a:tabLst>
                <a:tab pos="1314450" algn="l"/>
                <a:tab pos="2457450" algn="l"/>
              </a:tabLst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17-06-2012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49700</TotalTime>
  <Words>396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Sat 17.06.12</vt:lpstr>
      <vt:lpstr>MKI Heating Issue</vt:lpstr>
      <vt:lpstr>Sat/Sun 17/18.06.12</vt:lpstr>
      <vt:lpstr>Losses over 1h</vt:lpstr>
      <vt:lpstr>Planning 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2588</cp:revision>
  <dcterms:created xsi:type="dcterms:W3CDTF">2010-10-13T07:44:28Z</dcterms:created>
  <dcterms:modified xsi:type="dcterms:W3CDTF">2012-06-17T06:05:12Z</dcterms:modified>
</cp:coreProperties>
</file>