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19"/>
  </p:notesMasterIdLst>
  <p:handoutMasterIdLst>
    <p:handoutMasterId r:id="rId20"/>
  </p:handoutMasterIdLst>
  <p:sldIdLst>
    <p:sldId id="932" r:id="rId2"/>
    <p:sldId id="935" r:id="rId3"/>
    <p:sldId id="936" r:id="rId4"/>
    <p:sldId id="938" r:id="rId5"/>
    <p:sldId id="947" r:id="rId6"/>
    <p:sldId id="939" r:id="rId7"/>
    <p:sldId id="943" r:id="rId8"/>
    <p:sldId id="937" r:id="rId9"/>
    <p:sldId id="941" r:id="rId10"/>
    <p:sldId id="940" r:id="rId11"/>
    <p:sldId id="944" r:id="rId12"/>
    <p:sldId id="942" r:id="rId13"/>
    <p:sldId id="946" r:id="rId14"/>
    <p:sldId id="945" r:id="rId15"/>
    <p:sldId id="949" r:id="rId16"/>
    <p:sldId id="948" r:id="rId17"/>
    <p:sldId id="934" r:id="rId18"/>
  </p:sldIdLst>
  <p:sldSz cx="9144000" cy="6858000" type="screen4x3"/>
  <p:notesSz cx="6718300" cy="98552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0000"/>
    <a:srgbClr val="3E578E"/>
    <a:srgbClr val="A33F90"/>
    <a:srgbClr val="2D4151"/>
    <a:srgbClr val="00A501"/>
    <a:srgbClr val="008000"/>
    <a:srgbClr val="99FFCC"/>
    <a:srgbClr val="9FCAFF"/>
    <a:srgbClr val="DDDDDD"/>
    <a:srgbClr val="33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097" autoAdjust="0"/>
    <p:restoredTop sz="95238" autoAdjust="0"/>
  </p:normalViewPr>
  <p:slideViewPr>
    <p:cSldViewPr>
      <p:cViewPr varScale="1">
        <p:scale>
          <a:sx n="81" d="100"/>
          <a:sy n="81" d="100"/>
        </p:scale>
        <p:origin x="-282" y="-102"/>
      </p:cViewPr>
      <p:guideLst>
        <p:guide orient="horz" pos="2160"/>
        <p:guide pos="51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-3272" y="-120"/>
      </p:cViewPr>
      <p:guideLst>
        <p:guide orient="horz" pos="3104"/>
        <p:guide pos="2116"/>
      </p:guideLst>
    </p:cSldViewPr>
  </p:notes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5238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C0DC6C-BFF8-144A-B30B-BD4EDED5E972}" type="datetimeFigureOut">
              <a:rPr lang="en-US" smtClean="0"/>
              <a:pPr/>
              <a:t>6/15/2012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5238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C2787-C011-484C-9C9F-47366145B8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53249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238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681538"/>
            <a:ext cx="5375275" cy="443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238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CFAA86E-7117-48E8-AB4F-2D91C9F729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201940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  <a:defRPr/>
              </a:pPr>
              <a:endParaRPr lang="en-US" sz="24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  <a:defRPr/>
              </a:pPr>
              <a:endParaRPr lang="en-US" sz="24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15-06-2012</a:t>
            </a:r>
            <a:endParaRPr lang="en-US" dirty="0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pPr>
              <a:defRPr/>
            </a:pPr>
            <a:fld id="{26E3E824-1D33-4083-932F-B12D7D09EB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07FC7-9701-4F56-BA21-47F785F44A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15-06-2012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6FE21-7D5A-4944-9B4F-14EE2A8435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15-06-2012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43100-3704-4E7F-9742-368FE9AA16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15-06-2012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F8F70-BBF6-4832-98A0-56CA85B1B7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15-06-2012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196975"/>
            <a:ext cx="4038600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29050"/>
            <a:ext cx="4038600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A8A3B-17E3-4A11-B239-2716609288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15-06-2012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5111750"/>
          </a:xfrm>
        </p:spPr>
        <p:txBody>
          <a:bodyPr/>
          <a:lstStyle>
            <a:lvl3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15-06-2012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CF8F24-2345-4359-A23A-40838D5E6DC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C38A6-77F0-4FCF-B06D-A581D0D4EF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15-06-2012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31215-DB5D-475E-B8AB-8117DA16C7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15-06-2012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503C1-DF11-4A20-A24B-2DE152F8D0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15-06-2012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A8FA0-5CB1-47CC-8E14-97CA62F16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15-06-2012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AADED-51EB-4F42-B5F1-2ACE1DF1E1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15-06-2012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4457D-55E5-4A3A-B391-7D7C2479BC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15-06-2012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2502F-1A98-441D-8A55-88868DC7B2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15-06-2012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dirty="0"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pPr>
              <a:defRPr/>
            </a:pPr>
            <a:fld id="{69CF8F24-2345-4359-A23A-40838D5E6D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22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2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/>
            </a:lvl1pPr>
          </a:lstStyle>
          <a:p>
            <a:pPr>
              <a:defRPr/>
            </a:pPr>
            <a:r>
              <a:rPr lang="en-US" smtClean="0"/>
              <a:t>15-06-2012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922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accent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390" y="692620"/>
            <a:ext cx="8785220" cy="5760800"/>
          </a:xfrm>
        </p:spPr>
        <p:txBody>
          <a:bodyPr/>
          <a:lstStyle/>
          <a:p>
            <a:pPr lvl="0"/>
            <a:r>
              <a:rPr lang="en-US" dirty="0" smtClean="0"/>
              <a:t>04:00 </a:t>
            </a:r>
            <a:r>
              <a:rPr lang="en-US" b="1" dirty="0" smtClean="0"/>
              <a:t>Fill #2729 Stable Beams.</a:t>
            </a:r>
            <a:r>
              <a:rPr lang="en-US" dirty="0" smtClean="0"/>
              <a:t> Initial </a:t>
            </a:r>
            <a:r>
              <a:rPr lang="en-US" dirty="0" err="1" smtClean="0"/>
              <a:t>lumi</a:t>
            </a:r>
            <a:r>
              <a:rPr lang="en-US" dirty="0" smtClean="0"/>
              <a:t> 6.5e33 cm-2 s-1. </a:t>
            </a:r>
          </a:p>
          <a:p>
            <a:pPr lvl="0"/>
            <a:r>
              <a:rPr lang="en-US" dirty="0" smtClean="0"/>
              <a:t>07:29 Beams dumped by BLM self trigger. </a:t>
            </a:r>
            <a:br>
              <a:rPr lang="en-US" dirty="0" smtClean="0"/>
            </a:br>
            <a:r>
              <a:rPr lang="en-US" dirty="0" smtClean="0"/>
              <a:t>Integrated </a:t>
            </a:r>
            <a:r>
              <a:rPr lang="en-US" dirty="0" err="1" smtClean="0"/>
              <a:t>lumi</a:t>
            </a:r>
            <a:r>
              <a:rPr lang="en-US" dirty="0" smtClean="0"/>
              <a:t> </a:t>
            </a:r>
            <a:r>
              <a:rPr lang="en-US" b="1" dirty="0" smtClean="0"/>
              <a:t>68 pb</a:t>
            </a:r>
            <a:r>
              <a:rPr lang="en-US" b="1" baseline="30000" dirty="0" smtClean="0"/>
              <a:t>-1</a:t>
            </a:r>
            <a:r>
              <a:rPr lang="en-US" b="1" dirty="0" smtClean="0"/>
              <a:t>. </a:t>
            </a:r>
            <a:endParaRPr lang="en-US" dirty="0" smtClean="0"/>
          </a:p>
          <a:p>
            <a:pPr lvl="1"/>
            <a:r>
              <a:rPr lang="en-US" dirty="0" smtClean="0"/>
              <a:t>09:51 BLM card replaced, kickers cooled down. Injecting probes.</a:t>
            </a:r>
          </a:p>
          <a:p>
            <a:r>
              <a:rPr lang="en-US" dirty="0" smtClean="0"/>
              <a:t>10:55 Different BLM problem, again in point 1: </a:t>
            </a:r>
          </a:p>
          <a:p>
            <a:pPr lvl="1"/>
            <a:r>
              <a:rPr lang="en-US" dirty="0" smtClean="0"/>
              <a:t>One of the two </a:t>
            </a:r>
            <a:r>
              <a:rPr lang="en-US" dirty="0" err="1" smtClean="0"/>
              <a:t>fibres</a:t>
            </a:r>
            <a:r>
              <a:rPr lang="en-US" dirty="0" smtClean="0"/>
              <a:t> coming up from the tunnel is 'broken' and gives continuous faults. </a:t>
            </a:r>
          </a:p>
          <a:p>
            <a:pPr lvl="1"/>
            <a:r>
              <a:rPr lang="en-US" dirty="0" smtClean="0"/>
              <a:t>An access of at least 2 hours would be needed to fix it (they don't know where the fault is exactly).</a:t>
            </a:r>
          </a:p>
          <a:p>
            <a:pPr lvl="1"/>
            <a:r>
              <a:rPr lang="en-US" dirty="0" smtClean="0"/>
              <a:t>They prefer to postpone the access to a later moment, probably the next technical stop. </a:t>
            </a:r>
          </a:p>
          <a:p>
            <a:pPr lvl="1"/>
            <a:r>
              <a:rPr lang="en-US" dirty="0" smtClean="0"/>
              <a:t>As there are two redundant </a:t>
            </a:r>
            <a:r>
              <a:rPr lang="en-US" dirty="0" err="1" smtClean="0"/>
              <a:t>fibres</a:t>
            </a:r>
            <a:r>
              <a:rPr lang="en-US" dirty="0" smtClean="0"/>
              <a:t>, they will split the signal from the good one. The system will still be safe (and failsafe) but it will lose the redundancy.</a:t>
            </a:r>
          </a:p>
          <a:p>
            <a:pPr lvl="0"/>
            <a:r>
              <a:rPr lang="en-US" dirty="0" smtClean="0"/>
              <a:t>12:02 Injecting again - some problems with beam from SPS.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Thu 14.06.12</a:t>
            </a:r>
            <a:endParaRPr lang="de-DE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i="1" smtClean="0"/>
              <a:t>15-06-2012</a:t>
            </a:r>
            <a:endParaRPr lang="en-US" i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16206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 of Unstable B2 Bunches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15-06-2012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pic>
        <p:nvPicPr>
          <p:cNvPr id="25601" name="Picture 1" descr="https://ab-dep-op-elogbook.web.cern.ch/ab-dep-op-elogbook/elogbook/secure/attach.php?attachId=1255223&amp;type=jpg&amp;fname=f_cut_1000wrt900_2731_zoo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490" y="1124680"/>
            <a:ext cx="7972425" cy="3886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Tune Feedback Trims: Seems OK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15-06-2012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pic>
        <p:nvPicPr>
          <p:cNvPr id="29697" name="Picture 1" descr="https://ab-dep-op-elogbook.web.cern.ch/ab-dep-op-elogbook/elogbook/secure/attach.php?attachId=1255099&amp;type=png&amp;fname=2012061413414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006" y="908650"/>
            <a:ext cx="8938614" cy="244834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3410" y="3861060"/>
            <a:ext cx="825805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However, B1 and B2 very close to each other: Can it be that B2 tune peak was in fact B1? </a:t>
            </a:r>
            <a:r>
              <a:rPr lang="en-US" dirty="0" smtClean="0">
                <a:sym typeface="Wingdings" pitchFamily="2" charset="2"/>
              </a:rPr>
              <a:t> NO</a:t>
            </a:r>
          </a:p>
          <a:p>
            <a:pPr algn="l"/>
            <a:r>
              <a:rPr lang="en-US" dirty="0" smtClean="0">
                <a:sym typeface="Wingdings" pitchFamily="2" charset="2"/>
              </a:rPr>
              <a:t>However, started with an unusually large initial trim (offset)!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B2 Excitation: Maybe or maybe not?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15-06-2012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pic>
        <p:nvPicPr>
          <p:cNvPr id="27649" name="Picture 1" descr="https://ab-dep-op-elogbook.web.cern.ch/ab-dep-op-elogbook/elogbook/secure/attach.php?attachId=1255182&amp;type=png&amp;fname=20120614154630.png"/>
          <p:cNvPicPr>
            <a:picLocks noChangeAspect="1" noChangeArrowheads="1"/>
          </p:cNvPicPr>
          <p:nvPr/>
        </p:nvPicPr>
        <p:blipFill>
          <a:blip r:embed="rId2" cstate="print"/>
          <a:srcRect l="43743"/>
          <a:stretch>
            <a:fillRect/>
          </a:stretch>
        </p:blipFill>
        <p:spPr bwMode="auto">
          <a:xfrm>
            <a:off x="4644010" y="804470"/>
            <a:ext cx="4176580" cy="5288900"/>
          </a:xfrm>
          <a:prstGeom prst="rect">
            <a:avLst/>
          </a:prstGeom>
          <a:noFill/>
        </p:spPr>
      </p:pic>
      <p:pic>
        <p:nvPicPr>
          <p:cNvPr id="27650" name="Picture 2" descr="https://ab-dep-op-elogbook.web.cern.ch/ab-dep-op-elogbook/elogbook/secure/attach.php?attachId=1255184&amp;type=png&amp;fname=20120614154638.png"/>
          <p:cNvPicPr>
            <a:picLocks noChangeAspect="1" noChangeArrowheads="1"/>
          </p:cNvPicPr>
          <p:nvPr/>
        </p:nvPicPr>
        <p:blipFill>
          <a:blip r:embed="rId3" cstate="print"/>
          <a:srcRect l="44645"/>
          <a:stretch>
            <a:fillRect/>
          </a:stretch>
        </p:blipFill>
        <p:spPr bwMode="auto">
          <a:xfrm>
            <a:off x="323410" y="807750"/>
            <a:ext cx="4107030" cy="528562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619590" y="1484730"/>
            <a:ext cx="14975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Previous fill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444260" y="1484730"/>
            <a:ext cx="9829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Lost fill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390" y="692620"/>
            <a:ext cx="8785220" cy="5760800"/>
          </a:xfrm>
        </p:spPr>
        <p:txBody>
          <a:bodyPr/>
          <a:lstStyle/>
          <a:p>
            <a:pPr lvl="0"/>
            <a:r>
              <a:rPr lang="en-US" dirty="0" smtClean="0"/>
              <a:t>14:50 Injection. Bunch length problems in the injectors.</a:t>
            </a:r>
          </a:p>
          <a:p>
            <a:pPr lvl="1"/>
            <a:r>
              <a:rPr lang="en-US" dirty="0" smtClean="0"/>
              <a:t>Injector chain tuning.</a:t>
            </a:r>
          </a:p>
          <a:p>
            <a:pPr lvl="1"/>
            <a:r>
              <a:rPr lang="en-US" dirty="0" smtClean="0"/>
              <a:t>17:44: Extraction kicker problem in the PS (controls problem).</a:t>
            </a:r>
          </a:p>
          <a:p>
            <a:r>
              <a:rPr lang="en-US" dirty="0" smtClean="0"/>
              <a:t>18:25 Injection probe beam.</a:t>
            </a:r>
          </a:p>
          <a:p>
            <a:r>
              <a:rPr lang="en-US" dirty="0" smtClean="0"/>
              <a:t>19:00 Injection physics beam</a:t>
            </a:r>
          </a:p>
          <a:p>
            <a:pPr lvl="1"/>
            <a:r>
              <a:rPr lang="en-US" dirty="0" smtClean="0"/>
              <a:t>Quite long and unstable injection.</a:t>
            </a:r>
          </a:p>
          <a:p>
            <a:pPr lvl="1"/>
            <a:r>
              <a:rPr lang="en-US" dirty="0" smtClean="0"/>
              <a:t>Many injections inhibited due to bunch length!</a:t>
            </a:r>
          </a:p>
          <a:p>
            <a:r>
              <a:rPr lang="en-US" dirty="0" smtClean="0"/>
              <a:t>19:46 Ramp. </a:t>
            </a:r>
          </a:p>
          <a:p>
            <a:pPr lvl="1"/>
            <a:r>
              <a:rPr lang="en-US" dirty="0" smtClean="0"/>
              <a:t>Injector tuning continuing after end of LHC injection.</a:t>
            </a:r>
          </a:p>
          <a:p>
            <a:pPr lvl="1"/>
            <a:r>
              <a:rPr lang="en-US" dirty="0" smtClean="0"/>
              <a:t>19:59 At 4 </a:t>
            </a:r>
            <a:r>
              <a:rPr lang="en-US" dirty="0" err="1" smtClean="0"/>
              <a:t>TeV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MKI2 faulty after start the ramp.</a:t>
            </a:r>
          </a:p>
          <a:p>
            <a:r>
              <a:rPr lang="en-US" dirty="0" smtClean="0"/>
              <a:t>20:29 Stable Beams #2732. Initial </a:t>
            </a:r>
            <a:r>
              <a:rPr lang="en-US" dirty="0" err="1" smtClean="0"/>
              <a:t>lumi</a:t>
            </a:r>
            <a:r>
              <a:rPr lang="en-US" dirty="0" smtClean="0"/>
              <a:t>: 6.6e33</a:t>
            </a:r>
            <a:r>
              <a:rPr lang="en-US" dirty="0" smtClean="0"/>
              <a:t>.</a:t>
            </a:r>
          </a:p>
          <a:p>
            <a:r>
              <a:rPr lang="en-US" dirty="0" smtClean="0"/>
              <a:t>22:20 </a:t>
            </a:r>
            <a:r>
              <a:rPr lang="en-US" dirty="0" smtClean="0"/>
              <a:t>Beam dumped. Integrated 40pb-1. </a:t>
            </a:r>
          </a:p>
          <a:p>
            <a:pPr lvl="1"/>
            <a:r>
              <a:rPr lang="en-US" dirty="0" smtClean="0"/>
              <a:t>QPS </a:t>
            </a:r>
            <a:r>
              <a:rPr lang="en-US" dirty="0" smtClean="0"/>
              <a:t>triggered on RQX.R1, fire heaters </a:t>
            </a:r>
            <a:r>
              <a:rPr lang="en-US" dirty="0" smtClean="0"/>
              <a:t>discharged, vacuum valves closed. SEU?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Thu 14.06.12</a:t>
            </a:r>
            <a:endParaRPr lang="de-DE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i="1" smtClean="0"/>
              <a:t>15-06-2012</a:t>
            </a:r>
            <a:endParaRPr lang="en-US" i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162069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Bunch Length Problem in the SPS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15-06-2012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30721" name="AutoShape 1" descr="https://ab-dep-op-elogbook.web.cern.ch/ab-dep-op-elogbook/elogbook/secure/attach.php?attachId=1255217&amp;type=png&amp;fname=20120614161352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2" name="AutoShape 2" descr="https://ab-dep-op-elogbook.web.cern.ch/ab-dep-op-elogbook/elogbook/secure/attach.php?attachId=1255217&amp;type=png&amp;fname=20120614161352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23" name="Picture 3" descr="https://ab-dep-op-elogbook.web.cern.ch/ab-dep-op-elogbook/elogbook/secure/attach.php?attachId=1255217&amp;type=png&amp;fname=20120614161352.png"/>
          <p:cNvPicPr>
            <a:picLocks noChangeAspect="1" noChangeArrowheads="1"/>
          </p:cNvPicPr>
          <p:nvPr/>
        </p:nvPicPr>
        <p:blipFill>
          <a:blip r:embed="rId2" cstate="print"/>
          <a:srcRect l="32309" t="16765" r="4149" b="68067"/>
          <a:stretch>
            <a:fillRect/>
          </a:stretch>
        </p:blipFill>
        <p:spPr bwMode="auto">
          <a:xfrm>
            <a:off x="59373" y="908650"/>
            <a:ext cx="8977247" cy="158422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971500" y="1772770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12b normal</a:t>
            </a:r>
            <a:endParaRPr lang="en-US" sz="1800" dirty="0"/>
          </a:p>
        </p:txBody>
      </p:sp>
      <p:sp>
        <p:nvSpPr>
          <p:cNvPr id="10" name="TextBox 9"/>
          <p:cNvSpPr txBox="1"/>
          <p:nvPr/>
        </p:nvSpPr>
        <p:spPr>
          <a:xfrm>
            <a:off x="3516020" y="1268700"/>
            <a:ext cx="114646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800" dirty="0" smtClean="0"/>
              <a:t>abnormal</a:t>
            </a:r>
            <a:endParaRPr lang="en-US" sz="1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400" y="692620"/>
            <a:ext cx="8569190" cy="5111750"/>
          </a:xfrm>
        </p:spPr>
        <p:txBody>
          <a:bodyPr/>
          <a:lstStyle/>
          <a:p>
            <a:r>
              <a:rPr lang="en-US" dirty="0" smtClean="0"/>
              <a:t>MKI vacuum interlock from 19:49:54 </a:t>
            </a:r>
            <a:r>
              <a:rPr lang="en-US" dirty="0" smtClean="0"/>
              <a:t>is understood</a:t>
            </a:r>
            <a:r>
              <a:rPr lang="en-US" dirty="0" smtClean="0"/>
              <a:t>: </a:t>
            </a:r>
            <a:endParaRPr lang="en-US" dirty="0" smtClean="0"/>
          </a:p>
          <a:p>
            <a:pPr lvl="1"/>
            <a:r>
              <a:rPr lang="en-US" dirty="0" smtClean="0"/>
              <a:t>it </a:t>
            </a:r>
            <a:r>
              <a:rPr lang="en-US" dirty="0" smtClean="0"/>
              <a:t>just happened when we had the shortest bunch length at the start of the ramp and the vacuum signals look as e-cloud as well. </a:t>
            </a:r>
          </a:p>
          <a:p>
            <a:pPr lvl="1"/>
            <a:r>
              <a:rPr lang="en-US" dirty="0" smtClean="0"/>
              <a:t>R</a:t>
            </a:r>
            <a:r>
              <a:rPr lang="en-US" dirty="0" smtClean="0"/>
              <a:t>eset </a:t>
            </a:r>
            <a:r>
              <a:rPr lang="en-US" dirty="0" smtClean="0"/>
              <a:t>the vacuum interlock and </a:t>
            </a:r>
            <a:r>
              <a:rPr lang="en-US" dirty="0" smtClean="0"/>
              <a:t>soft </a:t>
            </a:r>
            <a:r>
              <a:rPr lang="en-US" dirty="0" smtClean="0"/>
              <a:t>start when we need to </a:t>
            </a:r>
            <a:r>
              <a:rPr lang="en-US" dirty="0" err="1" smtClean="0"/>
              <a:t>reinject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MKI Kicker Problem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15-06-2012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pic>
        <p:nvPicPr>
          <p:cNvPr id="1026" name="Picture 1" descr="image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630" y="2280296"/>
            <a:ext cx="5544770" cy="2084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2" descr="image0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630" y="4365130"/>
            <a:ext cx="5132465" cy="2421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390" y="692620"/>
            <a:ext cx="8785220" cy="5760800"/>
          </a:xfrm>
        </p:spPr>
        <p:txBody>
          <a:bodyPr/>
          <a:lstStyle/>
          <a:p>
            <a:pPr lvl="0"/>
            <a:r>
              <a:rPr lang="en-US" dirty="0" smtClean="0"/>
              <a:t>01:11 Injection.</a:t>
            </a:r>
          </a:p>
          <a:p>
            <a:pPr lvl="0"/>
            <a:r>
              <a:rPr lang="en-US" dirty="0" smtClean="0"/>
              <a:t>02:42 Stable beams #2733. Initial </a:t>
            </a:r>
            <a:r>
              <a:rPr lang="en-US" dirty="0" err="1" smtClean="0"/>
              <a:t>lumi</a:t>
            </a:r>
            <a:r>
              <a:rPr lang="en-US" dirty="0" smtClean="0"/>
              <a:t>: 7e33cm-2s-1.</a:t>
            </a:r>
          </a:p>
          <a:p>
            <a:pPr lvl="1"/>
            <a:r>
              <a:rPr lang="en-US" dirty="0" smtClean="0"/>
              <a:t>Ongoing…</a:t>
            </a:r>
          </a:p>
          <a:p>
            <a:pPr lvl="1"/>
            <a:r>
              <a:rPr lang="en-US" dirty="0" smtClean="0"/>
              <a:t>Essentially reached 6fb-1. </a:t>
            </a:r>
          </a:p>
          <a:p>
            <a:pPr lvl="1">
              <a:buNone/>
            </a:pPr>
            <a:r>
              <a:rPr lang="en-US" dirty="0" smtClean="0"/>
              <a:t>	At 8:17: 		</a:t>
            </a:r>
            <a:r>
              <a:rPr lang="en-US" b="1" dirty="0" smtClean="0">
                <a:solidFill>
                  <a:srgbClr val="FF0000"/>
                </a:solidFill>
              </a:rPr>
              <a:t>5.976/6.042 fb-1 </a:t>
            </a:r>
            <a:r>
              <a:rPr lang="en-US" dirty="0" smtClean="0"/>
              <a:t>	(ATLAS/CMS)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Fri 15.06.12</a:t>
            </a:r>
            <a:endParaRPr lang="de-DE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i="1" smtClean="0"/>
              <a:t>15-06-2012</a:t>
            </a:r>
            <a:endParaRPr lang="en-US" i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162069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30940" y="692620"/>
            <a:ext cx="8589650" cy="5904820"/>
          </a:xfrm>
        </p:spPr>
        <p:txBody>
          <a:bodyPr/>
          <a:lstStyle/>
          <a:p>
            <a:pPr>
              <a:tabLst>
                <a:tab pos="1314450" algn="l"/>
                <a:tab pos="2457450" algn="l"/>
              </a:tabLst>
            </a:pPr>
            <a:r>
              <a:rPr lang="en-US" sz="2000" b="1" u="sng" dirty="0" smtClean="0"/>
              <a:t>Delivering luminosity…</a:t>
            </a:r>
            <a:r>
              <a:rPr lang="en-US" sz="2000" b="1" dirty="0" smtClean="0"/>
              <a:t>  </a:t>
            </a:r>
          </a:p>
          <a:p>
            <a:pPr>
              <a:tabLst>
                <a:tab pos="1314450" algn="l"/>
                <a:tab pos="2457450" algn="l"/>
              </a:tabLst>
            </a:pPr>
            <a:r>
              <a:rPr lang="en-US" sz="2000" dirty="0" smtClean="0"/>
              <a:t>To be done…</a:t>
            </a:r>
          </a:p>
          <a:p>
            <a:pPr lvl="1" eaLnBrk="1" hangingPunct="1">
              <a:buClr>
                <a:srgbClr val="9999CC"/>
              </a:buClr>
            </a:pPr>
            <a:r>
              <a:rPr lang="en-US" sz="1800" dirty="0" smtClean="0"/>
              <a:t>RF:  </a:t>
            </a:r>
            <a:r>
              <a:rPr lang="en-US" sz="1600" dirty="0" smtClean="0">
                <a:solidFill>
                  <a:srgbClr val="000000"/>
                </a:solidFill>
              </a:rPr>
              <a:t>Long. blow-up at injection: tried it, </a:t>
            </a:r>
            <a:r>
              <a:rPr lang="en-US" sz="1600" b="1" dirty="0" smtClean="0">
                <a:solidFill>
                  <a:srgbClr val="FFC000"/>
                </a:solidFill>
              </a:rPr>
              <a:t>to be re-visited after TS</a:t>
            </a:r>
          </a:p>
          <a:p>
            <a:pPr lvl="1" eaLnBrk="1" hangingPunct="1">
              <a:buClr>
                <a:srgbClr val="9999CC"/>
              </a:buClr>
            </a:pPr>
            <a:r>
              <a:rPr lang="en-US" sz="1800" dirty="0" smtClean="0"/>
              <a:t>New filling scheme </a:t>
            </a:r>
            <a:r>
              <a:rPr lang="en-US" sz="1600" dirty="0" smtClean="0"/>
              <a:t>(6 non colliding bunches for ATLAS/CMS)</a:t>
            </a:r>
            <a:r>
              <a:rPr lang="en-US" sz="1800" dirty="0" smtClean="0"/>
              <a:t>: </a:t>
            </a:r>
            <a:r>
              <a:rPr lang="en-US" sz="1600" dirty="0" smtClean="0">
                <a:solidFill>
                  <a:srgbClr val="000000"/>
                </a:solidFill>
              </a:rPr>
              <a:t>Ready for </a:t>
            </a:r>
            <a:r>
              <a:rPr lang="en-US" sz="1600" dirty="0" smtClean="0">
                <a:solidFill>
                  <a:srgbClr val="000000"/>
                </a:solidFill>
              </a:rPr>
              <a:t>usage</a:t>
            </a:r>
          </a:p>
          <a:p>
            <a:pPr lvl="1" eaLnBrk="1" hangingPunct="1">
              <a:buClr>
                <a:srgbClr val="9999CC"/>
              </a:buClr>
            </a:pPr>
            <a:r>
              <a:rPr lang="en-US" sz="1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ADT: Pilot for 15min. 6b for 15min.</a:t>
            </a:r>
            <a:endParaRPr lang="en-US" sz="1800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lvl="1" eaLnBrk="1" hangingPunct="1">
              <a:buClr>
                <a:srgbClr val="9999CC"/>
              </a:buClr>
            </a:pPr>
            <a:r>
              <a:rPr lang="en-US" sz="1800" dirty="0" smtClean="0"/>
              <a:t>Impact of TETRA on hump / beam: </a:t>
            </a:r>
            <a:r>
              <a:rPr lang="en-US" sz="1600" dirty="0" smtClean="0">
                <a:solidFill>
                  <a:srgbClr val="000000"/>
                </a:solidFill>
              </a:rPr>
              <a:t>30 </a:t>
            </a:r>
            <a:r>
              <a:rPr lang="en-US" sz="1600" dirty="0" err="1" smtClean="0">
                <a:solidFill>
                  <a:srgbClr val="000000"/>
                </a:solidFill>
              </a:rPr>
              <a:t>mins</a:t>
            </a:r>
            <a:r>
              <a:rPr lang="en-US" sz="1600" dirty="0" smtClean="0">
                <a:solidFill>
                  <a:srgbClr val="000000"/>
                </a:solidFill>
              </a:rPr>
              <a:t> at injection with probe bunches.</a:t>
            </a:r>
          </a:p>
          <a:p>
            <a:pPr lvl="1" eaLnBrk="1" hangingPunct="1">
              <a:buClr>
                <a:srgbClr val="9999CC"/>
              </a:buClr>
            </a:pPr>
            <a:r>
              <a:rPr lang="en-US" sz="1800" dirty="0" smtClean="0"/>
              <a:t>Access:</a:t>
            </a:r>
          </a:p>
          <a:p>
            <a:pPr lvl="2" eaLnBrk="1" hangingPunct="1">
              <a:buClr>
                <a:srgbClr val="00007D"/>
              </a:buClr>
            </a:pPr>
            <a:r>
              <a:rPr lang="en-US" sz="1400" dirty="0" smtClean="0">
                <a:solidFill>
                  <a:srgbClr val="000000"/>
                </a:solidFill>
                <a:cs typeface="Times New Roman"/>
              </a:rPr>
              <a:t>TCLIB.6R2.B1 electronics and LVDT sensor.</a:t>
            </a:r>
          </a:p>
          <a:p>
            <a:pPr lvl="2" eaLnBrk="1" hangingPunct="1">
              <a:buClr>
                <a:srgbClr val="00007D"/>
              </a:buClr>
            </a:pPr>
            <a:r>
              <a:rPr lang="en-US" sz="1400" dirty="0" smtClean="0">
                <a:solidFill>
                  <a:srgbClr val="000000"/>
                </a:solidFill>
                <a:cs typeface="Times New Roman"/>
              </a:rPr>
              <a:t>MAD PM15: motors of inner doors not working (at least 4 hours).</a:t>
            </a:r>
          </a:p>
          <a:p>
            <a:pPr lvl="2" eaLnBrk="1" hangingPunct="1">
              <a:buClr>
                <a:srgbClr val="00007D"/>
              </a:buClr>
            </a:pPr>
            <a:r>
              <a:rPr lang="en-US" sz="1400" dirty="0" smtClean="0">
                <a:solidFill>
                  <a:srgbClr val="000000"/>
                </a:solidFill>
                <a:cs typeface="Times New Roman"/>
              </a:rPr>
              <a:t>BI in Pt4 (3-4 hours, working hours). </a:t>
            </a:r>
          </a:p>
          <a:p>
            <a:pPr lvl="2" eaLnBrk="1" hangingPunct="1">
              <a:buClr>
                <a:srgbClr val="00007D"/>
              </a:buClr>
            </a:pPr>
            <a:r>
              <a:rPr lang="en-US" sz="1400" dirty="0" smtClean="0">
                <a:solidFill>
                  <a:srgbClr val="000000"/>
                </a:solidFill>
                <a:cs typeface="Times New Roman"/>
              </a:rPr>
              <a:t>TOTEM vacuum gauge (3 hours).</a:t>
            </a:r>
          </a:p>
          <a:p>
            <a:pPr lvl="2" eaLnBrk="1" hangingPunct="1">
              <a:buClr>
                <a:srgbClr val="00007D"/>
              </a:buClr>
            </a:pPr>
            <a:r>
              <a:rPr lang="en-US" sz="1400" dirty="0" smtClean="0">
                <a:solidFill>
                  <a:srgbClr val="000000"/>
                </a:solidFill>
                <a:cs typeface="Times New Roman"/>
              </a:rPr>
              <a:t>MCBV18.L4B1 and RCO.A12.B1 to be repaired.</a:t>
            </a:r>
          </a:p>
          <a:p>
            <a:pPr lvl="2" eaLnBrk="1" hangingPunct="1">
              <a:buClr>
                <a:srgbClr val="00007D"/>
              </a:buClr>
            </a:pPr>
            <a:r>
              <a:rPr lang="en-US" sz="1400" dirty="0" smtClean="0">
                <a:solidFill>
                  <a:srgbClr val="000000"/>
                </a:solidFill>
                <a:cs typeface="Times New Roman"/>
              </a:rPr>
              <a:t>LBDS Check/repair Ethernet connection on FEC cfc-ua63-mkdtspm. 1 hour during working hours, N. </a:t>
            </a:r>
            <a:r>
              <a:rPr lang="en-US" sz="1400" dirty="0" err="1" smtClean="0">
                <a:solidFill>
                  <a:srgbClr val="000000"/>
                </a:solidFill>
                <a:cs typeface="Times New Roman"/>
              </a:rPr>
              <a:t>Magnin</a:t>
            </a:r>
            <a:r>
              <a:rPr lang="en-US" sz="1400" dirty="0" smtClean="0">
                <a:solidFill>
                  <a:srgbClr val="000000"/>
                </a:solidFill>
                <a:cs typeface="Times New Roman"/>
              </a:rPr>
              <a:t>.</a:t>
            </a:r>
          </a:p>
          <a:p>
            <a:pPr lvl="2" eaLnBrk="1" hangingPunct="1">
              <a:buClr>
                <a:srgbClr val="00007D"/>
              </a:buClr>
            </a:pPr>
            <a:r>
              <a:rPr lang="en-US" sz="1400" dirty="0" smtClean="0">
                <a:solidFill>
                  <a:srgbClr val="000000"/>
                </a:solidFill>
                <a:cs typeface="Times New Roman"/>
              </a:rPr>
              <a:t>Collimator cooling check TCT IR8 – Oliver </a:t>
            </a:r>
            <a:r>
              <a:rPr lang="en-US" sz="1400" dirty="0" err="1" smtClean="0">
                <a:solidFill>
                  <a:srgbClr val="000000"/>
                </a:solidFill>
                <a:cs typeface="Times New Roman"/>
              </a:rPr>
              <a:t>Aberle</a:t>
            </a:r>
            <a:endParaRPr lang="en-US" sz="1400" dirty="0" smtClean="0">
              <a:solidFill>
                <a:srgbClr val="000000"/>
              </a:solidFill>
              <a:cs typeface="Times New Roman"/>
            </a:endParaRPr>
          </a:p>
          <a:p>
            <a:pPr lvl="2" eaLnBrk="1" hangingPunct="1">
              <a:buClr>
                <a:srgbClr val="00007D"/>
              </a:buClr>
            </a:pPr>
            <a:r>
              <a:rPr lang="en-US" sz="1400" dirty="0" smtClean="0">
                <a:solidFill>
                  <a:srgbClr val="000000"/>
                </a:solidFill>
                <a:cs typeface="Times New Roman"/>
              </a:rPr>
              <a:t>Pt.7 (IMPACT: 18638) to exchange two amplifiers for the diamond BLMs. 2 hours (</a:t>
            </a:r>
            <a:r>
              <a:rPr lang="en-US" sz="1400" dirty="0" err="1" smtClean="0">
                <a:solidFill>
                  <a:srgbClr val="000000"/>
                </a:solidFill>
                <a:cs typeface="Times New Roman"/>
              </a:rPr>
              <a:t>Ewald</a:t>
            </a:r>
            <a:r>
              <a:rPr lang="en-US" sz="1400" dirty="0" smtClean="0">
                <a:solidFill>
                  <a:srgbClr val="000000"/>
                </a:solidFill>
                <a:cs typeface="Times New Roman"/>
              </a:rPr>
              <a:t>).</a:t>
            </a:r>
          </a:p>
          <a:p>
            <a:pPr lvl="2" eaLnBrk="1" hangingPunct="1">
              <a:buClr>
                <a:srgbClr val="00007D"/>
              </a:buClr>
            </a:pPr>
            <a:r>
              <a:rPr lang="en-US" sz="1400" dirty="0" smtClean="0">
                <a:solidFill>
                  <a:srgbClr val="000000"/>
                </a:solidFill>
                <a:cs typeface="Times New Roman"/>
              </a:rPr>
              <a:t>BI: UA43 - lost remote communication with one of our controls front-ends. ½ hour.</a:t>
            </a:r>
          </a:p>
          <a:p>
            <a:pPr lvl="2" eaLnBrk="1" hangingPunct="1">
              <a:buClr>
                <a:srgbClr val="00007D"/>
              </a:buClr>
            </a:pPr>
            <a:r>
              <a:rPr lang="en-US" sz="1400" dirty="0" smtClean="0">
                <a:solidFill>
                  <a:srgbClr val="000000"/>
                </a:solidFill>
                <a:cs typeface="Times New Roman"/>
              </a:rPr>
              <a:t>BI: Q7R4 (RF zone) - install attenuator and temperature probes on the HT- monitor to be retrieved during the next TS. ½ hour.</a:t>
            </a:r>
          </a:p>
          <a:p>
            <a:pPr>
              <a:tabLst>
                <a:tab pos="1314450" algn="l"/>
                <a:tab pos="2457450" algn="l"/>
              </a:tabLst>
            </a:pPr>
            <a:endParaRPr lang="en-US" sz="2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Ahead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15-06-2012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2729: Crossing Angle Drift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15-06-2012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pic>
        <p:nvPicPr>
          <p:cNvPr id="1025" name="Picture 1" descr="https://ab-dep-op-elogbook.web.cern.ch/ab-dep-op-elogbook/elogbook/secure/attach.php?attachId=1254939&amp;type=png&amp;fname=2012061407482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580" y="813475"/>
            <a:ext cx="6248400" cy="5495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0034" y="4797190"/>
            <a:ext cx="8229600" cy="1314668"/>
          </a:xfrm>
        </p:spPr>
        <p:txBody>
          <a:bodyPr/>
          <a:lstStyle/>
          <a:p>
            <a:r>
              <a:rPr lang="en-US" dirty="0" smtClean="0"/>
              <a:t>Recovery of MKI temperature in shadow of BLM card problem.</a:t>
            </a:r>
          </a:p>
          <a:p>
            <a:r>
              <a:rPr lang="en-US" dirty="0" smtClean="0"/>
              <a:t>Would have otherwise delayed injection…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MKI Temperature after Fill 2729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15-06-2012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pic>
        <p:nvPicPr>
          <p:cNvPr id="21505" name="Picture 1" descr="https://ab-dep-op-elogbook.web.cern.ch/ab-dep-op-elogbook/elogbook/secure/attach.php?attachId=1254941&amp;type=png&amp;fname=2012061408024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6641"/>
            <a:ext cx="9144000" cy="37647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390" y="692620"/>
            <a:ext cx="8785220" cy="5760800"/>
          </a:xfrm>
        </p:spPr>
        <p:txBody>
          <a:bodyPr/>
          <a:lstStyle/>
          <a:p>
            <a:pPr lvl="0"/>
            <a:r>
              <a:rPr lang="en-US" dirty="0" smtClean="0"/>
              <a:t>12:02 Injecting again</a:t>
            </a:r>
          </a:p>
          <a:p>
            <a:pPr lvl="1"/>
            <a:r>
              <a:rPr lang="en-US" dirty="0" smtClean="0"/>
              <a:t>Some problems with beam from SPS: Lost a 80 MHz PS cavity, bad capture at the SPS.</a:t>
            </a:r>
          </a:p>
          <a:p>
            <a:pPr lvl="1"/>
            <a:r>
              <a:rPr lang="en-US" dirty="0" smtClean="0"/>
              <a:t>BQMSPS latching on peak and with faults on analysis at injection which (so far) is not interlocked.</a:t>
            </a:r>
          </a:p>
          <a:p>
            <a:pPr lvl="1"/>
            <a:r>
              <a:rPr lang="en-US" dirty="0" smtClean="0"/>
              <a:t>We need only 2 more injections (we let one bad 72 one in intentionally to check on our side).</a:t>
            </a:r>
          </a:p>
          <a:p>
            <a:pPr lvl="0"/>
            <a:r>
              <a:rPr lang="en-US" dirty="0" smtClean="0"/>
              <a:t>13:58 Beams dumped at beginning of mode “Adjust” due to high losses in IP7:</a:t>
            </a:r>
          </a:p>
          <a:p>
            <a:pPr lvl="1"/>
            <a:r>
              <a:rPr lang="en-US" dirty="0" smtClean="0"/>
              <a:t>Losses appeared already at the end of the squeeze. </a:t>
            </a:r>
          </a:p>
          <a:p>
            <a:pPr lvl="1"/>
            <a:r>
              <a:rPr lang="en-US" dirty="0" smtClean="0"/>
              <a:t>B2 only. </a:t>
            </a:r>
            <a:r>
              <a:rPr lang="en-US" dirty="0" err="1" smtClean="0"/>
              <a:t>Betatron</a:t>
            </a:r>
            <a:r>
              <a:rPr lang="en-US" dirty="0" smtClean="0"/>
              <a:t> losses.</a:t>
            </a:r>
          </a:p>
          <a:p>
            <a:pPr lvl="0"/>
            <a:r>
              <a:rPr lang="en-US" dirty="0" smtClean="0"/>
              <a:t>14:50 Injection. Bunch length problems in the injectors. Injector chain tuning.</a:t>
            </a:r>
          </a:p>
          <a:p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Thu 14.06.12</a:t>
            </a:r>
            <a:endParaRPr lang="de-DE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i="1" smtClean="0"/>
              <a:t>15-06-2012</a:t>
            </a:r>
            <a:endParaRPr lang="en-US" i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16206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Bunch Length B1 and B2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15-06-2012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pic>
        <p:nvPicPr>
          <p:cNvPr id="1025" name="Picture 1" descr="https://ab-dep-op-elogbook.web.cern.ch/ab-dep-op-elogbook/elogbook/secure/attach.php?attachId=1255096&amp;type=png&amp;fname=20120614133449.png"/>
          <p:cNvPicPr>
            <a:picLocks noChangeAspect="1" noChangeArrowheads="1"/>
          </p:cNvPicPr>
          <p:nvPr/>
        </p:nvPicPr>
        <p:blipFill>
          <a:blip r:embed="rId2" cstate="print"/>
          <a:srcRect t="11242" b="7287"/>
          <a:stretch>
            <a:fillRect/>
          </a:stretch>
        </p:blipFill>
        <p:spPr bwMode="auto">
          <a:xfrm>
            <a:off x="539440" y="908650"/>
            <a:ext cx="8194950" cy="5328740"/>
          </a:xfrm>
          <a:prstGeom prst="rect">
            <a:avLst/>
          </a:prstGeom>
          <a:noFill/>
        </p:spPr>
      </p:pic>
      <p:sp>
        <p:nvSpPr>
          <p:cNvPr id="7" name="Oval 6"/>
          <p:cNvSpPr/>
          <p:nvPr/>
        </p:nvSpPr>
        <p:spPr bwMode="auto">
          <a:xfrm>
            <a:off x="6876320" y="1196690"/>
            <a:ext cx="1944270" cy="2376330"/>
          </a:xfrm>
          <a:prstGeom prst="ellipse">
            <a:avLst/>
          </a:prstGeom>
          <a:noFill/>
          <a:ln w="3810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6732300" y="3861060"/>
            <a:ext cx="1944270" cy="2376330"/>
          </a:xfrm>
          <a:prstGeom prst="ellipse">
            <a:avLst/>
          </a:prstGeom>
          <a:noFill/>
          <a:ln w="3810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Losses show that this was a beam 2 problem only…</a:t>
            </a:r>
          </a:p>
          <a:p>
            <a:r>
              <a:rPr lang="en-US" dirty="0" smtClean="0"/>
              <a:t>Also: All losses in IR7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Betatronic</a:t>
            </a:r>
            <a:r>
              <a:rPr lang="en-US" dirty="0" smtClean="0">
                <a:sym typeface="Wingdings" pitchFamily="2" charset="2"/>
              </a:rPr>
              <a:t>, no longitudinal problem!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Beam Dump at Start of Adjust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15-06-2012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pic>
        <p:nvPicPr>
          <p:cNvPr id="22529" name="Picture 1" descr="https://ab-dep-op-elogbook.web.cern.ch/ab-dep-op-elogbook/elogbook/secure/attach.php?attachId=1255108&amp;type=png&amp;fname=20120614135715.png"/>
          <p:cNvPicPr>
            <a:picLocks noChangeAspect="1" noChangeArrowheads="1"/>
          </p:cNvPicPr>
          <p:nvPr/>
        </p:nvPicPr>
        <p:blipFill>
          <a:blip r:embed="rId2" cstate="print"/>
          <a:srcRect t="16695" b="36168"/>
          <a:stretch>
            <a:fillRect/>
          </a:stretch>
        </p:blipFill>
        <p:spPr bwMode="auto">
          <a:xfrm>
            <a:off x="0" y="2492870"/>
            <a:ext cx="9187408" cy="3456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Lifetime for Lost Fill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15-06-2012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pic>
        <p:nvPicPr>
          <p:cNvPr id="28673" name="Picture 1" descr="https://ab-dep-op-elogbook.web.cern.ch/ab-dep-op-elogbook/elogbook/secure/attach.php?attachId=1255110&amp;type=png&amp;fname=2012061413594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90" y="740420"/>
            <a:ext cx="8002510" cy="3696720"/>
          </a:xfrm>
          <a:prstGeom prst="rect">
            <a:avLst/>
          </a:prstGeom>
          <a:noFill/>
        </p:spPr>
      </p:pic>
      <p:pic>
        <p:nvPicPr>
          <p:cNvPr id="28674" name="Picture 2" descr="https://ab-dep-op-elogbook.web.cern.ch/ab-dep-op-elogbook/elogbook/secure/attach.php?attachId=1255109&amp;type=png&amp;fname=2012061413593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440" y="4509150"/>
            <a:ext cx="7556710" cy="2201244"/>
          </a:xfrm>
          <a:prstGeom prst="rect">
            <a:avLst/>
          </a:prstGeom>
          <a:noFill/>
        </p:spPr>
      </p:pic>
      <p:sp>
        <p:nvSpPr>
          <p:cNvPr id="8" name="Oval 7"/>
          <p:cNvSpPr/>
          <p:nvPr/>
        </p:nvSpPr>
        <p:spPr bwMode="auto">
          <a:xfrm>
            <a:off x="6804310" y="1700760"/>
            <a:ext cx="1152160" cy="2376330"/>
          </a:xfrm>
          <a:prstGeom prst="ellipse">
            <a:avLst/>
          </a:prstGeom>
          <a:noFill/>
          <a:ln w="3810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6948330" y="4941210"/>
            <a:ext cx="1152160" cy="1440200"/>
          </a:xfrm>
          <a:prstGeom prst="ellipse">
            <a:avLst/>
          </a:prstGeom>
          <a:noFill/>
          <a:ln w="3810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Evolution of Bunch by Bunch Losses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15-06-2012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pic>
        <p:nvPicPr>
          <p:cNvPr id="24577" name="Picture 1" descr="https://ab-dep-op-elogbook.web.cern.ch/ab-dep-op-elogbook/elogbook/secure/attach.php?attachId=1255161&amp;type=jpg&amp;fname=f_losses2731_history.jpg"/>
          <p:cNvPicPr>
            <a:picLocks noChangeAspect="1" noChangeArrowheads="1"/>
          </p:cNvPicPr>
          <p:nvPr/>
        </p:nvPicPr>
        <p:blipFill>
          <a:blip r:embed="rId2" cstate="print"/>
          <a:srcRect l="5899"/>
          <a:stretch>
            <a:fillRect/>
          </a:stretch>
        </p:blipFill>
        <p:spPr bwMode="auto">
          <a:xfrm>
            <a:off x="288040" y="836640"/>
            <a:ext cx="8604560" cy="3847964"/>
          </a:xfrm>
          <a:prstGeom prst="rect">
            <a:avLst/>
          </a:prstGeom>
          <a:noFill/>
        </p:spPr>
      </p:pic>
      <p:cxnSp>
        <p:nvCxnSpPr>
          <p:cNvPr id="8" name="Straight Arrow Connector 7"/>
          <p:cNvCxnSpPr/>
          <p:nvPr/>
        </p:nvCxnSpPr>
        <p:spPr bwMode="auto">
          <a:xfrm flipV="1">
            <a:off x="8353160" y="1084104"/>
            <a:ext cx="0" cy="316844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8388530" y="2420860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16%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971500" y="2372296"/>
            <a:ext cx="2952410" cy="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1787560" y="1988800"/>
            <a:ext cx="7681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0.6%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43510" y="1196690"/>
            <a:ext cx="4988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076070" y="1196690"/>
            <a:ext cx="4988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B2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Zoom into B2 Bunch-by-Bunch Losses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15-06-2012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pic>
        <p:nvPicPr>
          <p:cNvPr id="26626" name="Picture 2" descr="https://ab-dep-op-elogbook.web.cern.ch/ab-dep-op-elogbook/elogbook/secure/attach.php?attachId=1255218&amp;type=jpg&amp;fname=f_losses2731_history_zoo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630" y="836640"/>
            <a:ext cx="6048840" cy="55496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49656</TotalTime>
  <Words>741</Words>
  <Application>Microsoft Office PowerPoint</Application>
  <PresentationFormat>On-screen Show (4:3)</PresentationFormat>
  <Paragraphs>121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Pixel</vt:lpstr>
      <vt:lpstr>Thu 14.06.12</vt:lpstr>
      <vt:lpstr>Fill 2729: Crossing Angle Drift</vt:lpstr>
      <vt:lpstr>MKI Temperature after Fill 2729</vt:lpstr>
      <vt:lpstr>Thu 14.06.12</vt:lpstr>
      <vt:lpstr>Bunch Length B1 and B2</vt:lpstr>
      <vt:lpstr>Beam Dump at Start of Adjust</vt:lpstr>
      <vt:lpstr>Lifetime for Lost Fill</vt:lpstr>
      <vt:lpstr>Time Evolution of Bunch by Bunch Losses</vt:lpstr>
      <vt:lpstr>Zoom into B2 Bunch-by-Bunch Losses</vt:lpstr>
      <vt:lpstr>Location of Unstable B2 Bunches</vt:lpstr>
      <vt:lpstr>Tune Feedback Trims: Seems OK</vt:lpstr>
      <vt:lpstr>B2 Excitation: Maybe or maybe not?</vt:lpstr>
      <vt:lpstr>Thu 14.06.12</vt:lpstr>
      <vt:lpstr>Bunch Length Problem in the SPS</vt:lpstr>
      <vt:lpstr>MKI Kicker Problem</vt:lpstr>
      <vt:lpstr>Fri 15.06.12</vt:lpstr>
      <vt:lpstr>Planning Ahead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NICE</cp:lastModifiedBy>
  <cp:revision>2574</cp:revision>
  <dcterms:created xsi:type="dcterms:W3CDTF">2010-10-13T07:44:28Z</dcterms:created>
  <dcterms:modified xsi:type="dcterms:W3CDTF">2012-06-15T06:28:19Z</dcterms:modified>
</cp:coreProperties>
</file>