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9" r:id="rId1"/>
  </p:sldMasterIdLst>
  <p:notesMasterIdLst>
    <p:notesMasterId r:id="rId25"/>
  </p:notesMasterIdLst>
  <p:handoutMasterIdLst>
    <p:handoutMasterId r:id="rId26"/>
  </p:handoutMasterIdLst>
  <p:sldIdLst>
    <p:sldId id="1294" r:id="rId2"/>
    <p:sldId id="1317" r:id="rId3"/>
    <p:sldId id="1295" r:id="rId4"/>
    <p:sldId id="1296" r:id="rId5"/>
    <p:sldId id="1298" r:id="rId6"/>
    <p:sldId id="1300" r:id="rId7"/>
    <p:sldId id="1301" r:id="rId8"/>
    <p:sldId id="1315" r:id="rId9"/>
    <p:sldId id="1316" r:id="rId10"/>
    <p:sldId id="1303" r:id="rId11"/>
    <p:sldId id="1304" r:id="rId12"/>
    <p:sldId id="1305" r:id="rId13"/>
    <p:sldId id="1306" r:id="rId14"/>
    <p:sldId id="1307" r:id="rId15"/>
    <p:sldId id="1309" r:id="rId16"/>
    <p:sldId id="1313" r:id="rId17"/>
    <p:sldId id="1310" r:id="rId18"/>
    <p:sldId id="1314" r:id="rId19"/>
    <p:sldId id="1312" r:id="rId20"/>
    <p:sldId id="1311" r:id="rId21"/>
    <p:sldId id="1308" r:id="rId22"/>
    <p:sldId id="1299" r:id="rId23"/>
    <p:sldId id="1297" r:id="rId24"/>
  </p:sldIdLst>
  <p:sldSz cx="9144000" cy="6858000" type="screen4x3"/>
  <p:notesSz cx="6797675" cy="9928225"/>
  <p:defaultTextStyle>
    <a:defPPr>
      <a:defRPr lang="en-US"/>
    </a:defPPr>
    <a:lvl1pPr algn="ctr" rtl="0" eaLnBrk="0" fontAlgn="base" hangingPunct="0">
      <a:spcBef>
        <a:spcPct val="50000"/>
      </a:spcBef>
      <a:spcAft>
        <a:spcPct val="0"/>
      </a:spcAft>
      <a:defRPr sz="2000" kern="1200">
        <a:solidFill>
          <a:schemeClr val="bg2"/>
        </a:solidFill>
        <a:latin typeface="Arial" charset="0"/>
        <a:ea typeface="+mn-ea"/>
        <a:cs typeface="+mn-cs"/>
      </a:defRPr>
    </a:lvl1pPr>
    <a:lvl2pPr marL="457200" algn="ctr" rtl="0" eaLnBrk="0" fontAlgn="base" hangingPunct="0">
      <a:spcBef>
        <a:spcPct val="50000"/>
      </a:spcBef>
      <a:spcAft>
        <a:spcPct val="0"/>
      </a:spcAft>
      <a:defRPr sz="2000" kern="1200">
        <a:solidFill>
          <a:schemeClr val="bg2"/>
        </a:solidFill>
        <a:latin typeface="Arial" charset="0"/>
        <a:ea typeface="+mn-ea"/>
        <a:cs typeface="+mn-cs"/>
      </a:defRPr>
    </a:lvl2pPr>
    <a:lvl3pPr marL="914400" algn="ctr" rtl="0" eaLnBrk="0" fontAlgn="base" hangingPunct="0">
      <a:spcBef>
        <a:spcPct val="50000"/>
      </a:spcBef>
      <a:spcAft>
        <a:spcPct val="0"/>
      </a:spcAft>
      <a:defRPr sz="2000" kern="1200">
        <a:solidFill>
          <a:schemeClr val="bg2"/>
        </a:solidFill>
        <a:latin typeface="Arial" charset="0"/>
        <a:ea typeface="+mn-ea"/>
        <a:cs typeface="+mn-cs"/>
      </a:defRPr>
    </a:lvl3pPr>
    <a:lvl4pPr marL="1371600" algn="ctr" rtl="0" eaLnBrk="0" fontAlgn="base" hangingPunct="0">
      <a:spcBef>
        <a:spcPct val="50000"/>
      </a:spcBef>
      <a:spcAft>
        <a:spcPct val="0"/>
      </a:spcAft>
      <a:defRPr sz="2000" kern="1200">
        <a:solidFill>
          <a:schemeClr val="bg2"/>
        </a:solidFill>
        <a:latin typeface="Arial" charset="0"/>
        <a:ea typeface="+mn-ea"/>
        <a:cs typeface="+mn-cs"/>
      </a:defRPr>
    </a:lvl4pPr>
    <a:lvl5pPr marL="1828800" algn="ctr" rtl="0" eaLnBrk="0" fontAlgn="base" hangingPunct="0">
      <a:spcBef>
        <a:spcPct val="50000"/>
      </a:spcBef>
      <a:spcAft>
        <a:spcPct val="0"/>
      </a:spcAft>
      <a:defRPr sz="2000" kern="1200">
        <a:solidFill>
          <a:schemeClr val="bg2"/>
        </a:solidFill>
        <a:latin typeface="Arial" charset="0"/>
        <a:ea typeface="+mn-ea"/>
        <a:cs typeface="+mn-cs"/>
      </a:defRPr>
    </a:lvl5pPr>
    <a:lvl6pPr marL="2286000" algn="l" defTabSz="914400" rtl="0" eaLnBrk="1" latinLnBrk="0" hangingPunct="1">
      <a:defRPr sz="2000" kern="1200">
        <a:solidFill>
          <a:schemeClr val="bg2"/>
        </a:solidFill>
        <a:latin typeface="Arial" charset="0"/>
        <a:ea typeface="+mn-ea"/>
        <a:cs typeface="+mn-cs"/>
      </a:defRPr>
    </a:lvl6pPr>
    <a:lvl7pPr marL="2743200" algn="l" defTabSz="914400" rtl="0" eaLnBrk="1" latinLnBrk="0" hangingPunct="1">
      <a:defRPr sz="2000" kern="1200">
        <a:solidFill>
          <a:schemeClr val="bg2"/>
        </a:solidFill>
        <a:latin typeface="Arial" charset="0"/>
        <a:ea typeface="+mn-ea"/>
        <a:cs typeface="+mn-cs"/>
      </a:defRPr>
    </a:lvl7pPr>
    <a:lvl8pPr marL="3200400" algn="l" defTabSz="914400" rtl="0" eaLnBrk="1" latinLnBrk="0" hangingPunct="1">
      <a:defRPr sz="2000" kern="1200">
        <a:solidFill>
          <a:schemeClr val="bg2"/>
        </a:solidFill>
        <a:latin typeface="Arial" charset="0"/>
        <a:ea typeface="+mn-ea"/>
        <a:cs typeface="+mn-cs"/>
      </a:defRPr>
    </a:lvl8pPr>
    <a:lvl9pPr marL="3657600" algn="l" defTabSz="914400" rtl="0" eaLnBrk="1" latinLnBrk="0" hangingPunct="1">
      <a:defRPr sz="2000" kern="1200">
        <a:solidFill>
          <a:schemeClr val="bg2"/>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D14FBE"/>
    <a:srgbClr val="B02E9D"/>
    <a:srgbClr val="0000FF"/>
    <a:srgbClr val="008000"/>
    <a:srgbClr val="FF0000"/>
    <a:srgbClr val="CC0066"/>
    <a:srgbClr val="99FF99"/>
    <a:srgbClr val="FFCCCC"/>
    <a:srgbClr val="9FCA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37" autoAdjust="0"/>
    <p:restoredTop sz="95267" autoAdjust="0"/>
  </p:normalViewPr>
  <p:slideViewPr>
    <p:cSldViewPr>
      <p:cViewPr varScale="1">
        <p:scale>
          <a:sx n="89" d="100"/>
          <a:sy n="89" d="100"/>
        </p:scale>
        <p:origin x="-1608" y="-102"/>
      </p:cViewPr>
      <p:guideLst>
        <p:guide orient="horz" pos="2160"/>
        <p:guide pos="5103"/>
      </p:guideLst>
    </p:cSldViewPr>
  </p:slideViewPr>
  <p:notesTextViewPr>
    <p:cViewPr>
      <p:scale>
        <a:sx n="100" d="100"/>
        <a:sy n="100" d="100"/>
      </p:scale>
      <p:origin x="0" y="0"/>
    </p:cViewPr>
  </p:notesTextViewPr>
  <p:sorterViewPr>
    <p:cViewPr>
      <p:scale>
        <a:sx n="66" d="100"/>
        <a:sy n="66" d="100"/>
      </p:scale>
      <p:origin x="0" y="0"/>
    </p:cViewPr>
  </p:sorter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275" cy="49675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862" y="0"/>
            <a:ext cx="2946275" cy="496751"/>
          </a:xfrm>
          <a:prstGeom prst="rect">
            <a:avLst/>
          </a:prstGeom>
        </p:spPr>
        <p:txBody>
          <a:bodyPr vert="horz" lIns="91440" tIns="45720" rIns="91440" bIns="45720" rtlCol="0"/>
          <a:lstStyle>
            <a:lvl1pPr algn="r">
              <a:defRPr sz="1200"/>
            </a:lvl1pPr>
          </a:lstStyle>
          <a:p>
            <a:fld id="{0271544C-6647-7A44-A30B-40518DF4CE46}" type="datetimeFigureOut">
              <a:rPr lang="en-US" smtClean="0"/>
              <a:pPr/>
              <a:t>6/18/2012</a:t>
            </a:fld>
            <a:endParaRPr lang="en-US"/>
          </a:p>
        </p:txBody>
      </p:sp>
      <p:sp>
        <p:nvSpPr>
          <p:cNvPr id="4" name="Footer Placeholder 3"/>
          <p:cNvSpPr>
            <a:spLocks noGrp="1"/>
          </p:cNvSpPr>
          <p:nvPr>
            <p:ph type="ftr" sz="quarter" idx="2"/>
          </p:nvPr>
        </p:nvSpPr>
        <p:spPr>
          <a:xfrm>
            <a:off x="0" y="9429779"/>
            <a:ext cx="2946275" cy="49675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862" y="9429779"/>
            <a:ext cx="2946275" cy="496751"/>
          </a:xfrm>
          <a:prstGeom prst="rect">
            <a:avLst/>
          </a:prstGeom>
        </p:spPr>
        <p:txBody>
          <a:bodyPr vert="horz" lIns="91440" tIns="45720" rIns="91440" bIns="45720" rtlCol="0" anchor="b"/>
          <a:lstStyle>
            <a:lvl1pPr algn="r">
              <a:defRPr sz="1200"/>
            </a:lvl1pPr>
          </a:lstStyle>
          <a:p>
            <a:fld id="{311DEE20-7222-3F4B-902C-214D1A5332D5}" type="slidenum">
              <a:rPr lang="en-US" smtClean="0"/>
              <a:pPr/>
              <a:t>‹#›</a:t>
            </a:fld>
            <a:endParaRPr lang="en-US"/>
          </a:p>
        </p:txBody>
      </p:sp>
    </p:spTree>
    <p:extLst>
      <p:ext uri="{BB962C8B-B14F-4D97-AF65-F5344CB8AC3E}">
        <p14:creationId xmlns:p14="http://schemas.microsoft.com/office/powerpoint/2010/main" val="34702695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45659" cy="496411"/>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eaLnBrk="1" hangingPunct="1">
              <a:spcBef>
                <a:spcPct val="0"/>
              </a:spcBef>
              <a:defRPr sz="1200">
                <a:solidFill>
                  <a:schemeClr val="tx1"/>
                </a:solidFill>
              </a:defRPr>
            </a:lvl1pPr>
          </a:lstStyle>
          <a:p>
            <a:endParaRPr lang="en-US"/>
          </a:p>
        </p:txBody>
      </p:sp>
      <p:sp>
        <p:nvSpPr>
          <p:cNvPr id="31747" name="Rectangle 3"/>
          <p:cNvSpPr>
            <a:spLocks noGrp="1" noChangeArrowheads="1"/>
          </p:cNvSpPr>
          <p:nvPr>
            <p:ph type="dt" idx="1"/>
          </p:nvPr>
        </p:nvSpPr>
        <p:spPr bwMode="auto">
          <a:xfrm>
            <a:off x="3850443" y="0"/>
            <a:ext cx="2945659" cy="496411"/>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spcBef>
                <a:spcPct val="0"/>
              </a:spcBef>
              <a:defRPr sz="1200">
                <a:solidFill>
                  <a:schemeClr val="tx1"/>
                </a:solidFill>
              </a:defRPr>
            </a:lvl1pPr>
          </a:lstStyle>
          <a:p>
            <a:endParaRPr lang="en-US"/>
          </a:p>
        </p:txBody>
      </p:sp>
      <p:sp>
        <p:nvSpPr>
          <p:cNvPr id="3174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p:spPr>
      </p:sp>
      <p:sp>
        <p:nvSpPr>
          <p:cNvPr id="31749" name="Rectangle 5"/>
          <p:cNvSpPr>
            <a:spLocks noGrp="1" noChangeArrowheads="1"/>
          </p:cNvSpPr>
          <p:nvPr>
            <p:ph type="body" sz="quarter" idx="3"/>
          </p:nvPr>
        </p:nvSpPr>
        <p:spPr bwMode="auto">
          <a:xfrm>
            <a:off x="679768" y="4715907"/>
            <a:ext cx="5438140" cy="4467701"/>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750" name="Rectangle 6"/>
          <p:cNvSpPr>
            <a:spLocks noGrp="1" noChangeArrowheads="1"/>
          </p:cNvSpPr>
          <p:nvPr>
            <p:ph type="ftr" sz="quarter" idx="4"/>
          </p:nvPr>
        </p:nvSpPr>
        <p:spPr bwMode="auto">
          <a:xfrm>
            <a:off x="0" y="9430091"/>
            <a:ext cx="2945659" cy="496411"/>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eaLnBrk="1" hangingPunct="1">
              <a:spcBef>
                <a:spcPct val="0"/>
              </a:spcBef>
              <a:defRPr sz="1200">
                <a:solidFill>
                  <a:schemeClr val="tx1"/>
                </a:solidFill>
              </a:defRPr>
            </a:lvl1pPr>
          </a:lstStyle>
          <a:p>
            <a:endParaRPr lang="en-US"/>
          </a:p>
        </p:txBody>
      </p:sp>
      <p:sp>
        <p:nvSpPr>
          <p:cNvPr id="31751" name="Rectangle 7"/>
          <p:cNvSpPr>
            <a:spLocks noGrp="1" noChangeArrowheads="1"/>
          </p:cNvSpPr>
          <p:nvPr>
            <p:ph type="sldNum" sz="quarter" idx="5"/>
          </p:nvPr>
        </p:nvSpPr>
        <p:spPr bwMode="auto">
          <a:xfrm>
            <a:off x="3850443" y="9430091"/>
            <a:ext cx="2945659" cy="496411"/>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spcBef>
                <a:spcPct val="0"/>
              </a:spcBef>
              <a:defRPr sz="1200">
                <a:solidFill>
                  <a:schemeClr val="tx1"/>
                </a:solidFill>
              </a:defRPr>
            </a:lvl1pPr>
          </a:lstStyle>
          <a:p>
            <a:fld id="{1EE94C69-A77A-4829-890D-081FF2A6740B}" type="slidenum">
              <a:rPr lang="en-US"/>
              <a:pPr/>
              <a:t>‹#›</a:t>
            </a:fld>
            <a:endParaRPr lang="en-US"/>
          </a:p>
        </p:txBody>
      </p:sp>
    </p:spTree>
    <p:extLst>
      <p:ext uri="{BB962C8B-B14F-4D97-AF65-F5344CB8AC3E}">
        <p14:creationId xmlns:p14="http://schemas.microsoft.com/office/powerpoint/2010/main" val="446173138"/>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602" name="Group 2"/>
          <p:cNvGrpSpPr>
            <a:grpSpLocks/>
          </p:cNvGrpSpPr>
          <p:nvPr/>
        </p:nvGrpSpPr>
        <p:grpSpPr bwMode="auto">
          <a:xfrm>
            <a:off x="0" y="0"/>
            <a:ext cx="9144000" cy="6858000"/>
            <a:chOff x="0" y="0"/>
            <a:chExt cx="5760" cy="4320"/>
          </a:xfrm>
        </p:grpSpPr>
        <p:sp>
          <p:nvSpPr>
            <p:cNvPr id="25603"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eaLnBrk="1" hangingPunct="1">
                <a:spcBef>
                  <a:spcPct val="0"/>
                </a:spcBef>
              </a:pPr>
              <a:endParaRPr lang="en-US" sz="2400">
                <a:solidFill>
                  <a:schemeClr val="tx1"/>
                </a:solidFill>
                <a:latin typeface="Times New Roman" pitchFamily="18" charset="0"/>
              </a:endParaRPr>
            </a:p>
          </p:txBody>
        </p:sp>
        <p:sp>
          <p:nvSpPr>
            <p:cNvPr id="25604"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grpSp>
          <p:nvGrpSpPr>
            <p:cNvPr id="25605" name="Group 5"/>
            <p:cNvGrpSpPr>
              <a:grpSpLocks/>
            </p:cNvGrpSpPr>
            <p:nvPr/>
          </p:nvGrpSpPr>
          <p:grpSpPr bwMode="auto">
            <a:xfrm>
              <a:off x="0" y="672"/>
              <a:ext cx="1806" cy="1989"/>
              <a:chOff x="0" y="672"/>
              <a:chExt cx="1806" cy="1989"/>
            </a:xfrm>
          </p:grpSpPr>
          <p:sp>
            <p:nvSpPr>
              <p:cNvPr id="25606"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07"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08"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09"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10"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11"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12"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13"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14"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15"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grpSp>
      </p:grpSp>
      <p:sp>
        <p:nvSpPr>
          <p:cNvPr id="25616" name="Rectangle 16"/>
          <p:cNvSpPr>
            <a:spLocks noGrp="1" noChangeArrowheads="1"/>
          </p:cNvSpPr>
          <p:nvPr>
            <p:ph type="dt" sz="half" idx="2"/>
          </p:nvPr>
        </p:nvSpPr>
        <p:spPr>
          <a:xfrm>
            <a:off x="457200" y="6248400"/>
            <a:ext cx="2133600" cy="457200"/>
          </a:xfrm>
        </p:spPr>
        <p:txBody>
          <a:bodyPr/>
          <a:lstStyle>
            <a:lvl1pPr>
              <a:defRPr>
                <a:solidFill>
                  <a:schemeClr val="tx1"/>
                </a:solidFill>
              </a:defRPr>
            </a:lvl1pPr>
          </a:lstStyle>
          <a:p>
            <a:r>
              <a:rPr lang="en-US" smtClean="0"/>
              <a:t>30/04/2011</a:t>
            </a:r>
            <a:endParaRPr lang="en-US"/>
          </a:p>
        </p:txBody>
      </p:sp>
      <p:sp>
        <p:nvSpPr>
          <p:cNvPr id="25617" name="Rectangle 17"/>
          <p:cNvSpPr>
            <a:spLocks noGrp="1" noChangeArrowheads="1"/>
          </p:cNvSpPr>
          <p:nvPr>
            <p:ph type="ftr" sz="quarter" idx="3"/>
          </p:nvPr>
        </p:nvSpPr>
        <p:spPr>
          <a:xfrm>
            <a:off x="3124200" y="6248400"/>
            <a:ext cx="2895600" cy="457200"/>
          </a:xfrm>
        </p:spPr>
        <p:txBody>
          <a:bodyPr/>
          <a:lstStyle>
            <a:lvl1pPr>
              <a:defRPr>
                <a:solidFill>
                  <a:schemeClr val="tx1"/>
                </a:solidFill>
              </a:defRPr>
            </a:lvl1pPr>
          </a:lstStyle>
          <a:p>
            <a:r>
              <a:rPr lang="en-US" smtClean="0"/>
              <a:t>LHC 8:30 meeting</a:t>
            </a:r>
            <a:endParaRPr lang="en-US"/>
          </a:p>
        </p:txBody>
      </p:sp>
      <p:sp>
        <p:nvSpPr>
          <p:cNvPr id="25618" name="Rectangle 18"/>
          <p:cNvSpPr>
            <a:spLocks noGrp="1" noChangeArrowheads="1"/>
          </p:cNvSpPr>
          <p:nvPr>
            <p:ph type="sldNum" sz="quarter" idx="4"/>
          </p:nvPr>
        </p:nvSpPr>
        <p:spPr>
          <a:xfrm>
            <a:off x="6553200" y="6248400"/>
            <a:ext cx="2133600" cy="457200"/>
          </a:xfrm>
        </p:spPr>
        <p:txBody>
          <a:bodyPr/>
          <a:lstStyle>
            <a:lvl1pPr>
              <a:defRPr sz="1200">
                <a:solidFill>
                  <a:schemeClr val="tx1"/>
                </a:solidFill>
                <a:latin typeface="Arial Black" pitchFamily="34" charset="0"/>
              </a:defRPr>
            </a:lvl1pPr>
          </a:lstStyle>
          <a:p>
            <a:fld id="{42080964-D815-4D51-9BE1-AC88875DFBA6}" type="slidenum">
              <a:rPr lang="en-US"/>
              <a:pPr/>
              <a:t>‹#›</a:t>
            </a:fld>
            <a:endParaRPr lang="en-US"/>
          </a:p>
        </p:txBody>
      </p:sp>
      <p:sp>
        <p:nvSpPr>
          <p:cNvPr id="25619" name="Rectangle 19"/>
          <p:cNvSpPr>
            <a:spLocks noGrp="1" noChangeArrowheads="1"/>
          </p:cNvSpPr>
          <p:nvPr>
            <p:ph type="ctrTitle"/>
          </p:nvPr>
        </p:nvSpPr>
        <p:spPr>
          <a:xfrm>
            <a:off x="2971800" y="1828800"/>
            <a:ext cx="6019800" cy="2209800"/>
          </a:xfrm>
        </p:spPr>
        <p:txBody>
          <a:bodyPr/>
          <a:lstStyle>
            <a:lvl1pPr>
              <a:defRPr sz="3800">
                <a:solidFill>
                  <a:srgbClr val="FFFFFF"/>
                </a:solidFill>
              </a:defRPr>
            </a:lvl1pPr>
          </a:lstStyle>
          <a:p>
            <a:r>
              <a:rPr lang="en-US"/>
              <a:t>Click to edit Master title style</a:t>
            </a:r>
          </a:p>
        </p:txBody>
      </p:sp>
      <p:sp>
        <p:nvSpPr>
          <p:cNvPr id="2562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26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t>LHC 8:30 meeting</a:t>
            </a:r>
            <a:endParaRPr lang="en-US"/>
          </a:p>
        </p:txBody>
      </p:sp>
      <p:sp>
        <p:nvSpPr>
          <p:cNvPr id="5" name="Slide Number Placeholder 4"/>
          <p:cNvSpPr>
            <a:spLocks noGrp="1"/>
          </p:cNvSpPr>
          <p:nvPr>
            <p:ph type="sldNum" sz="quarter" idx="11"/>
          </p:nvPr>
        </p:nvSpPr>
        <p:spPr/>
        <p:txBody>
          <a:bodyPr/>
          <a:lstStyle>
            <a:lvl1pPr>
              <a:defRPr/>
            </a:lvl1pPr>
          </a:lstStyle>
          <a:p>
            <a:fld id="{89DD70A9-BAE9-49B5-BB4A-4022358022C0}" type="slidenum">
              <a:rPr lang="en-US"/>
              <a:pPr/>
              <a:t>‹#›</a:t>
            </a:fld>
            <a:endParaRPr lang="en-US"/>
          </a:p>
        </p:txBody>
      </p:sp>
      <p:sp>
        <p:nvSpPr>
          <p:cNvPr id="6" name="Date Placeholder 5"/>
          <p:cNvSpPr>
            <a:spLocks noGrp="1"/>
          </p:cNvSpPr>
          <p:nvPr>
            <p:ph type="dt" sz="half" idx="12"/>
          </p:nvPr>
        </p:nvSpPr>
        <p:spPr/>
        <p:txBody>
          <a:bodyPr/>
          <a:lstStyle>
            <a:lvl1pPr>
              <a:defRPr/>
            </a:lvl1pPr>
          </a:lstStyle>
          <a:p>
            <a:r>
              <a:rPr lang="en-US" smtClean="0"/>
              <a:t>30/04/2011</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5400"/>
            <a:ext cx="2112963" cy="6283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5400"/>
            <a:ext cx="6191250" cy="6283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t>LHC 8:30 meeting</a:t>
            </a:r>
            <a:endParaRPr lang="en-US"/>
          </a:p>
        </p:txBody>
      </p:sp>
      <p:sp>
        <p:nvSpPr>
          <p:cNvPr id="5" name="Slide Number Placeholder 4"/>
          <p:cNvSpPr>
            <a:spLocks noGrp="1"/>
          </p:cNvSpPr>
          <p:nvPr>
            <p:ph type="sldNum" sz="quarter" idx="11"/>
          </p:nvPr>
        </p:nvSpPr>
        <p:spPr/>
        <p:txBody>
          <a:bodyPr/>
          <a:lstStyle>
            <a:lvl1pPr>
              <a:defRPr/>
            </a:lvl1pPr>
          </a:lstStyle>
          <a:p>
            <a:fld id="{EE8FBF62-69F5-429E-9AEA-628EF2B2989F}" type="slidenum">
              <a:rPr lang="en-US"/>
              <a:pPr/>
              <a:t>‹#›</a:t>
            </a:fld>
            <a:endParaRPr lang="en-US"/>
          </a:p>
        </p:txBody>
      </p:sp>
      <p:sp>
        <p:nvSpPr>
          <p:cNvPr id="6" name="Date Placeholder 5"/>
          <p:cNvSpPr>
            <a:spLocks noGrp="1"/>
          </p:cNvSpPr>
          <p:nvPr>
            <p:ph type="dt" sz="half" idx="12"/>
          </p:nvPr>
        </p:nvSpPr>
        <p:spPr/>
        <p:txBody>
          <a:bodyPr/>
          <a:lstStyle>
            <a:lvl1pPr>
              <a:defRPr/>
            </a:lvl1pPr>
          </a:lstStyle>
          <a:p>
            <a:r>
              <a:rPr lang="en-US" smtClean="0"/>
              <a:t>30/04/2011</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4213" y="25400"/>
            <a:ext cx="8229600" cy="5238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196975"/>
            <a:ext cx="403860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96975"/>
            <a:ext cx="403860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632575"/>
            <a:ext cx="2895600" cy="252413"/>
          </a:xfrm>
        </p:spPr>
        <p:txBody>
          <a:bodyPr/>
          <a:lstStyle>
            <a:lvl1pPr>
              <a:defRPr/>
            </a:lvl1pPr>
          </a:lstStyle>
          <a:p>
            <a:r>
              <a:rPr lang="en-US" smtClean="0"/>
              <a:t>LHC 8:30 meeting</a:t>
            </a:r>
            <a:endParaRPr lang="en-US"/>
          </a:p>
        </p:txBody>
      </p:sp>
      <p:sp>
        <p:nvSpPr>
          <p:cNvPr id="6" name="Slide Number Placeholder 5"/>
          <p:cNvSpPr>
            <a:spLocks noGrp="1"/>
          </p:cNvSpPr>
          <p:nvPr>
            <p:ph type="sldNum" sz="quarter" idx="11"/>
          </p:nvPr>
        </p:nvSpPr>
        <p:spPr>
          <a:xfrm>
            <a:off x="6902450" y="6632575"/>
            <a:ext cx="2133600" cy="252413"/>
          </a:xfrm>
        </p:spPr>
        <p:txBody>
          <a:bodyPr/>
          <a:lstStyle>
            <a:lvl1pPr>
              <a:defRPr/>
            </a:lvl1pPr>
          </a:lstStyle>
          <a:p>
            <a:fld id="{C49955D0-AFF1-4FD6-B1E6-F241286C4CD1}" type="slidenum">
              <a:rPr lang="en-US"/>
              <a:pPr/>
              <a:t>‹#›</a:t>
            </a:fld>
            <a:endParaRPr lang="en-US"/>
          </a:p>
        </p:txBody>
      </p:sp>
      <p:sp>
        <p:nvSpPr>
          <p:cNvPr id="7" name="Date Placeholder 6"/>
          <p:cNvSpPr>
            <a:spLocks noGrp="1"/>
          </p:cNvSpPr>
          <p:nvPr>
            <p:ph type="dt" sz="half" idx="12"/>
          </p:nvPr>
        </p:nvSpPr>
        <p:spPr>
          <a:xfrm>
            <a:off x="34925" y="6616700"/>
            <a:ext cx="2133600" cy="268288"/>
          </a:xfrm>
        </p:spPr>
        <p:txBody>
          <a:bodyPr/>
          <a:lstStyle>
            <a:lvl1pPr>
              <a:defRPr/>
            </a:lvl1pPr>
          </a:lstStyle>
          <a:p>
            <a:r>
              <a:rPr lang="en-US" smtClean="0"/>
              <a:t>30/04/2011</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4213" y="25400"/>
            <a:ext cx="8229600" cy="5238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196975"/>
            <a:ext cx="8229600" cy="5111750"/>
          </a:xfrm>
        </p:spPr>
        <p:txBody>
          <a:bodyPr/>
          <a:lstStyle/>
          <a:p>
            <a:endParaRPr lang="en-US"/>
          </a:p>
        </p:txBody>
      </p:sp>
      <p:sp>
        <p:nvSpPr>
          <p:cNvPr id="4" name="Footer Placeholder 3"/>
          <p:cNvSpPr>
            <a:spLocks noGrp="1"/>
          </p:cNvSpPr>
          <p:nvPr>
            <p:ph type="ftr" sz="quarter" idx="10"/>
          </p:nvPr>
        </p:nvSpPr>
        <p:spPr>
          <a:xfrm>
            <a:off x="3124200" y="6632575"/>
            <a:ext cx="2895600" cy="252413"/>
          </a:xfrm>
        </p:spPr>
        <p:txBody>
          <a:bodyPr/>
          <a:lstStyle>
            <a:lvl1pPr>
              <a:defRPr/>
            </a:lvl1pPr>
          </a:lstStyle>
          <a:p>
            <a:r>
              <a:rPr lang="en-US" smtClean="0"/>
              <a:t>LHC 8:30 meeting</a:t>
            </a:r>
            <a:endParaRPr lang="en-US"/>
          </a:p>
        </p:txBody>
      </p:sp>
      <p:sp>
        <p:nvSpPr>
          <p:cNvPr id="5" name="Slide Number Placeholder 4"/>
          <p:cNvSpPr>
            <a:spLocks noGrp="1"/>
          </p:cNvSpPr>
          <p:nvPr>
            <p:ph type="sldNum" sz="quarter" idx="11"/>
          </p:nvPr>
        </p:nvSpPr>
        <p:spPr>
          <a:xfrm>
            <a:off x="6902450" y="6632575"/>
            <a:ext cx="2133600" cy="252413"/>
          </a:xfrm>
        </p:spPr>
        <p:txBody>
          <a:bodyPr/>
          <a:lstStyle>
            <a:lvl1pPr>
              <a:defRPr/>
            </a:lvl1pPr>
          </a:lstStyle>
          <a:p>
            <a:fld id="{4F3283CE-86ED-4A5A-9952-48D6A180EE0C}" type="slidenum">
              <a:rPr lang="en-US"/>
              <a:pPr/>
              <a:t>‹#›</a:t>
            </a:fld>
            <a:endParaRPr lang="en-US"/>
          </a:p>
        </p:txBody>
      </p:sp>
      <p:sp>
        <p:nvSpPr>
          <p:cNvPr id="6" name="Date Placeholder 5"/>
          <p:cNvSpPr>
            <a:spLocks noGrp="1"/>
          </p:cNvSpPr>
          <p:nvPr>
            <p:ph type="dt" sz="half" idx="12"/>
          </p:nvPr>
        </p:nvSpPr>
        <p:spPr>
          <a:xfrm>
            <a:off x="34925" y="6616700"/>
            <a:ext cx="2133600" cy="268288"/>
          </a:xfrm>
        </p:spPr>
        <p:txBody>
          <a:bodyPr/>
          <a:lstStyle>
            <a:lvl1pPr>
              <a:defRPr/>
            </a:lvl1pPr>
          </a:lstStyle>
          <a:p>
            <a:r>
              <a:rPr lang="en-US" smtClean="0"/>
              <a:t>30/04/2011</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4" name="Picture 3" descr="newlhc logo1.gif"/>
          <p:cNvPicPr>
            <a:picLocks noChangeAspect="1"/>
          </p:cNvPicPr>
          <p:nvPr userDrawn="1"/>
        </p:nvPicPr>
        <p:blipFill>
          <a:blip r:embed="rId2" cstate="print"/>
          <a:stretch>
            <a:fillRect/>
          </a:stretch>
        </p:blipFill>
        <p:spPr>
          <a:xfrm>
            <a:off x="-681848" y="0"/>
            <a:ext cx="1357346" cy="1357346"/>
          </a:xfrm>
          <a:prstGeom prst="rect">
            <a:avLst/>
          </a:prstGeom>
          <a:effectLst>
            <a:glow rad="101600">
              <a:schemeClr val="accent1">
                <a:lumMod val="40000"/>
                <a:lumOff val="60000"/>
                <a:alpha val="40000"/>
              </a:schemeClr>
            </a:glow>
            <a:reflection blurRad="6350" stA="50000" endA="300" endPos="55000" dir="5400000" sy="-100000" algn="bl" rotWithShape="0"/>
            <a:softEdge rad="12700"/>
          </a:effectLst>
        </p:spPr>
      </p:pic>
      <p:sp>
        <p:nvSpPr>
          <p:cNvPr id="11" name="Text Placeholder 10"/>
          <p:cNvSpPr>
            <a:spLocks noGrp="1"/>
          </p:cNvSpPr>
          <p:nvPr>
            <p:ph type="body" sz="quarter" idx="10"/>
          </p:nvPr>
        </p:nvSpPr>
        <p:spPr>
          <a:xfrm>
            <a:off x="685800" y="1295400"/>
            <a:ext cx="8128000" cy="4597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itle Placeholder 1"/>
          <p:cNvSpPr>
            <a:spLocks noGrp="1"/>
          </p:cNvSpPr>
          <p:nvPr>
            <p:ph type="title"/>
          </p:nvPr>
        </p:nvSpPr>
        <p:spPr bwMode="auto">
          <a:xfrm>
            <a:off x="1600200" y="152400"/>
            <a:ext cx="7315200" cy="792163"/>
          </a:xfrm>
          <a:prstGeom prst="rect">
            <a:avLst/>
          </a:prstGeom>
          <a:noFill/>
          <a:ln w="9525">
            <a:noFill/>
            <a:miter lim="800000"/>
            <a:headEnd/>
            <a:tailEnd/>
          </a:ln>
        </p:spPr>
        <p:txBody>
          <a:bodyPr/>
          <a:lstStyle>
            <a:lvl1pPr>
              <a:defRPr sz="3600"/>
            </a:lvl1pPr>
          </a:lstStyle>
          <a:p>
            <a:pPr lvl="0"/>
            <a:r>
              <a:rPr lang="en-US" dirty="0" smtClean="0"/>
              <a:t>Click to edit Master title style</a:t>
            </a:r>
          </a:p>
        </p:txBody>
      </p:sp>
      <p:sp>
        <p:nvSpPr>
          <p:cNvPr id="5" name="Date Placeholder 3"/>
          <p:cNvSpPr>
            <a:spLocks noGrp="1"/>
          </p:cNvSpPr>
          <p:nvPr>
            <p:ph type="dt" sz="half" idx="11"/>
          </p:nvPr>
        </p:nvSpPr>
        <p:spPr>
          <a:xfrm>
            <a:off x="204788" y="6553200"/>
            <a:ext cx="1199009" cy="198438"/>
          </a:xfrm>
        </p:spPr>
        <p:txBody>
          <a:bodyPr/>
          <a:lstStyle>
            <a:lvl1pPr algn="l" fontAlgn="auto">
              <a:spcBef>
                <a:spcPts val="0"/>
              </a:spcBef>
              <a:spcAft>
                <a:spcPts val="0"/>
              </a:spcAft>
              <a:defRPr sz="1200" smtClean="0">
                <a:solidFill>
                  <a:schemeClr val="tx1">
                    <a:tint val="75000"/>
                  </a:schemeClr>
                </a:solidFill>
                <a:latin typeface="+mj-lt"/>
              </a:defRPr>
            </a:lvl1pPr>
          </a:lstStyle>
          <a:p>
            <a:pPr>
              <a:defRPr/>
            </a:pPr>
            <a:r>
              <a:rPr lang="en-US" smtClean="0"/>
              <a:t>30/04/2011</a:t>
            </a:r>
            <a:endParaRPr lang="en-US" dirty="0"/>
          </a:p>
        </p:txBody>
      </p:sp>
      <p:sp>
        <p:nvSpPr>
          <p:cNvPr id="6" name="Footer Placeholder 4"/>
          <p:cNvSpPr>
            <a:spLocks noGrp="1"/>
          </p:cNvSpPr>
          <p:nvPr>
            <p:ph type="ftr" sz="quarter" idx="12"/>
          </p:nvPr>
        </p:nvSpPr>
        <p:spPr>
          <a:xfrm>
            <a:off x="1764402" y="6553200"/>
            <a:ext cx="5615189" cy="198438"/>
          </a:xfrm>
        </p:spPr>
        <p:txBody>
          <a:bodyPr/>
          <a:lstStyle>
            <a:lvl1pPr algn="ctr" fontAlgn="auto">
              <a:spcBef>
                <a:spcPts val="0"/>
              </a:spcBef>
              <a:spcAft>
                <a:spcPts val="0"/>
              </a:spcAft>
              <a:defRPr sz="1200" dirty="0" smtClean="0">
                <a:solidFill>
                  <a:schemeClr val="tx1">
                    <a:tint val="75000"/>
                  </a:schemeClr>
                </a:solidFill>
                <a:latin typeface="+mj-lt"/>
              </a:defRPr>
            </a:lvl1pPr>
          </a:lstStyle>
          <a:p>
            <a:pPr>
              <a:defRPr/>
            </a:pPr>
            <a:r>
              <a:rPr lang="en-US" smtClean="0"/>
              <a:t>LHC 8:30 meeting</a:t>
            </a:r>
            <a:endParaRPr lang="en-US"/>
          </a:p>
        </p:txBody>
      </p:sp>
      <p:sp>
        <p:nvSpPr>
          <p:cNvPr id="7" name="Slide Number Placeholder 5"/>
          <p:cNvSpPr>
            <a:spLocks noGrp="1"/>
          </p:cNvSpPr>
          <p:nvPr>
            <p:ph type="sldNum" sz="quarter" idx="13"/>
          </p:nvPr>
        </p:nvSpPr>
        <p:spPr>
          <a:xfrm>
            <a:off x="8433851" y="6553200"/>
            <a:ext cx="495837" cy="198438"/>
          </a:xfrm>
        </p:spPr>
        <p:txBody>
          <a:bodyPr/>
          <a:lstStyle>
            <a:lvl1pPr algn="r" fontAlgn="auto">
              <a:spcBef>
                <a:spcPts val="0"/>
              </a:spcBef>
              <a:spcAft>
                <a:spcPts val="0"/>
              </a:spcAft>
              <a:defRPr sz="1200" smtClean="0">
                <a:solidFill>
                  <a:schemeClr val="tx1">
                    <a:tint val="75000"/>
                  </a:schemeClr>
                </a:solidFill>
                <a:latin typeface="+mj-lt"/>
              </a:defRPr>
            </a:lvl1pPr>
          </a:lstStyle>
          <a:p>
            <a:pPr>
              <a:defRPr/>
            </a:pPr>
            <a:fld id="{F5548BC7-4E35-4494-AD1E-CD52997EA5ED}" type="slidenum">
              <a:rPr lang="en-US"/>
              <a:pPr>
                <a:defRPr/>
              </a:pPr>
              <a:t>‹#›</a:t>
            </a:fld>
            <a:endParaRPr lang="en-US" dirty="0"/>
          </a:p>
        </p:txBody>
      </p:sp>
    </p:spTree>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1"/>
          </p:nvPr>
        </p:nvSpPr>
        <p:spPr/>
        <p:txBody>
          <a:bodyPr/>
          <a:lstStyle>
            <a:lvl1pPr>
              <a:defRPr/>
            </a:lvl1pPr>
          </a:lstStyle>
          <a:p>
            <a:endParaRPr lang="en-US" dirty="0"/>
          </a:p>
        </p:txBody>
      </p:sp>
      <p:sp>
        <p:nvSpPr>
          <p:cNvPr id="7" name="Footer Placeholder 3"/>
          <p:cNvSpPr>
            <a:spLocks noGrp="1"/>
          </p:cNvSpPr>
          <p:nvPr userDrawn="1">
            <p:ph type="ftr" sz="quarter" idx="10"/>
          </p:nvPr>
        </p:nvSpPr>
        <p:spPr>
          <a:xfrm>
            <a:off x="3124200" y="6632575"/>
            <a:ext cx="2895600" cy="252413"/>
          </a:xfrm>
        </p:spPr>
        <p:txBody>
          <a:bodyPr/>
          <a:lstStyle/>
          <a:p>
            <a:r>
              <a:rPr lang="en-US" dirty="0" smtClean="0"/>
              <a:t>LHC 8:30 meeting</a:t>
            </a:r>
            <a:endParaRPr lang="en-US" dirty="0"/>
          </a:p>
        </p:txBody>
      </p:sp>
      <p:sp>
        <p:nvSpPr>
          <p:cNvPr id="9" name="Date Placeholder 3"/>
          <p:cNvSpPr>
            <a:spLocks noGrp="1"/>
          </p:cNvSpPr>
          <p:nvPr userDrawn="1">
            <p:ph type="dt" sz="half" idx="12"/>
          </p:nvPr>
        </p:nvSpPr>
        <p:spPr>
          <a:xfrm>
            <a:off x="34925" y="6616700"/>
            <a:ext cx="2133600" cy="268288"/>
          </a:xfrm>
        </p:spPr>
        <p:txBody>
          <a:bodyPr/>
          <a:lstStyle/>
          <a:p>
            <a:r>
              <a:rPr lang="en-US" dirty="0" smtClean="0"/>
              <a:t>18/06/2012</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smtClean="0"/>
              <a:t>LHC 8:30 meeting</a:t>
            </a:r>
            <a:endParaRPr lang="en-US"/>
          </a:p>
        </p:txBody>
      </p:sp>
      <p:sp>
        <p:nvSpPr>
          <p:cNvPr id="5" name="Slide Number Placeholder 4"/>
          <p:cNvSpPr>
            <a:spLocks noGrp="1"/>
          </p:cNvSpPr>
          <p:nvPr>
            <p:ph type="sldNum" sz="quarter" idx="11"/>
          </p:nvPr>
        </p:nvSpPr>
        <p:spPr/>
        <p:txBody>
          <a:bodyPr/>
          <a:lstStyle>
            <a:lvl1pPr>
              <a:defRPr/>
            </a:lvl1pPr>
          </a:lstStyle>
          <a:p>
            <a:fld id="{16E0ED20-7A76-4972-AE92-35B37E632041}" type="slidenum">
              <a:rPr lang="en-US"/>
              <a:pPr/>
              <a:t>‹#›</a:t>
            </a:fld>
            <a:endParaRPr lang="en-US"/>
          </a:p>
        </p:txBody>
      </p:sp>
      <p:sp>
        <p:nvSpPr>
          <p:cNvPr id="6" name="Date Placeholder 5"/>
          <p:cNvSpPr>
            <a:spLocks noGrp="1"/>
          </p:cNvSpPr>
          <p:nvPr>
            <p:ph type="dt" sz="half" idx="12"/>
          </p:nvPr>
        </p:nvSpPr>
        <p:spPr/>
        <p:txBody>
          <a:bodyPr/>
          <a:lstStyle>
            <a:lvl1pPr>
              <a:defRPr/>
            </a:lvl1pPr>
          </a:lstStyle>
          <a:p>
            <a:r>
              <a:rPr lang="en-US" smtClean="0"/>
              <a:t>30/04/2011</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96975"/>
            <a:ext cx="4038600"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96975"/>
            <a:ext cx="4038600"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smtClean="0"/>
              <a:t>LHC 8:30 meeting</a:t>
            </a:r>
            <a:endParaRPr lang="en-US"/>
          </a:p>
        </p:txBody>
      </p:sp>
      <p:sp>
        <p:nvSpPr>
          <p:cNvPr id="6" name="Slide Number Placeholder 5"/>
          <p:cNvSpPr>
            <a:spLocks noGrp="1"/>
          </p:cNvSpPr>
          <p:nvPr>
            <p:ph type="sldNum" sz="quarter" idx="11"/>
          </p:nvPr>
        </p:nvSpPr>
        <p:spPr/>
        <p:txBody>
          <a:bodyPr/>
          <a:lstStyle>
            <a:lvl1pPr>
              <a:defRPr/>
            </a:lvl1pPr>
          </a:lstStyle>
          <a:p>
            <a:fld id="{E8C3C834-58DF-41D7-88B7-80F9B44404A1}" type="slidenum">
              <a:rPr lang="en-US"/>
              <a:pPr/>
              <a:t>‹#›</a:t>
            </a:fld>
            <a:endParaRPr lang="en-US"/>
          </a:p>
        </p:txBody>
      </p:sp>
      <p:sp>
        <p:nvSpPr>
          <p:cNvPr id="7" name="Date Placeholder 6"/>
          <p:cNvSpPr>
            <a:spLocks noGrp="1"/>
          </p:cNvSpPr>
          <p:nvPr>
            <p:ph type="dt" sz="half" idx="12"/>
          </p:nvPr>
        </p:nvSpPr>
        <p:spPr/>
        <p:txBody>
          <a:bodyPr/>
          <a:lstStyle>
            <a:lvl1pPr>
              <a:defRPr/>
            </a:lvl1pPr>
          </a:lstStyle>
          <a:p>
            <a:r>
              <a:rPr lang="en-US" smtClean="0"/>
              <a:t>30/04/2011</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smtClean="0"/>
              <a:t>LHC 8:30 meeting</a:t>
            </a:r>
            <a:endParaRPr lang="en-US"/>
          </a:p>
        </p:txBody>
      </p:sp>
      <p:sp>
        <p:nvSpPr>
          <p:cNvPr id="8" name="Slide Number Placeholder 7"/>
          <p:cNvSpPr>
            <a:spLocks noGrp="1"/>
          </p:cNvSpPr>
          <p:nvPr>
            <p:ph type="sldNum" sz="quarter" idx="11"/>
          </p:nvPr>
        </p:nvSpPr>
        <p:spPr/>
        <p:txBody>
          <a:bodyPr/>
          <a:lstStyle>
            <a:lvl1pPr>
              <a:defRPr/>
            </a:lvl1pPr>
          </a:lstStyle>
          <a:p>
            <a:fld id="{B5E1D296-40C6-4194-BE1B-ED8CF69751C5}" type="slidenum">
              <a:rPr lang="en-US"/>
              <a:pPr/>
              <a:t>‹#›</a:t>
            </a:fld>
            <a:endParaRPr lang="en-US"/>
          </a:p>
        </p:txBody>
      </p:sp>
      <p:sp>
        <p:nvSpPr>
          <p:cNvPr id="9" name="Date Placeholder 8"/>
          <p:cNvSpPr>
            <a:spLocks noGrp="1"/>
          </p:cNvSpPr>
          <p:nvPr>
            <p:ph type="dt" sz="half" idx="12"/>
          </p:nvPr>
        </p:nvSpPr>
        <p:spPr/>
        <p:txBody>
          <a:bodyPr/>
          <a:lstStyle>
            <a:lvl1pPr>
              <a:defRPr/>
            </a:lvl1pPr>
          </a:lstStyle>
          <a:p>
            <a:r>
              <a:rPr lang="en-US" smtClean="0"/>
              <a:t>30/04/2011</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smtClean="0"/>
              <a:t>LHC 8:30 meeting</a:t>
            </a:r>
            <a:endParaRPr lang="en-US" dirty="0"/>
          </a:p>
        </p:txBody>
      </p:sp>
      <p:sp>
        <p:nvSpPr>
          <p:cNvPr id="4" name="Slide Number Placeholder 3"/>
          <p:cNvSpPr>
            <a:spLocks noGrp="1"/>
          </p:cNvSpPr>
          <p:nvPr>
            <p:ph type="sldNum" sz="quarter" idx="11"/>
          </p:nvPr>
        </p:nvSpPr>
        <p:spPr/>
        <p:txBody>
          <a:bodyPr/>
          <a:lstStyle>
            <a:lvl1pPr>
              <a:defRPr/>
            </a:lvl1pPr>
          </a:lstStyle>
          <a:p>
            <a:fld id="{20D66058-8582-419F-AA3B-A79C8D77E78A}" type="slidenum">
              <a:rPr lang="en-US"/>
              <a:pPr/>
              <a:t>‹#›</a:t>
            </a:fld>
            <a:endParaRPr lang="en-US"/>
          </a:p>
        </p:txBody>
      </p:sp>
      <p:sp>
        <p:nvSpPr>
          <p:cNvPr id="5" name="Date Placeholder 4"/>
          <p:cNvSpPr>
            <a:spLocks noGrp="1"/>
          </p:cNvSpPr>
          <p:nvPr>
            <p:ph type="dt" sz="half" idx="12"/>
          </p:nvPr>
        </p:nvSpPr>
        <p:spPr/>
        <p:txBody>
          <a:bodyPr/>
          <a:lstStyle>
            <a:lvl1pPr>
              <a:defRPr/>
            </a:lvl1pPr>
          </a:lstStyle>
          <a:p>
            <a:r>
              <a:rPr lang="en-US" smtClean="0"/>
              <a:t>30/04/2011</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smtClean="0"/>
              <a:t>LHC 8:30 meeting</a:t>
            </a:r>
            <a:endParaRPr lang="en-US"/>
          </a:p>
        </p:txBody>
      </p:sp>
      <p:sp>
        <p:nvSpPr>
          <p:cNvPr id="3" name="Slide Number Placeholder 2"/>
          <p:cNvSpPr>
            <a:spLocks noGrp="1"/>
          </p:cNvSpPr>
          <p:nvPr>
            <p:ph type="sldNum" sz="quarter" idx="11"/>
          </p:nvPr>
        </p:nvSpPr>
        <p:spPr/>
        <p:txBody>
          <a:bodyPr/>
          <a:lstStyle>
            <a:lvl1pPr>
              <a:defRPr/>
            </a:lvl1pPr>
          </a:lstStyle>
          <a:p>
            <a:fld id="{35627ED7-E218-4887-B885-6131837B1356}" type="slidenum">
              <a:rPr lang="en-US"/>
              <a:pPr/>
              <a:t>‹#›</a:t>
            </a:fld>
            <a:endParaRPr lang="en-US"/>
          </a:p>
        </p:txBody>
      </p:sp>
      <p:sp>
        <p:nvSpPr>
          <p:cNvPr id="4" name="Date Placeholder 3"/>
          <p:cNvSpPr>
            <a:spLocks noGrp="1"/>
          </p:cNvSpPr>
          <p:nvPr>
            <p:ph type="dt" sz="half" idx="12"/>
          </p:nvPr>
        </p:nvSpPr>
        <p:spPr/>
        <p:txBody>
          <a:bodyPr/>
          <a:lstStyle>
            <a:lvl1pPr>
              <a:defRPr/>
            </a:lvl1pPr>
          </a:lstStyle>
          <a:p>
            <a:r>
              <a:rPr lang="en-US" smtClean="0"/>
              <a:t>30/04/2011</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smtClean="0"/>
              <a:t>LHC 8:30 meeting</a:t>
            </a:r>
            <a:endParaRPr lang="en-US"/>
          </a:p>
        </p:txBody>
      </p:sp>
      <p:sp>
        <p:nvSpPr>
          <p:cNvPr id="6" name="Slide Number Placeholder 5"/>
          <p:cNvSpPr>
            <a:spLocks noGrp="1"/>
          </p:cNvSpPr>
          <p:nvPr>
            <p:ph type="sldNum" sz="quarter" idx="11"/>
          </p:nvPr>
        </p:nvSpPr>
        <p:spPr/>
        <p:txBody>
          <a:bodyPr/>
          <a:lstStyle>
            <a:lvl1pPr>
              <a:defRPr/>
            </a:lvl1pPr>
          </a:lstStyle>
          <a:p>
            <a:fld id="{255E8A60-F04D-4DB5-AB5E-D47017D00F30}" type="slidenum">
              <a:rPr lang="en-US"/>
              <a:pPr/>
              <a:t>‹#›</a:t>
            </a:fld>
            <a:endParaRPr lang="en-US"/>
          </a:p>
        </p:txBody>
      </p:sp>
      <p:sp>
        <p:nvSpPr>
          <p:cNvPr id="7" name="Date Placeholder 6"/>
          <p:cNvSpPr>
            <a:spLocks noGrp="1"/>
          </p:cNvSpPr>
          <p:nvPr>
            <p:ph type="dt" sz="half" idx="12"/>
          </p:nvPr>
        </p:nvSpPr>
        <p:spPr/>
        <p:txBody>
          <a:bodyPr/>
          <a:lstStyle>
            <a:lvl1pPr>
              <a:defRPr/>
            </a:lvl1pPr>
          </a:lstStyle>
          <a:p>
            <a:r>
              <a:rPr lang="en-US" smtClean="0"/>
              <a:t>30/04/2011</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smtClean="0"/>
              <a:t>LHC 8:30 meeting</a:t>
            </a:r>
            <a:endParaRPr lang="en-US"/>
          </a:p>
        </p:txBody>
      </p:sp>
      <p:sp>
        <p:nvSpPr>
          <p:cNvPr id="6" name="Slide Number Placeholder 5"/>
          <p:cNvSpPr>
            <a:spLocks noGrp="1"/>
          </p:cNvSpPr>
          <p:nvPr>
            <p:ph type="sldNum" sz="quarter" idx="11"/>
          </p:nvPr>
        </p:nvSpPr>
        <p:spPr/>
        <p:txBody>
          <a:bodyPr/>
          <a:lstStyle>
            <a:lvl1pPr>
              <a:defRPr/>
            </a:lvl1pPr>
          </a:lstStyle>
          <a:p>
            <a:fld id="{776E6735-74B0-4165-999F-8C826942DD75}" type="slidenum">
              <a:rPr lang="en-US"/>
              <a:pPr/>
              <a:t>‹#›</a:t>
            </a:fld>
            <a:endParaRPr lang="en-US"/>
          </a:p>
        </p:txBody>
      </p:sp>
      <p:sp>
        <p:nvSpPr>
          <p:cNvPr id="7" name="Date Placeholder 6"/>
          <p:cNvSpPr>
            <a:spLocks noGrp="1"/>
          </p:cNvSpPr>
          <p:nvPr>
            <p:ph type="dt" sz="half" idx="12"/>
          </p:nvPr>
        </p:nvSpPr>
        <p:spPr/>
        <p:txBody>
          <a:bodyPr/>
          <a:lstStyle>
            <a:lvl1pPr>
              <a:defRPr/>
            </a:lvl1pPr>
          </a:lstStyle>
          <a:p>
            <a:r>
              <a:rPr lang="en-US" smtClean="0"/>
              <a:t>30/04/2011</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578" name="Rectangle 2"/>
          <p:cNvSpPr>
            <a:spLocks noGrp="1" noChangeArrowheads="1"/>
          </p:cNvSpPr>
          <p:nvPr>
            <p:ph type="ftr" sz="quarter" idx="3"/>
          </p:nvPr>
        </p:nvSpPr>
        <p:spPr bwMode="auto">
          <a:xfrm>
            <a:off x="3124200" y="6632575"/>
            <a:ext cx="2895600" cy="2524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defRPr sz="1200"/>
            </a:lvl1pPr>
          </a:lstStyle>
          <a:p>
            <a:r>
              <a:rPr lang="en-US" smtClean="0"/>
              <a:t>LHC 8:30 meeting</a:t>
            </a:r>
            <a:endParaRPr lang="en-US" dirty="0"/>
          </a:p>
        </p:txBody>
      </p:sp>
      <p:sp>
        <p:nvSpPr>
          <p:cNvPr id="24579" name="Rectangle 3"/>
          <p:cNvSpPr>
            <a:spLocks noGrp="1" noChangeArrowheads="1"/>
          </p:cNvSpPr>
          <p:nvPr>
            <p:ph type="sldNum" sz="quarter" idx="4"/>
          </p:nvPr>
        </p:nvSpPr>
        <p:spPr bwMode="auto">
          <a:xfrm>
            <a:off x="6902450" y="6632575"/>
            <a:ext cx="2133600" cy="2524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defRPr sz="1000"/>
            </a:lvl1pPr>
          </a:lstStyle>
          <a:p>
            <a:fld id="{212BBE4B-11BF-433F-B4D5-C48334632EB9}" type="slidenum">
              <a:rPr lang="en-US"/>
              <a:pPr/>
              <a:t>‹#›</a:t>
            </a:fld>
            <a:endParaRPr lang="en-US"/>
          </a:p>
        </p:txBody>
      </p:sp>
      <p:sp>
        <p:nvSpPr>
          <p:cNvPr id="24590" name="Rectangle 14"/>
          <p:cNvSpPr>
            <a:spLocks noGrp="1" noChangeArrowheads="1"/>
          </p:cNvSpPr>
          <p:nvPr>
            <p:ph type="title"/>
          </p:nvPr>
        </p:nvSpPr>
        <p:spPr bwMode="auto">
          <a:xfrm>
            <a:off x="684213" y="25400"/>
            <a:ext cx="8229600" cy="523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4591" name="Rectangle 15"/>
          <p:cNvSpPr>
            <a:spLocks noGrp="1" noChangeArrowheads="1"/>
          </p:cNvSpPr>
          <p:nvPr>
            <p:ph type="body" idx="1"/>
          </p:nvPr>
        </p:nvSpPr>
        <p:spPr bwMode="auto">
          <a:xfrm>
            <a:off x="457200" y="1196975"/>
            <a:ext cx="8229600" cy="5111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4592" name="Rectangle 16"/>
          <p:cNvSpPr>
            <a:spLocks noGrp="1" noChangeArrowheads="1"/>
          </p:cNvSpPr>
          <p:nvPr>
            <p:ph type="dt" sz="half" idx="2"/>
          </p:nvPr>
        </p:nvSpPr>
        <p:spPr bwMode="auto">
          <a:xfrm>
            <a:off x="34925" y="6616700"/>
            <a:ext cx="2133600" cy="2682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spcBef>
                <a:spcPct val="0"/>
              </a:spcBef>
              <a:defRPr sz="1200"/>
            </a:lvl1pPr>
          </a:lstStyle>
          <a:p>
            <a:r>
              <a:rPr lang="en-US" smtClean="0"/>
              <a:t>30/04/2011</a:t>
            </a:r>
            <a:endParaRPr lang="en-US" dirty="0"/>
          </a:p>
        </p:txBody>
      </p:sp>
      <p:sp>
        <p:nvSpPr>
          <p:cNvPr id="24593" name="Line 17"/>
          <p:cNvSpPr>
            <a:spLocks noChangeShapeType="1"/>
          </p:cNvSpPr>
          <p:nvPr/>
        </p:nvSpPr>
        <p:spPr bwMode="auto">
          <a:xfrm>
            <a:off x="684213" y="620713"/>
            <a:ext cx="8280400" cy="0"/>
          </a:xfrm>
          <a:prstGeom prst="line">
            <a:avLst/>
          </a:prstGeom>
          <a:noFill/>
          <a:ln w="25400" cap="sq">
            <a:solidFill>
              <a:schemeClr val="bg2"/>
            </a:solidFill>
            <a:round/>
            <a:headEnd/>
            <a:tailEnd type="none" w="lg" len="lg"/>
          </a:ln>
          <a:effectLst/>
        </p:spPr>
        <p:txBody>
          <a:bodyPr wrap="none" anchor="ctr"/>
          <a:lstStyle/>
          <a:p>
            <a:endParaRPr lang="en-US"/>
          </a:p>
        </p:txBody>
      </p:sp>
      <p:pic>
        <p:nvPicPr>
          <p:cNvPr id="24594" name="Picture 18"/>
          <p:cNvPicPr>
            <a:picLocks noChangeAspect="1" noChangeArrowheads="1"/>
          </p:cNvPicPr>
          <p:nvPr/>
        </p:nvPicPr>
        <p:blipFill>
          <a:blip r:embed="rId16" cstate="print"/>
          <a:srcRect/>
          <a:stretch>
            <a:fillRect/>
          </a:stretch>
        </p:blipFill>
        <p:spPr bwMode="auto">
          <a:xfrm>
            <a:off x="0" y="0"/>
            <a:ext cx="654050" cy="623888"/>
          </a:xfrm>
          <a:prstGeom prst="rect">
            <a:avLst/>
          </a:prstGeom>
          <a:noFill/>
          <a:ln w="12700" cap="sq" algn="ctr">
            <a:noFill/>
            <a:miter lim="800000"/>
            <a:headEnd/>
            <a:tailEnd type="none" w="lg" len="lg"/>
          </a:ln>
          <a:effectLst/>
        </p:spPr>
      </p:pic>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Lst>
  <p:hf sldNum="0" hdr="0"/>
  <p:txStyles>
    <p:titleStyle>
      <a:lvl1pPr algn="l" rtl="0" fontAlgn="base">
        <a:spcBef>
          <a:spcPct val="0"/>
        </a:spcBef>
        <a:spcAft>
          <a:spcPct val="0"/>
        </a:spcAft>
        <a:defRPr sz="3200">
          <a:solidFill>
            <a:schemeClr val="bg2"/>
          </a:solidFill>
          <a:latin typeface="+mj-lt"/>
          <a:ea typeface="+mj-ea"/>
          <a:cs typeface="+mj-cs"/>
        </a:defRPr>
      </a:lvl1pPr>
      <a:lvl2pPr algn="l" rtl="0" fontAlgn="base">
        <a:spcBef>
          <a:spcPct val="0"/>
        </a:spcBef>
        <a:spcAft>
          <a:spcPct val="0"/>
        </a:spcAft>
        <a:defRPr sz="3200">
          <a:solidFill>
            <a:schemeClr val="bg2"/>
          </a:solidFill>
          <a:latin typeface="Arial" charset="0"/>
        </a:defRPr>
      </a:lvl2pPr>
      <a:lvl3pPr algn="l" rtl="0" fontAlgn="base">
        <a:spcBef>
          <a:spcPct val="0"/>
        </a:spcBef>
        <a:spcAft>
          <a:spcPct val="0"/>
        </a:spcAft>
        <a:defRPr sz="3200">
          <a:solidFill>
            <a:schemeClr val="bg2"/>
          </a:solidFill>
          <a:latin typeface="Arial" charset="0"/>
        </a:defRPr>
      </a:lvl3pPr>
      <a:lvl4pPr algn="l" rtl="0" fontAlgn="base">
        <a:spcBef>
          <a:spcPct val="0"/>
        </a:spcBef>
        <a:spcAft>
          <a:spcPct val="0"/>
        </a:spcAft>
        <a:defRPr sz="3200">
          <a:solidFill>
            <a:schemeClr val="bg2"/>
          </a:solidFill>
          <a:latin typeface="Arial" charset="0"/>
        </a:defRPr>
      </a:lvl4pPr>
      <a:lvl5pPr algn="l" rtl="0" fontAlgn="base">
        <a:spcBef>
          <a:spcPct val="0"/>
        </a:spcBef>
        <a:spcAft>
          <a:spcPct val="0"/>
        </a:spcAft>
        <a:defRPr sz="3200">
          <a:solidFill>
            <a:schemeClr val="bg2"/>
          </a:solidFill>
          <a:latin typeface="Arial" charset="0"/>
        </a:defRPr>
      </a:lvl5pPr>
      <a:lvl6pPr marL="457200" algn="l" rtl="0" fontAlgn="base">
        <a:spcBef>
          <a:spcPct val="0"/>
        </a:spcBef>
        <a:spcAft>
          <a:spcPct val="0"/>
        </a:spcAft>
        <a:defRPr sz="3200">
          <a:solidFill>
            <a:schemeClr val="bg2"/>
          </a:solidFill>
          <a:latin typeface="Arial" charset="0"/>
        </a:defRPr>
      </a:lvl6pPr>
      <a:lvl7pPr marL="914400" algn="l" rtl="0" fontAlgn="base">
        <a:spcBef>
          <a:spcPct val="0"/>
        </a:spcBef>
        <a:spcAft>
          <a:spcPct val="0"/>
        </a:spcAft>
        <a:defRPr sz="3200">
          <a:solidFill>
            <a:schemeClr val="bg2"/>
          </a:solidFill>
          <a:latin typeface="Arial" charset="0"/>
        </a:defRPr>
      </a:lvl7pPr>
      <a:lvl8pPr marL="1371600" algn="l" rtl="0" fontAlgn="base">
        <a:spcBef>
          <a:spcPct val="0"/>
        </a:spcBef>
        <a:spcAft>
          <a:spcPct val="0"/>
        </a:spcAft>
        <a:defRPr sz="3200">
          <a:solidFill>
            <a:schemeClr val="bg2"/>
          </a:solidFill>
          <a:latin typeface="Arial" charset="0"/>
        </a:defRPr>
      </a:lvl8pPr>
      <a:lvl9pPr marL="1828800" algn="l" rtl="0" fontAlgn="base">
        <a:spcBef>
          <a:spcPct val="0"/>
        </a:spcBef>
        <a:spcAft>
          <a:spcPct val="0"/>
        </a:spcAft>
        <a:defRPr sz="3200">
          <a:solidFill>
            <a:schemeClr val="bg2"/>
          </a:solidFill>
          <a:latin typeface="Arial" charset="0"/>
        </a:defRPr>
      </a:lvl9pPr>
    </p:titleStyle>
    <p:bodyStyle>
      <a:lvl1pPr marL="342900" indent="-342900" algn="l" rtl="0" fontAlgn="base">
        <a:spcBef>
          <a:spcPct val="20000"/>
        </a:spcBef>
        <a:spcAft>
          <a:spcPct val="0"/>
        </a:spcAft>
        <a:buClr>
          <a:schemeClr val="bg2"/>
        </a:buClr>
        <a:buSzPct val="75000"/>
        <a:buFont typeface="Wingdings" pitchFamily="2" charset="2"/>
        <a:buChar char="n"/>
        <a:defRPr sz="2400">
          <a:solidFill>
            <a:schemeClr val="bg2"/>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sz="2000">
          <a:solidFill>
            <a:srgbClr val="0000FF"/>
          </a:solidFill>
          <a:latin typeface="+mn-lt"/>
        </a:defRPr>
      </a:lvl2pPr>
      <a:lvl3pPr marL="1143000" indent="-228600" algn="l" rtl="0" fontAlgn="base">
        <a:spcBef>
          <a:spcPct val="20000"/>
        </a:spcBef>
        <a:spcAft>
          <a:spcPct val="0"/>
        </a:spcAft>
        <a:buClr>
          <a:schemeClr val="bg2"/>
        </a:buClr>
        <a:buSzPct val="65000"/>
        <a:buFont typeface="Wingdings" pitchFamily="2" charset="2"/>
        <a:buChar char="n"/>
        <a:defRPr>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
        <a:defRPr sz="1600">
          <a:solidFill>
            <a:schemeClr val="tx1"/>
          </a:solidFill>
          <a:latin typeface="+mn-lt"/>
        </a:defRPr>
      </a:lvl4pPr>
      <a:lvl5pPr marL="20574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Fri 15</a:t>
            </a:r>
            <a:r>
              <a:rPr lang="en-US" baseline="30000" dirty="0" smtClean="0"/>
              <a:t>th</a:t>
            </a:r>
            <a:r>
              <a:rPr lang="en-US" dirty="0" smtClean="0"/>
              <a:t> – Sun 16</a:t>
            </a:r>
            <a:r>
              <a:rPr lang="en-US" baseline="30000" dirty="0" smtClean="0"/>
              <a:t>th</a:t>
            </a:r>
            <a:r>
              <a:rPr lang="en-US" dirty="0" smtClean="0"/>
              <a:t> June</a:t>
            </a:r>
            <a:endParaRPr lang="en-GB" dirty="0"/>
          </a:p>
        </p:txBody>
      </p:sp>
      <p:sp>
        <p:nvSpPr>
          <p:cNvPr id="3" name="Content Placeholder 2"/>
          <p:cNvSpPr>
            <a:spLocks noGrp="1"/>
          </p:cNvSpPr>
          <p:nvPr>
            <p:ph idx="1"/>
          </p:nvPr>
        </p:nvSpPr>
        <p:spPr>
          <a:xfrm>
            <a:off x="395420" y="765590"/>
            <a:ext cx="8497180" cy="5111750"/>
          </a:xfrm>
        </p:spPr>
        <p:txBody>
          <a:bodyPr/>
          <a:lstStyle/>
          <a:p>
            <a:r>
              <a:rPr lang="en-GB" sz="1800" dirty="0" smtClean="0"/>
              <a:t>Friday</a:t>
            </a:r>
          </a:p>
          <a:p>
            <a:pPr lvl="1"/>
            <a:r>
              <a:rPr lang="en-GB" sz="1400" dirty="0" smtClean="0"/>
              <a:t>02:42 </a:t>
            </a:r>
            <a:r>
              <a:rPr lang="en-GB" sz="1400" dirty="0"/>
              <a:t>Stable beams #2733. Initial </a:t>
            </a:r>
            <a:r>
              <a:rPr lang="en-GB" sz="1400" dirty="0" err="1"/>
              <a:t>lumi</a:t>
            </a:r>
            <a:r>
              <a:rPr lang="en-GB" sz="1400" dirty="0"/>
              <a:t>: 6.7e33 </a:t>
            </a:r>
            <a:r>
              <a:rPr lang="en-GB" sz="1400" dirty="0" smtClean="0"/>
              <a:t>cm-2s-1</a:t>
            </a:r>
            <a:endParaRPr lang="en-GB" sz="1400" dirty="0"/>
          </a:p>
          <a:p>
            <a:pPr lvl="1"/>
            <a:r>
              <a:rPr lang="en-GB" sz="1400" dirty="0" smtClean="0"/>
              <a:t>15:54 </a:t>
            </a:r>
            <a:r>
              <a:rPr lang="en-GB" sz="1400" dirty="0"/>
              <a:t>Beam dumped, triplet </a:t>
            </a:r>
            <a:r>
              <a:rPr lang="en-GB" sz="1400" b="1" dirty="0">
                <a:solidFill>
                  <a:srgbClr val="FF0000"/>
                </a:solidFill>
              </a:rPr>
              <a:t>RQX.L2 tripped</a:t>
            </a:r>
            <a:r>
              <a:rPr lang="en-GB" sz="1400" dirty="0"/>
              <a:t>. Delivered </a:t>
            </a:r>
            <a:r>
              <a:rPr lang="en-GB" sz="1400" b="1" dirty="0" err="1"/>
              <a:t>lumi</a:t>
            </a:r>
            <a:r>
              <a:rPr lang="en-GB" sz="1400" b="1" dirty="0"/>
              <a:t> 183 </a:t>
            </a:r>
            <a:r>
              <a:rPr lang="en-GB" sz="1400" b="1" dirty="0" smtClean="0"/>
              <a:t>pb-1</a:t>
            </a:r>
            <a:endParaRPr lang="en-GB" sz="1400" dirty="0"/>
          </a:p>
          <a:p>
            <a:pPr lvl="1"/>
            <a:r>
              <a:rPr lang="en-GB" sz="1400" dirty="0"/>
              <a:t>17:30 MKI temperatures ok, waiting on EPC and </a:t>
            </a:r>
            <a:r>
              <a:rPr lang="en-GB" sz="1400" dirty="0" err="1"/>
              <a:t>precycle</a:t>
            </a:r>
            <a:r>
              <a:rPr lang="en-GB" sz="1400" dirty="0"/>
              <a:t> </a:t>
            </a:r>
            <a:r>
              <a:rPr lang="en-GB" sz="1400" dirty="0" smtClean="0"/>
              <a:t>RQX.L2</a:t>
            </a:r>
            <a:endParaRPr lang="en-GB" sz="1400" dirty="0"/>
          </a:p>
          <a:p>
            <a:pPr lvl="1"/>
            <a:r>
              <a:rPr lang="en-GB" sz="1400" dirty="0"/>
              <a:t>19:45 Injection septum is misbehaving, getting FMCM </a:t>
            </a:r>
            <a:r>
              <a:rPr lang="en-GB" sz="1400" dirty="0" smtClean="0"/>
              <a:t>RMSI.R8B2 </a:t>
            </a:r>
            <a:endParaRPr lang="en-GB" sz="1400" dirty="0"/>
          </a:p>
          <a:p>
            <a:pPr lvl="1"/>
            <a:r>
              <a:rPr lang="en-GB" sz="1400" dirty="0"/>
              <a:t>Injection problems, longitudinal and transverse</a:t>
            </a:r>
          </a:p>
          <a:p>
            <a:pPr lvl="1"/>
            <a:r>
              <a:rPr lang="en-GB" sz="1400" dirty="0"/>
              <a:t>22:50 Stable beams #</a:t>
            </a:r>
            <a:r>
              <a:rPr lang="en-GB" sz="1400" dirty="0" smtClean="0"/>
              <a:t>2734</a:t>
            </a:r>
            <a:r>
              <a:rPr lang="en-GB" sz="1400" dirty="0"/>
              <a:t>. Initial </a:t>
            </a:r>
            <a:r>
              <a:rPr lang="en-GB" sz="1400" dirty="0" err="1"/>
              <a:t>lumi</a:t>
            </a:r>
            <a:r>
              <a:rPr lang="en-GB" sz="1400" dirty="0"/>
              <a:t> 6.3e33 </a:t>
            </a:r>
            <a:r>
              <a:rPr lang="en-GB" sz="1400" dirty="0" smtClean="0"/>
              <a:t>cm-2s-1</a:t>
            </a:r>
          </a:p>
          <a:p>
            <a:r>
              <a:rPr lang="en-US" sz="1800" dirty="0" smtClean="0"/>
              <a:t>Saturday</a:t>
            </a:r>
          </a:p>
          <a:p>
            <a:pPr lvl="1"/>
            <a:r>
              <a:rPr lang="en-US" sz="1400" dirty="0" smtClean="0"/>
              <a:t>14:24 </a:t>
            </a:r>
            <a:r>
              <a:rPr lang="en-US" sz="1400" dirty="0"/>
              <a:t>Beam dump by OP. Integrated </a:t>
            </a:r>
            <a:r>
              <a:rPr lang="en-US" sz="1400" b="1" dirty="0" err="1"/>
              <a:t>lumi</a:t>
            </a:r>
            <a:r>
              <a:rPr lang="en-US" sz="1400" b="1" dirty="0"/>
              <a:t> 204 </a:t>
            </a:r>
            <a:r>
              <a:rPr lang="en-US" sz="1400" b="1" dirty="0" smtClean="0"/>
              <a:t>pb-1</a:t>
            </a:r>
            <a:endParaRPr lang="en-US" sz="1400" dirty="0"/>
          </a:p>
          <a:p>
            <a:pPr lvl="1"/>
            <a:r>
              <a:rPr lang="en-US" sz="1400" dirty="0"/>
              <a:t>14:59 MKI8 at 105% of interlock level. Need to wait…</a:t>
            </a:r>
          </a:p>
          <a:p>
            <a:pPr lvl="1"/>
            <a:r>
              <a:rPr lang="en-US" sz="1400" dirty="0" smtClean="0"/>
              <a:t>20:10 </a:t>
            </a:r>
            <a:r>
              <a:rPr lang="en-US" sz="1400" dirty="0"/>
              <a:t>Stable beams #2736. Initial </a:t>
            </a:r>
            <a:r>
              <a:rPr lang="en-US" sz="1400" dirty="0" err="1"/>
              <a:t>lumi</a:t>
            </a:r>
            <a:r>
              <a:rPr lang="en-US" sz="1400" dirty="0"/>
              <a:t>: </a:t>
            </a:r>
            <a:r>
              <a:rPr lang="en-US" sz="1400" dirty="0" smtClean="0"/>
              <a:t>6.5e33cm-2s-1</a:t>
            </a:r>
          </a:p>
          <a:p>
            <a:r>
              <a:rPr lang="en-US" sz="1800" dirty="0" smtClean="0"/>
              <a:t>Sunday</a:t>
            </a:r>
          </a:p>
          <a:p>
            <a:pPr lvl="1"/>
            <a:r>
              <a:rPr lang="en-US" sz="1400" dirty="0"/>
              <a:t>13:40 Dump fill #2736. Integrated </a:t>
            </a:r>
            <a:r>
              <a:rPr lang="en-US" sz="1400" dirty="0" err="1"/>
              <a:t>lumi</a:t>
            </a:r>
            <a:r>
              <a:rPr lang="en-US" sz="1400" dirty="0"/>
              <a:t> </a:t>
            </a:r>
            <a:r>
              <a:rPr lang="en-US" sz="1400" b="1" dirty="0"/>
              <a:t>233 </a:t>
            </a:r>
            <a:r>
              <a:rPr lang="en-US" sz="1400" b="1" dirty="0" smtClean="0"/>
              <a:t>pb-1</a:t>
            </a:r>
            <a:r>
              <a:rPr lang="en-US" sz="1400" b="1" dirty="0"/>
              <a:t>.</a:t>
            </a:r>
            <a:endParaRPr lang="en-US" sz="1400" dirty="0"/>
          </a:p>
          <a:p>
            <a:pPr lvl="1"/>
            <a:r>
              <a:rPr lang="en-US" sz="1400" dirty="0"/>
              <a:t>14:30 Waiting for injection kickers to cool down.</a:t>
            </a:r>
          </a:p>
          <a:p>
            <a:pPr lvl="1"/>
            <a:r>
              <a:rPr lang="en-US" sz="1400" dirty="0"/>
              <a:t>Integrated </a:t>
            </a:r>
            <a:r>
              <a:rPr lang="en-US" sz="1400" dirty="0" err="1"/>
              <a:t>lumi</a:t>
            </a:r>
            <a:r>
              <a:rPr lang="en-US" sz="1400" dirty="0"/>
              <a:t> for 2012: 6.5 </a:t>
            </a:r>
            <a:r>
              <a:rPr lang="en-US" sz="1400" dirty="0" smtClean="0"/>
              <a:t>fb-1</a:t>
            </a:r>
          </a:p>
          <a:p>
            <a:pPr lvl="1"/>
            <a:r>
              <a:rPr lang="en-US" sz="1400" dirty="0"/>
              <a:t>20:57 </a:t>
            </a:r>
            <a:r>
              <a:rPr lang="en-US" sz="1400" b="1" dirty="0"/>
              <a:t>Stable beams #2737</a:t>
            </a:r>
            <a:r>
              <a:rPr lang="en-US" sz="1400" dirty="0"/>
              <a:t>. </a:t>
            </a:r>
            <a:r>
              <a:rPr lang="en-US" sz="1400" dirty="0" err="1"/>
              <a:t>Intial</a:t>
            </a:r>
            <a:r>
              <a:rPr lang="en-US" sz="1400" dirty="0"/>
              <a:t> </a:t>
            </a:r>
            <a:r>
              <a:rPr lang="en-US" sz="1400" dirty="0" err="1"/>
              <a:t>lumi</a:t>
            </a:r>
            <a:r>
              <a:rPr lang="en-US" sz="1400" dirty="0"/>
              <a:t> 6.1e33 </a:t>
            </a:r>
            <a:r>
              <a:rPr lang="en-US" sz="1400" dirty="0" smtClean="0"/>
              <a:t>cm-2s-1</a:t>
            </a:r>
          </a:p>
          <a:p>
            <a:pPr lvl="1"/>
            <a:r>
              <a:rPr lang="en-US" sz="1400" dirty="0" smtClean="0"/>
              <a:t>22:30 Holland dumped. Germany and Portugal inj. into quarter finals.</a:t>
            </a:r>
          </a:p>
          <a:p>
            <a:r>
              <a:rPr lang="en-US" sz="1800" dirty="0" smtClean="0"/>
              <a:t>Monday</a:t>
            </a:r>
          </a:p>
          <a:p>
            <a:pPr lvl="1"/>
            <a:r>
              <a:rPr lang="en-US" sz="1400" dirty="0" smtClean="0"/>
              <a:t>00:34 Beam l</a:t>
            </a:r>
            <a:r>
              <a:rPr lang="en-GB" sz="1400" dirty="0" err="1" smtClean="0"/>
              <a:t>ost</a:t>
            </a:r>
            <a:r>
              <a:rPr lang="en-GB" sz="1400" dirty="0" smtClean="0"/>
              <a:t> </a:t>
            </a:r>
            <a:r>
              <a:rPr lang="en-GB" sz="1400" dirty="0"/>
              <a:t>RF line </a:t>
            </a:r>
            <a:r>
              <a:rPr lang="en-GB" sz="1400" dirty="0" smtClean="0"/>
              <a:t>2B2. </a:t>
            </a:r>
            <a:r>
              <a:rPr lang="en-GB" sz="1400" dirty="0" err="1" smtClean="0"/>
              <a:t>Lumi</a:t>
            </a:r>
            <a:r>
              <a:rPr lang="en-GB" sz="1400" dirty="0" smtClean="0"/>
              <a:t> </a:t>
            </a:r>
            <a:r>
              <a:rPr lang="en-GB" sz="1400" b="1" dirty="0" smtClean="0"/>
              <a:t>66 pb-1 </a:t>
            </a:r>
            <a:r>
              <a:rPr lang="en-GB" sz="1400" dirty="0" smtClean="0"/>
              <a:t/>
            </a:r>
            <a:br>
              <a:rPr lang="en-GB" sz="1400" dirty="0" smtClean="0"/>
            </a:br>
            <a:r>
              <a:rPr lang="en-GB" sz="1400" dirty="0" smtClean="0"/>
              <a:t>Kickers cooling down. ATLAS water leak, access.</a:t>
            </a:r>
          </a:p>
          <a:p>
            <a:pPr lvl="1"/>
            <a:r>
              <a:rPr lang="en-US" sz="1400" dirty="0" smtClean="0"/>
              <a:t>05:15 Injecting again. MKI B2 vacuum interlock, looks like e-cloud again.</a:t>
            </a:r>
            <a:endParaRPr lang="en-US" sz="1600" dirty="0" smtClean="0"/>
          </a:p>
          <a:p>
            <a:pPr lvl="1"/>
            <a:endParaRPr lang="en-US" sz="1600" dirty="0"/>
          </a:p>
          <a:p>
            <a:pPr lvl="1"/>
            <a:endParaRPr lang="en-GB" sz="1600" dirty="0"/>
          </a:p>
        </p:txBody>
      </p:sp>
      <p:sp>
        <p:nvSpPr>
          <p:cNvPr id="4" name="Footer Placeholder 3"/>
          <p:cNvSpPr>
            <a:spLocks noGrp="1"/>
          </p:cNvSpPr>
          <p:nvPr>
            <p:ph type="ftr" sz="quarter" idx="10"/>
          </p:nvPr>
        </p:nvSpPr>
        <p:spPr/>
        <p:txBody>
          <a:bodyPr/>
          <a:lstStyle/>
          <a:p>
            <a:r>
              <a:rPr lang="en-US" smtClean="0"/>
              <a:t>LHC 8:30 meeting</a:t>
            </a:r>
            <a:endParaRPr lang="en-US" dirty="0"/>
          </a:p>
        </p:txBody>
      </p:sp>
      <p:sp>
        <p:nvSpPr>
          <p:cNvPr id="5" name="Date Placeholder 4"/>
          <p:cNvSpPr>
            <a:spLocks noGrp="1"/>
          </p:cNvSpPr>
          <p:nvPr>
            <p:ph type="dt" sz="half" idx="12"/>
          </p:nvPr>
        </p:nvSpPr>
        <p:spPr/>
        <p:txBody>
          <a:bodyPr/>
          <a:lstStyle/>
          <a:p>
            <a:r>
              <a:rPr lang="en-US" smtClean="0"/>
              <a:t>18/06/2012</a:t>
            </a:r>
            <a:endParaRPr lang="en-US" dirty="0"/>
          </a:p>
        </p:txBody>
      </p:sp>
    </p:spTree>
    <p:extLst>
      <p:ext uri="{BB962C8B-B14F-4D97-AF65-F5344CB8AC3E}">
        <p14:creationId xmlns:p14="http://schemas.microsoft.com/office/powerpoint/2010/main" val="3710990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Fill #</a:t>
            </a:r>
            <a:r>
              <a:rPr lang="en-US" dirty="0" smtClean="0"/>
              <a:t>2725: Tuesday morning 3:02 am</a:t>
            </a:r>
            <a:endParaRPr lang="en-GB" dirty="0"/>
          </a:p>
        </p:txBody>
      </p:sp>
      <p:sp>
        <p:nvSpPr>
          <p:cNvPr id="4" name="Footer Placeholder 3"/>
          <p:cNvSpPr>
            <a:spLocks noGrp="1"/>
          </p:cNvSpPr>
          <p:nvPr>
            <p:ph type="ftr" sz="quarter" idx="10"/>
          </p:nvPr>
        </p:nvSpPr>
        <p:spPr/>
        <p:txBody>
          <a:bodyPr/>
          <a:lstStyle/>
          <a:p>
            <a:r>
              <a:rPr lang="en-US" smtClean="0"/>
              <a:t>LHC 8:30 meeting</a:t>
            </a:r>
            <a:endParaRPr lang="en-US" dirty="0"/>
          </a:p>
        </p:txBody>
      </p:sp>
      <p:sp>
        <p:nvSpPr>
          <p:cNvPr id="5" name="Date Placeholder 4"/>
          <p:cNvSpPr>
            <a:spLocks noGrp="1"/>
          </p:cNvSpPr>
          <p:nvPr>
            <p:ph type="dt" sz="half" idx="12"/>
          </p:nvPr>
        </p:nvSpPr>
        <p:spPr/>
        <p:txBody>
          <a:bodyPr/>
          <a:lstStyle/>
          <a:p>
            <a:r>
              <a:rPr lang="en-US" smtClean="0"/>
              <a:t>18/06/2012</a:t>
            </a:r>
            <a:endParaRPr lang="en-US" dirty="0"/>
          </a:p>
        </p:txBody>
      </p:sp>
      <p:sp>
        <p:nvSpPr>
          <p:cNvPr id="6" name="Content Placeholder 2"/>
          <p:cNvSpPr>
            <a:spLocks noGrp="1"/>
          </p:cNvSpPr>
          <p:nvPr>
            <p:ph idx="1"/>
          </p:nvPr>
        </p:nvSpPr>
        <p:spPr>
          <a:xfrm>
            <a:off x="399161" y="692620"/>
            <a:ext cx="8229600" cy="2664370"/>
          </a:xfrm>
        </p:spPr>
        <p:txBody>
          <a:bodyPr/>
          <a:lstStyle/>
          <a:p>
            <a:r>
              <a:rPr lang="en-US" dirty="0" smtClean="0"/>
              <a:t>Dumped during injection for physics</a:t>
            </a:r>
          </a:p>
          <a:p>
            <a:r>
              <a:rPr lang="en-US" dirty="0"/>
              <a:t>Beam dump caused by a wrong manipulation of the access door. CSR </a:t>
            </a:r>
            <a:r>
              <a:rPr lang="en-US" b="1" dirty="0">
                <a:solidFill>
                  <a:srgbClr val="FF0000"/>
                </a:solidFill>
              </a:rPr>
              <a:t>forced the PAD </a:t>
            </a:r>
            <a:r>
              <a:rPr lang="en-US" dirty="0"/>
              <a:t>in PM18 to add a missing "</a:t>
            </a:r>
            <a:r>
              <a:rPr lang="en-US" dirty="0" err="1"/>
              <a:t>plombage</a:t>
            </a:r>
            <a:r>
              <a:rPr lang="en-US" dirty="0"/>
              <a:t>" on the internal handle. </a:t>
            </a:r>
            <a:endParaRPr lang="en-US" dirty="0" smtClean="0"/>
          </a:p>
          <a:p>
            <a:r>
              <a:rPr lang="en-US" dirty="0" smtClean="0"/>
              <a:t>This caused </a:t>
            </a:r>
            <a:r>
              <a:rPr lang="en-US" dirty="0"/>
              <a:t>the </a:t>
            </a:r>
            <a:r>
              <a:rPr lang="en-US" dirty="0" smtClean="0"/>
              <a:t>loss </a:t>
            </a:r>
            <a:r>
              <a:rPr lang="en-US" dirty="0"/>
              <a:t>of beams and of S12 and S81 as foreseen. </a:t>
            </a:r>
            <a:endParaRPr lang="en-US" dirty="0" smtClean="0"/>
          </a:p>
          <a:p>
            <a:endParaRPr lang="en-GB" dirty="0"/>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200" y="3140960"/>
            <a:ext cx="2376487" cy="3581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95420" y="5805330"/>
            <a:ext cx="5112710" cy="400110"/>
          </a:xfrm>
          <a:prstGeom prst="rect">
            <a:avLst/>
          </a:prstGeom>
          <a:noFill/>
        </p:spPr>
        <p:txBody>
          <a:bodyPr wrap="square" rtlCol="0">
            <a:spAutoFit/>
          </a:bodyPr>
          <a:lstStyle/>
          <a:p>
            <a:r>
              <a:rPr lang="en-US" dirty="0" smtClean="0"/>
              <a:t>Forcing a door at 03:02 in the morning…</a:t>
            </a:r>
            <a:endParaRPr lang="en-GB" dirty="0"/>
          </a:p>
        </p:txBody>
      </p:sp>
      <p:sp>
        <p:nvSpPr>
          <p:cNvPr id="9" name="TextBox 8"/>
          <p:cNvSpPr txBox="1"/>
          <p:nvPr/>
        </p:nvSpPr>
        <p:spPr>
          <a:xfrm>
            <a:off x="179390" y="3140960"/>
            <a:ext cx="5256730" cy="2246769"/>
          </a:xfrm>
          <a:prstGeom prst="rect">
            <a:avLst/>
          </a:prstGeom>
          <a:noFill/>
        </p:spPr>
        <p:txBody>
          <a:bodyPr wrap="square" rtlCol="0">
            <a:spAutoFit/>
          </a:bodyPr>
          <a:lstStyle/>
          <a:p>
            <a:r>
              <a:rPr lang="en-US" i="1" dirty="0"/>
              <a:t>Security guard team opened the PAD, using their key. Apparently there was a "</a:t>
            </a:r>
            <a:r>
              <a:rPr lang="en-US" i="1" dirty="0" err="1"/>
              <a:t>plombage</a:t>
            </a:r>
            <a:r>
              <a:rPr lang="en-US" i="1" dirty="0"/>
              <a:t>" missing on the inside of the PAD, and they wanted to repair it!!! They tell us that CSA told them he had called the CCC and it was ok to touch the PAD. We did not know anything about the </a:t>
            </a:r>
            <a:r>
              <a:rPr lang="en-US" i="1" dirty="0" smtClean="0"/>
              <a:t>intervention.</a:t>
            </a:r>
            <a:endParaRPr lang="en-GB" i="1" dirty="0"/>
          </a:p>
        </p:txBody>
      </p:sp>
    </p:spTree>
    <p:extLst>
      <p:ext uri="{BB962C8B-B14F-4D97-AF65-F5344CB8AC3E}">
        <p14:creationId xmlns:p14="http://schemas.microsoft.com/office/powerpoint/2010/main" val="2298859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Bunch-by-bunch losses #2725</a:t>
            </a:r>
            <a:endParaRPr lang="en-GB" dirty="0"/>
          </a:p>
        </p:txBody>
      </p:sp>
      <p:sp>
        <p:nvSpPr>
          <p:cNvPr id="4" name="Footer Placeholder 3"/>
          <p:cNvSpPr>
            <a:spLocks noGrp="1"/>
          </p:cNvSpPr>
          <p:nvPr>
            <p:ph type="ftr" sz="quarter" idx="10"/>
          </p:nvPr>
        </p:nvSpPr>
        <p:spPr/>
        <p:txBody>
          <a:bodyPr/>
          <a:lstStyle/>
          <a:p>
            <a:r>
              <a:rPr lang="en-US" smtClean="0"/>
              <a:t>LHC 8:30 meeting</a:t>
            </a:r>
            <a:endParaRPr lang="en-US" dirty="0"/>
          </a:p>
        </p:txBody>
      </p:sp>
      <p:sp>
        <p:nvSpPr>
          <p:cNvPr id="5" name="Date Placeholder 4"/>
          <p:cNvSpPr>
            <a:spLocks noGrp="1"/>
          </p:cNvSpPr>
          <p:nvPr>
            <p:ph type="dt" sz="half" idx="12"/>
          </p:nvPr>
        </p:nvSpPr>
        <p:spPr/>
        <p:txBody>
          <a:bodyPr/>
          <a:lstStyle/>
          <a:p>
            <a:r>
              <a:rPr lang="en-US" smtClean="0"/>
              <a:t>18/06/2012</a:t>
            </a:r>
            <a:endParaRPr lang="en-US" dirty="0"/>
          </a:p>
        </p:txBody>
      </p:sp>
      <p:sp>
        <p:nvSpPr>
          <p:cNvPr id="6" name="Content Placeholder 1"/>
          <p:cNvSpPr>
            <a:spLocks noGrp="1"/>
          </p:cNvSpPr>
          <p:nvPr>
            <p:ph idx="1"/>
          </p:nvPr>
        </p:nvSpPr>
        <p:spPr>
          <a:xfrm>
            <a:off x="500034" y="5157240"/>
            <a:ext cx="8229600" cy="954618"/>
          </a:xfrm>
        </p:spPr>
        <p:txBody>
          <a:bodyPr/>
          <a:lstStyle/>
          <a:p>
            <a:r>
              <a:rPr lang="en-US" dirty="0" smtClean="0"/>
              <a:t>Low for both beams</a:t>
            </a:r>
          </a:p>
          <a:p>
            <a:r>
              <a:rPr lang="en-US" dirty="0" smtClean="0"/>
              <a:t>B2: some bunches additional losses in squeeze</a:t>
            </a:r>
          </a:p>
          <a:p>
            <a:pPr lvl="1"/>
            <a:r>
              <a:rPr lang="en-US" dirty="0" smtClean="0"/>
              <a:t>This disappeared on later fills…and came back again…</a:t>
            </a:r>
            <a:endParaRPr lang="en-US" dirty="0"/>
          </a:p>
        </p:txBody>
      </p:sp>
      <p:pic>
        <p:nvPicPr>
          <p:cNvPr id="7" name="Picture 1" descr="https://ab-dep-op-elogbook.web.cern.ch/ab-dep-op-elogbook/elogbook/secure/attach.php?attachId=1254109&amp;type=png&amp;fname=20120612094938.png"/>
          <p:cNvPicPr>
            <a:picLocks noChangeAspect="1" noChangeArrowheads="1"/>
          </p:cNvPicPr>
          <p:nvPr/>
        </p:nvPicPr>
        <p:blipFill>
          <a:blip r:embed="rId2" cstate="print"/>
          <a:srcRect t="9509" r="13712"/>
          <a:stretch>
            <a:fillRect/>
          </a:stretch>
        </p:blipFill>
        <p:spPr bwMode="auto">
          <a:xfrm>
            <a:off x="216030" y="764630"/>
            <a:ext cx="8748580" cy="4289597"/>
          </a:xfrm>
          <a:prstGeom prst="rect">
            <a:avLst/>
          </a:prstGeom>
          <a:noFill/>
        </p:spPr>
      </p:pic>
    </p:spTree>
    <p:extLst>
      <p:ext uri="{BB962C8B-B14F-4D97-AF65-F5344CB8AC3E}">
        <p14:creationId xmlns:p14="http://schemas.microsoft.com/office/powerpoint/2010/main" val="2358794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LHC 8:30 meeting</a:t>
            </a:r>
            <a:endParaRPr lang="en-US" dirty="0"/>
          </a:p>
        </p:txBody>
      </p:sp>
      <p:sp>
        <p:nvSpPr>
          <p:cNvPr id="5" name="Date Placeholder 4"/>
          <p:cNvSpPr>
            <a:spLocks noGrp="1"/>
          </p:cNvSpPr>
          <p:nvPr>
            <p:ph type="dt" sz="half" idx="12"/>
          </p:nvPr>
        </p:nvSpPr>
        <p:spPr/>
        <p:txBody>
          <a:bodyPr/>
          <a:lstStyle/>
          <a:p>
            <a:r>
              <a:rPr lang="en-US" smtClean="0"/>
              <a:t>18/06/2012</a:t>
            </a:r>
            <a:endParaRPr lang="en-US" dirty="0"/>
          </a:p>
        </p:txBody>
      </p:sp>
      <p:sp>
        <p:nvSpPr>
          <p:cNvPr id="6" name="Content Placeholder 1"/>
          <p:cNvSpPr>
            <a:spLocks noGrp="1"/>
          </p:cNvSpPr>
          <p:nvPr>
            <p:ph idx="1"/>
          </p:nvPr>
        </p:nvSpPr>
        <p:spPr>
          <a:xfrm>
            <a:off x="467430" y="620610"/>
            <a:ext cx="8229600" cy="5111750"/>
          </a:xfrm>
        </p:spPr>
        <p:txBody>
          <a:bodyPr/>
          <a:lstStyle/>
          <a:p>
            <a:r>
              <a:rPr lang="en-US" sz="2000" dirty="0" smtClean="0"/>
              <a:t>Around 13:45 the abort gap filled suddenly above cleaning threshold and kept filling. </a:t>
            </a:r>
          </a:p>
          <a:p>
            <a:r>
              <a:rPr lang="en-US" sz="2000" dirty="0" smtClean="0"/>
              <a:t>The abort gap cleaning was switched on at LOW. </a:t>
            </a:r>
          </a:p>
          <a:p>
            <a:r>
              <a:rPr lang="en-US" sz="2000" dirty="0" smtClean="0"/>
              <a:t>After about 15 min the abort gap population went back to a normal level. </a:t>
            </a:r>
          </a:p>
          <a:p>
            <a:r>
              <a:rPr lang="en-US" sz="2000" dirty="0" smtClean="0"/>
              <a:t>10 min later the same thing happened again. </a:t>
            </a:r>
          </a:p>
          <a:p>
            <a:r>
              <a:rPr lang="en-US" sz="2000" dirty="0" smtClean="0"/>
              <a:t>Since then the however abort gap is calm. </a:t>
            </a:r>
          </a:p>
          <a:p>
            <a:r>
              <a:rPr lang="en-US" sz="2000" dirty="0" smtClean="0"/>
              <a:t>Abort gap cleaning is off. The RF experts have not found any explanation yet</a:t>
            </a:r>
          </a:p>
          <a:p>
            <a:pPr lvl="1"/>
            <a:r>
              <a:rPr lang="en-US" sz="1800" dirty="0" smtClean="0"/>
              <a:t>However, it did not come back after regenerating the RF functions which had a ‘funny’ in it, see next slide</a:t>
            </a:r>
          </a:p>
        </p:txBody>
      </p:sp>
      <p:sp>
        <p:nvSpPr>
          <p:cNvPr id="7" name="Title 2"/>
          <p:cNvSpPr>
            <a:spLocks noGrp="1"/>
          </p:cNvSpPr>
          <p:nvPr>
            <p:ph type="title"/>
          </p:nvPr>
        </p:nvSpPr>
        <p:spPr>
          <a:xfrm>
            <a:off x="684213" y="25400"/>
            <a:ext cx="8229600" cy="523875"/>
          </a:xfrm>
        </p:spPr>
        <p:txBody>
          <a:bodyPr/>
          <a:lstStyle/>
          <a:p>
            <a:r>
              <a:rPr lang="en-US" dirty="0" smtClean="0"/>
              <a:t>Abort gap population #2725</a:t>
            </a:r>
            <a:endParaRPr lang="en-US" dirty="0"/>
          </a:p>
        </p:txBody>
      </p:sp>
      <p:pic>
        <p:nvPicPr>
          <p:cNvPr id="8" name="Picture 1" descr="https://ab-dep-op-elogbook.web.cern.ch/ab-dep-op-elogbook/elogbook/secure/attach.php?attachId=1254194&amp;type=png&amp;fname=20120612150318.png"/>
          <p:cNvPicPr>
            <a:picLocks noChangeAspect="1" noChangeArrowheads="1"/>
          </p:cNvPicPr>
          <p:nvPr/>
        </p:nvPicPr>
        <p:blipFill rotWithShape="1">
          <a:blip r:embed="rId2" cstate="print"/>
          <a:srcRect t="45093" b="25999"/>
          <a:stretch/>
        </p:blipFill>
        <p:spPr bwMode="auto">
          <a:xfrm>
            <a:off x="465202" y="4509150"/>
            <a:ext cx="8139358" cy="1808575"/>
          </a:xfrm>
          <a:prstGeom prst="rect">
            <a:avLst/>
          </a:prstGeom>
          <a:noFill/>
        </p:spPr>
      </p:pic>
    </p:spTree>
    <p:extLst>
      <p:ext uri="{BB962C8B-B14F-4D97-AF65-F5344CB8AC3E}">
        <p14:creationId xmlns:p14="http://schemas.microsoft.com/office/powerpoint/2010/main" val="3032567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LHC 8:30 meeting</a:t>
            </a:r>
            <a:endParaRPr lang="en-US" dirty="0"/>
          </a:p>
        </p:txBody>
      </p:sp>
      <p:sp>
        <p:nvSpPr>
          <p:cNvPr id="5" name="Date Placeholder 4"/>
          <p:cNvSpPr>
            <a:spLocks noGrp="1"/>
          </p:cNvSpPr>
          <p:nvPr>
            <p:ph type="dt" sz="half" idx="12"/>
          </p:nvPr>
        </p:nvSpPr>
        <p:spPr/>
        <p:txBody>
          <a:bodyPr/>
          <a:lstStyle/>
          <a:p>
            <a:r>
              <a:rPr lang="en-US" smtClean="0"/>
              <a:t>18/06/2012</a:t>
            </a:r>
            <a:endParaRPr lang="en-US" dirty="0"/>
          </a:p>
        </p:txBody>
      </p:sp>
      <p:sp>
        <p:nvSpPr>
          <p:cNvPr id="6" name="Title 2"/>
          <p:cNvSpPr>
            <a:spLocks noGrp="1"/>
          </p:cNvSpPr>
          <p:nvPr>
            <p:ph type="title"/>
          </p:nvPr>
        </p:nvSpPr>
        <p:spPr>
          <a:xfrm>
            <a:off x="684213" y="25400"/>
            <a:ext cx="8229600" cy="523875"/>
          </a:xfrm>
        </p:spPr>
        <p:txBody>
          <a:bodyPr/>
          <a:lstStyle/>
          <a:p>
            <a:r>
              <a:rPr lang="en-US" dirty="0" smtClean="0"/>
              <a:t>RF function (</a:t>
            </a:r>
            <a:r>
              <a:rPr lang="en-US" dirty="0" err="1" smtClean="0"/>
              <a:t>Synchro</a:t>
            </a:r>
            <a:r>
              <a:rPr lang="en-US" dirty="0" smtClean="0"/>
              <a:t> Loop)</a:t>
            </a:r>
            <a:endParaRPr lang="en-US" dirty="0"/>
          </a:p>
        </p:txBody>
      </p:sp>
      <p:pic>
        <p:nvPicPr>
          <p:cNvPr id="7" name="Picture 1" descr="https://ab-dep-op-elogbook.web.cern.ch/ab-dep-op-elogbook/elogbook/secure/attach.php?attachId=1254305&amp;type=png&amp;fname=20120612200705.png"/>
          <p:cNvPicPr>
            <a:picLocks noChangeAspect="1" noChangeArrowheads="1"/>
          </p:cNvPicPr>
          <p:nvPr/>
        </p:nvPicPr>
        <p:blipFill>
          <a:blip r:embed="rId2" cstate="print"/>
          <a:srcRect/>
          <a:stretch>
            <a:fillRect/>
          </a:stretch>
        </p:blipFill>
        <p:spPr bwMode="auto">
          <a:xfrm>
            <a:off x="539440" y="620609"/>
            <a:ext cx="8065120" cy="6038775"/>
          </a:xfrm>
          <a:prstGeom prst="rect">
            <a:avLst/>
          </a:prstGeom>
          <a:noFill/>
        </p:spPr>
      </p:pic>
      <p:sp>
        <p:nvSpPr>
          <p:cNvPr id="8" name="TextBox 7"/>
          <p:cNvSpPr txBox="1"/>
          <p:nvPr/>
        </p:nvSpPr>
        <p:spPr>
          <a:xfrm rot="20721689">
            <a:off x="1475570" y="2708900"/>
            <a:ext cx="6984970" cy="1323439"/>
          </a:xfrm>
          <a:prstGeom prst="rect">
            <a:avLst/>
          </a:prstGeom>
          <a:solidFill>
            <a:schemeClr val="accent1"/>
          </a:solidFill>
        </p:spPr>
        <p:txBody>
          <a:bodyPr wrap="square" rtlCol="0">
            <a:spAutoFit/>
          </a:bodyPr>
          <a:lstStyle/>
          <a:p>
            <a:r>
              <a:rPr lang="en-US" dirty="0"/>
              <a:t>The two functions had never been trimmed. The errors were present in 2011, and probably there since 2009... </a:t>
            </a:r>
            <a:br>
              <a:rPr lang="en-US" dirty="0"/>
            </a:br>
            <a:r>
              <a:rPr lang="en-US" dirty="0"/>
              <a:t>With the new (correct) settings, the </a:t>
            </a:r>
            <a:r>
              <a:rPr lang="en-US" dirty="0" err="1"/>
              <a:t>Synchro</a:t>
            </a:r>
            <a:r>
              <a:rPr lang="en-US" dirty="0"/>
              <a:t> Loop should be more stable at high energy</a:t>
            </a:r>
            <a:endParaRPr lang="en-GB" dirty="0"/>
          </a:p>
        </p:txBody>
      </p:sp>
    </p:spTree>
    <p:extLst>
      <p:ext uri="{BB962C8B-B14F-4D97-AF65-F5344CB8AC3E}">
        <p14:creationId xmlns:p14="http://schemas.microsoft.com/office/powerpoint/2010/main" val="1619384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LHC 8:30 meeting</a:t>
            </a:r>
            <a:endParaRPr lang="en-US" dirty="0"/>
          </a:p>
        </p:txBody>
      </p:sp>
      <p:sp>
        <p:nvSpPr>
          <p:cNvPr id="5" name="Date Placeholder 4"/>
          <p:cNvSpPr>
            <a:spLocks noGrp="1"/>
          </p:cNvSpPr>
          <p:nvPr>
            <p:ph type="dt" sz="half" idx="12"/>
          </p:nvPr>
        </p:nvSpPr>
        <p:spPr/>
        <p:txBody>
          <a:bodyPr/>
          <a:lstStyle/>
          <a:p>
            <a:r>
              <a:rPr lang="en-US" smtClean="0"/>
              <a:t>18/06/2012</a:t>
            </a:r>
            <a:endParaRPr lang="en-US" dirty="0"/>
          </a:p>
        </p:txBody>
      </p:sp>
      <p:sp>
        <p:nvSpPr>
          <p:cNvPr id="6" name="Content Placeholder 1"/>
          <p:cNvSpPr>
            <a:spLocks noGrp="1"/>
          </p:cNvSpPr>
          <p:nvPr>
            <p:ph idx="1"/>
          </p:nvPr>
        </p:nvSpPr>
        <p:spPr>
          <a:xfrm>
            <a:off x="478904" y="764630"/>
            <a:ext cx="5173246" cy="5111750"/>
          </a:xfrm>
        </p:spPr>
        <p:txBody>
          <a:bodyPr/>
          <a:lstStyle/>
          <a:p>
            <a:r>
              <a:rPr lang="en-US" sz="2000" dirty="0" smtClean="0"/>
              <a:t>Losses show that this was a beam 2 problem only…</a:t>
            </a:r>
          </a:p>
          <a:p>
            <a:r>
              <a:rPr lang="en-US" sz="2000" dirty="0" smtClean="0"/>
              <a:t>Also: All losses in IR7 </a:t>
            </a:r>
            <a:r>
              <a:rPr lang="en-US" sz="2000" dirty="0" smtClean="0">
                <a:sym typeface="Wingdings" pitchFamily="2" charset="2"/>
              </a:rPr>
              <a:t> </a:t>
            </a:r>
            <a:r>
              <a:rPr lang="en-US" sz="2000" dirty="0" err="1" smtClean="0">
                <a:sym typeface="Wingdings" pitchFamily="2" charset="2"/>
              </a:rPr>
              <a:t>Betatronic</a:t>
            </a:r>
            <a:r>
              <a:rPr lang="en-US" sz="2000" dirty="0" smtClean="0">
                <a:sym typeface="Wingdings" pitchFamily="2" charset="2"/>
              </a:rPr>
              <a:t>, no longitudinal problem!</a:t>
            </a:r>
          </a:p>
          <a:p>
            <a:r>
              <a:rPr lang="en-US" sz="2000" dirty="0" smtClean="0">
                <a:sym typeface="Wingdings" pitchFamily="2" charset="2"/>
              </a:rPr>
              <a:t>Losses on many bunches</a:t>
            </a:r>
          </a:p>
          <a:p>
            <a:r>
              <a:rPr lang="en-US" sz="2000" dirty="0" smtClean="0">
                <a:sym typeface="Wingdings" pitchFamily="2" charset="2"/>
              </a:rPr>
              <a:t>Problem did not come back…</a:t>
            </a:r>
            <a:endParaRPr lang="en-US" sz="2000" dirty="0"/>
          </a:p>
        </p:txBody>
      </p:sp>
      <p:sp>
        <p:nvSpPr>
          <p:cNvPr id="7" name="Title 2"/>
          <p:cNvSpPr>
            <a:spLocks noGrp="1"/>
          </p:cNvSpPr>
          <p:nvPr>
            <p:ph type="title"/>
          </p:nvPr>
        </p:nvSpPr>
        <p:spPr>
          <a:xfrm>
            <a:off x="684213" y="25400"/>
            <a:ext cx="8229600" cy="523875"/>
          </a:xfrm>
        </p:spPr>
        <p:txBody>
          <a:bodyPr/>
          <a:lstStyle/>
          <a:p>
            <a:r>
              <a:rPr lang="en-US" dirty="0" smtClean="0"/>
              <a:t>Beam Dump at Start of Adjust, Thursday PM</a:t>
            </a:r>
            <a:endParaRPr lang="en-US" dirty="0"/>
          </a:p>
        </p:txBody>
      </p:sp>
      <p:pic>
        <p:nvPicPr>
          <p:cNvPr id="8" name="Picture 1" descr="https://ab-dep-op-elogbook.web.cern.ch/ab-dep-op-elogbook/elogbook/secure/attach.php?attachId=1255108&amp;type=png&amp;fname=20120614135715.png"/>
          <p:cNvPicPr>
            <a:picLocks noChangeAspect="1" noChangeArrowheads="1"/>
          </p:cNvPicPr>
          <p:nvPr/>
        </p:nvPicPr>
        <p:blipFill>
          <a:blip r:embed="rId2" cstate="print"/>
          <a:srcRect t="16695" b="36168"/>
          <a:stretch>
            <a:fillRect/>
          </a:stretch>
        </p:blipFill>
        <p:spPr bwMode="auto">
          <a:xfrm>
            <a:off x="0" y="3140960"/>
            <a:ext cx="9187408" cy="3456480"/>
          </a:xfrm>
          <a:prstGeom prst="rect">
            <a:avLst/>
          </a:prstGeom>
          <a:noFill/>
        </p:spPr>
      </p:pic>
      <p:pic>
        <p:nvPicPr>
          <p:cNvPr id="9" name="Picture 2" descr="https://ab-dep-op-elogbook.web.cern.ch/ab-dep-op-elogbook/elogbook/secure/attach.php?attachId=1255218&amp;type=jpg&amp;fname=f_losses2731_history_zoom.jpg"/>
          <p:cNvPicPr>
            <a:picLocks noChangeAspect="1" noChangeArrowheads="1"/>
          </p:cNvPicPr>
          <p:nvPr/>
        </p:nvPicPr>
        <p:blipFill>
          <a:blip r:embed="rId3" cstate="print"/>
          <a:srcRect/>
          <a:stretch>
            <a:fillRect/>
          </a:stretch>
        </p:blipFill>
        <p:spPr bwMode="auto">
          <a:xfrm>
            <a:off x="5868180" y="620610"/>
            <a:ext cx="2982509" cy="2736380"/>
          </a:xfrm>
          <a:prstGeom prst="rect">
            <a:avLst/>
          </a:prstGeom>
          <a:noFill/>
        </p:spPr>
      </p:pic>
    </p:spTree>
    <p:extLst>
      <p:ext uri="{BB962C8B-B14F-4D97-AF65-F5344CB8AC3E}">
        <p14:creationId xmlns:p14="http://schemas.microsoft.com/office/powerpoint/2010/main" val="3822745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LHC 8:30 meeting</a:t>
            </a:r>
            <a:endParaRPr lang="en-US" dirty="0"/>
          </a:p>
        </p:txBody>
      </p:sp>
      <p:sp>
        <p:nvSpPr>
          <p:cNvPr id="5" name="Date Placeholder 4"/>
          <p:cNvSpPr>
            <a:spLocks noGrp="1"/>
          </p:cNvSpPr>
          <p:nvPr>
            <p:ph type="dt" sz="half" idx="12"/>
          </p:nvPr>
        </p:nvSpPr>
        <p:spPr/>
        <p:txBody>
          <a:bodyPr/>
          <a:lstStyle/>
          <a:p>
            <a:r>
              <a:rPr lang="en-US" smtClean="0"/>
              <a:t>18/06/2012</a:t>
            </a:r>
            <a:endParaRPr lang="en-US" dirty="0"/>
          </a:p>
        </p:txBody>
      </p:sp>
      <p:sp>
        <p:nvSpPr>
          <p:cNvPr id="6" name="Content Placeholder 1"/>
          <p:cNvSpPr>
            <a:spLocks noGrp="1"/>
          </p:cNvSpPr>
          <p:nvPr>
            <p:ph idx="1"/>
          </p:nvPr>
        </p:nvSpPr>
        <p:spPr>
          <a:xfrm>
            <a:off x="251400" y="692620"/>
            <a:ext cx="8569190" cy="5111750"/>
          </a:xfrm>
        </p:spPr>
        <p:txBody>
          <a:bodyPr/>
          <a:lstStyle/>
          <a:p>
            <a:r>
              <a:rPr lang="en-US" dirty="0" smtClean="0"/>
              <a:t>MKI vacuum interlock from 19:49:54 is understood: </a:t>
            </a:r>
          </a:p>
          <a:p>
            <a:pPr lvl="1"/>
            <a:r>
              <a:rPr lang="en-US" dirty="0" smtClean="0"/>
              <a:t>It just happened when we had the shortest bunch length at the start of the ramp and the vacuum signals look as e-cloud as well. </a:t>
            </a:r>
          </a:p>
          <a:p>
            <a:pPr lvl="1"/>
            <a:r>
              <a:rPr lang="en-US" dirty="0" smtClean="0"/>
              <a:t>Reset the vacuum interlock and soft start when we need to </a:t>
            </a:r>
            <a:r>
              <a:rPr lang="en-US" dirty="0" err="1" smtClean="0"/>
              <a:t>reinject</a:t>
            </a:r>
            <a:r>
              <a:rPr lang="en-US" dirty="0" smtClean="0"/>
              <a:t>.</a:t>
            </a:r>
            <a:endParaRPr lang="en-US" dirty="0"/>
          </a:p>
        </p:txBody>
      </p:sp>
      <p:sp>
        <p:nvSpPr>
          <p:cNvPr id="7" name="Title 2"/>
          <p:cNvSpPr>
            <a:spLocks noGrp="1"/>
          </p:cNvSpPr>
          <p:nvPr>
            <p:ph type="title"/>
          </p:nvPr>
        </p:nvSpPr>
        <p:spPr>
          <a:xfrm>
            <a:off x="684213" y="25400"/>
            <a:ext cx="8229600" cy="523875"/>
          </a:xfrm>
        </p:spPr>
        <p:txBody>
          <a:bodyPr/>
          <a:lstStyle/>
          <a:p>
            <a:r>
              <a:rPr lang="en-US" dirty="0" smtClean="0"/>
              <a:t>MKI Kicker Vacuum IL on Thursday</a:t>
            </a:r>
            <a:endParaRPr lang="en-US" dirty="0"/>
          </a:p>
        </p:txBody>
      </p:sp>
      <p:pic>
        <p:nvPicPr>
          <p:cNvPr id="8" name="Picture 2" descr="image002"/>
          <p:cNvPicPr>
            <a:picLocks noChangeAspect="1" noChangeArrowheads="1"/>
          </p:cNvPicPr>
          <p:nvPr/>
        </p:nvPicPr>
        <p:blipFill>
          <a:blip r:embed="rId2" cstate="print"/>
          <a:srcRect/>
          <a:stretch>
            <a:fillRect/>
          </a:stretch>
        </p:blipFill>
        <p:spPr bwMode="auto">
          <a:xfrm>
            <a:off x="1907630" y="4365130"/>
            <a:ext cx="5132465" cy="2421296"/>
          </a:xfrm>
          <a:prstGeom prst="rect">
            <a:avLst/>
          </a:prstGeom>
          <a:noFill/>
          <a:ln w="9525">
            <a:noFill/>
            <a:miter lim="800000"/>
            <a:headEnd/>
            <a:tailEnd/>
          </a:ln>
        </p:spPr>
      </p:pic>
      <p:pic>
        <p:nvPicPr>
          <p:cNvPr id="9" name="Picture 1" descr="image001"/>
          <p:cNvPicPr>
            <a:picLocks noChangeAspect="1" noChangeArrowheads="1"/>
          </p:cNvPicPr>
          <p:nvPr/>
        </p:nvPicPr>
        <p:blipFill>
          <a:blip r:embed="rId3" cstate="print"/>
          <a:srcRect/>
          <a:stretch>
            <a:fillRect/>
          </a:stretch>
        </p:blipFill>
        <p:spPr bwMode="auto">
          <a:xfrm>
            <a:off x="1907630" y="2280296"/>
            <a:ext cx="5544770" cy="2084834"/>
          </a:xfrm>
          <a:prstGeom prst="rect">
            <a:avLst/>
          </a:prstGeom>
          <a:noFill/>
          <a:ln w="9525">
            <a:noFill/>
            <a:miter lim="800000"/>
            <a:headEnd/>
            <a:tailEnd/>
          </a:ln>
        </p:spPr>
      </p:pic>
      <p:sp>
        <p:nvSpPr>
          <p:cNvPr id="10" name="TextBox 9"/>
          <p:cNvSpPr txBox="1"/>
          <p:nvPr/>
        </p:nvSpPr>
        <p:spPr>
          <a:xfrm>
            <a:off x="7092350" y="4509150"/>
            <a:ext cx="2016280" cy="2092881"/>
          </a:xfrm>
          <a:prstGeom prst="rect">
            <a:avLst/>
          </a:prstGeom>
          <a:solidFill>
            <a:schemeClr val="accent1"/>
          </a:solidFill>
        </p:spPr>
        <p:txBody>
          <a:bodyPr wrap="square" rtlCol="0">
            <a:spAutoFit/>
          </a:bodyPr>
          <a:lstStyle/>
          <a:p>
            <a:r>
              <a:rPr lang="fr-CH" dirty="0" err="1" smtClean="0"/>
              <a:t>Happened</a:t>
            </a:r>
            <a:r>
              <a:rPr lang="fr-CH" dirty="0" smtClean="0"/>
              <a:t> second time </a:t>
            </a:r>
            <a:r>
              <a:rPr lang="fr-CH" dirty="0" err="1" smtClean="0"/>
              <a:t>Sunday</a:t>
            </a:r>
            <a:r>
              <a:rPr lang="fr-CH" dirty="0" smtClean="0"/>
              <a:t> </a:t>
            </a:r>
            <a:r>
              <a:rPr lang="fr-CH" dirty="0" err="1" smtClean="0"/>
              <a:t>evening</a:t>
            </a:r>
            <a:r>
              <a:rPr lang="fr-CH" dirty="0" smtClean="0"/>
              <a:t>,</a:t>
            </a:r>
          </a:p>
          <a:p>
            <a:r>
              <a:rPr lang="fr-CH" dirty="0" err="1" smtClean="0"/>
              <a:t>Similar</a:t>
            </a:r>
            <a:r>
              <a:rPr lang="fr-CH" dirty="0" smtClean="0"/>
              <a:t> </a:t>
            </a:r>
            <a:r>
              <a:rPr lang="fr-CH" dirty="0" err="1" smtClean="0"/>
              <a:t>this</a:t>
            </a:r>
            <a:r>
              <a:rPr lang="fr-CH" dirty="0" smtClean="0"/>
              <a:t> </a:t>
            </a:r>
            <a:r>
              <a:rPr lang="fr-CH" dirty="0" err="1" smtClean="0"/>
              <a:t>morning</a:t>
            </a:r>
            <a:endParaRPr lang="en-GB" dirty="0"/>
          </a:p>
        </p:txBody>
      </p:sp>
    </p:spTree>
    <p:extLst>
      <p:ext uri="{BB962C8B-B14F-4D97-AF65-F5344CB8AC3E}">
        <p14:creationId xmlns:p14="http://schemas.microsoft.com/office/powerpoint/2010/main" val="2640182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Fri15:54 triplet RQX.L2 tripped</a:t>
            </a:r>
            <a:endParaRPr lang="en-GB" dirty="0"/>
          </a:p>
        </p:txBody>
      </p:sp>
      <p:sp>
        <p:nvSpPr>
          <p:cNvPr id="4" name="Footer Placeholder 3"/>
          <p:cNvSpPr>
            <a:spLocks noGrp="1"/>
          </p:cNvSpPr>
          <p:nvPr>
            <p:ph type="ftr" sz="quarter" idx="10"/>
          </p:nvPr>
        </p:nvSpPr>
        <p:spPr/>
        <p:txBody>
          <a:bodyPr/>
          <a:lstStyle/>
          <a:p>
            <a:r>
              <a:rPr lang="en-US" smtClean="0"/>
              <a:t>LHC 8:30 meeting</a:t>
            </a:r>
            <a:endParaRPr lang="en-US" dirty="0"/>
          </a:p>
        </p:txBody>
      </p:sp>
      <p:sp>
        <p:nvSpPr>
          <p:cNvPr id="5" name="Date Placeholder 4"/>
          <p:cNvSpPr>
            <a:spLocks noGrp="1"/>
          </p:cNvSpPr>
          <p:nvPr>
            <p:ph type="dt" sz="half" idx="12"/>
          </p:nvPr>
        </p:nvSpPr>
        <p:spPr/>
        <p:txBody>
          <a:bodyPr/>
          <a:lstStyle/>
          <a:p>
            <a:r>
              <a:rPr lang="en-US" smtClean="0"/>
              <a:t>18/06/2012</a:t>
            </a:r>
            <a:endParaRPr lang="en-US" dirty="0"/>
          </a:p>
        </p:txBody>
      </p:sp>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907" y="1752600"/>
            <a:ext cx="7350108"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335978" y="1734235"/>
            <a:ext cx="643247" cy="307776"/>
          </a:xfrm>
          <a:prstGeom prst="rect">
            <a:avLst/>
          </a:prstGeom>
          <a:solidFill>
            <a:schemeClr val="bg1"/>
          </a:solidFill>
        </p:spPr>
        <p:txBody>
          <a:bodyPr wrap="square" rtlCol="0">
            <a:spAutoFit/>
          </a:bodyPr>
          <a:lstStyle/>
          <a:p>
            <a:r>
              <a:rPr lang="en-US" sz="1600" b="1" dirty="0" smtClean="0"/>
              <a:t>[</a:t>
            </a:r>
            <a:r>
              <a:rPr lang="en-US" sz="1600" b="1" dirty="0" err="1" smtClean="0"/>
              <a:t>ms</a:t>
            </a:r>
            <a:r>
              <a:rPr lang="en-US" sz="1600" b="1" dirty="0" smtClean="0"/>
              <a:t>]</a:t>
            </a:r>
            <a:endParaRPr lang="en-GB" sz="1600" b="1" dirty="0"/>
          </a:p>
        </p:txBody>
      </p:sp>
      <p:sp>
        <p:nvSpPr>
          <p:cNvPr id="8" name="TextBox 7"/>
          <p:cNvSpPr txBox="1"/>
          <p:nvPr/>
        </p:nvSpPr>
        <p:spPr>
          <a:xfrm>
            <a:off x="7431975" y="1767885"/>
            <a:ext cx="643247" cy="307776"/>
          </a:xfrm>
          <a:prstGeom prst="rect">
            <a:avLst/>
          </a:prstGeom>
          <a:solidFill>
            <a:schemeClr val="bg1"/>
          </a:solidFill>
        </p:spPr>
        <p:txBody>
          <a:bodyPr wrap="square" rtlCol="0">
            <a:spAutoFit/>
          </a:bodyPr>
          <a:lstStyle/>
          <a:p>
            <a:r>
              <a:rPr lang="en-US" sz="1600" b="1" dirty="0" smtClean="0"/>
              <a:t>[</a:t>
            </a:r>
            <a:r>
              <a:rPr lang="en-US" sz="1600" b="1" dirty="0" err="1" smtClean="0"/>
              <a:t>ms</a:t>
            </a:r>
            <a:r>
              <a:rPr lang="en-US" sz="1600" b="1" dirty="0" smtClean="0"/>
              <a:t>]</a:t>
            </a:r>
            <a:endParaRPr lang="en-GB" sz="1600" b="1" dirty="0"/>
          </a:p>
        </p:txBody>
      </p:sp>
      <p:sp>
        <p:nvSpPr>
          <p:cNvPr id="9" name="Footer Placeholder 3"/>
          <p:cNvSpPr txBox="1">
            <a:spLocks/>
          </p:cNvSpPr>
          <p:nvPr/>
        </p:nvSpPr>
        <p:spPr bwMode="auto">
          <a:xfrm>
            <a:off x="5724160" y="5301260"/>
            <a:ext cx="2895600" cy="1889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1" fontAlgn="base" hangingPunct="1">
              <a:spcBef>
                <a:spcPct val="0"/>
              </a:spcBef>
              <a:spcAft>
                <a:spcPct val="0"/>
              </a:spcAft>
              <a:defRPr sz="1000" kern="1200">
                <a:solidFill>
                  <a:schemeClr val="bg2"/>
                </a:solidFill>
                <a:latin typeface="Arial" charset="0"/>
                <a:ea typeface="+mn-ea"/>
                <a:cs typeface="+mn-cs"/>
              </a:defRPr>
            </a:lvl1pPr>
            <a:lvl2pPr marL="457200" algn="ctr" rtl="0" eaLnBrk="0" fontAlgn="base" hangingPunct="0">
              <a:spcBef>
                <a:spcPct val="50000"/>
              </a:spcBef>
              <a:spcAft>
                <a:spcPct val="0"/>
              </a:spcAft>
              <a:defRPr sz="2000" kern="1200">
                <a:solidFill>
                  <a:schemeClr val="bg2"/>
                </a:solidFill>
                <a:latin typeface="Arial" charset="0"/>
                <a:ea typeface="+mn-ea"/>
                <a:cs typeface="+mn-cs"/>
              </a:defRPr>
            </a:lvl2pPr>
            <a:lvl3pPr marL="914400" algn="ctr" rtl="0" eaLnBrk="0" fontAlgn="base" hangingPunct="0">
              <a:spcBef>
                <a:spcPct val="50000"/>
              </a:spcBef>
              <a:spcAft>
                <a:spcPct val="0"/>
              </a:spcAft>
              <a:defRPr sz="2000" kern="1200">
                <a:solidFill>
                  <a:schemeClr val="bg2"/>
                </a:solidFill>
                <a:latin typeface="Arial" charset="0"/>
                <a:ea typeface="+mn-ea"/>
                <a:cs typeface="+mn-cs"/>
              </a:defRPr>
            </a:lvl3pPr>
            <a:lvl4pPr marL="1371600" algn="ctr" rtl="0" eaLnBrk="0" fontAlgn="base" hangingPunct="0">
              <a:spcBef>
                <a:spcPct val="50000"/>
              </a:spcBef>
              <a:spcAft>
                <a:spcPct val="0"/>
              </a:spcAft>
              <a:defRPr sz="2000" kern="1200">
                <a:solidFill>
                  <a:schemeClr val="bg2"/>
                </a:solidFill>
                <a:latin typeface="Arial" charset="0"/>
                <a:ea typeface="+mn-ea"/>
                <a:cs typeface="+mn-cs"/>
              </a:defRPr>
            </a:lvl4pPr>
            <a:lvl5pPr marL="1828800" algn="ctr" rtl="0" eaLnBrk="0" fontAlgn="base" hangingPunct="0">
              <a:spcBef>
                <a:spcPct val="50000"/>
              </a:spcBef>
              <a:spcAft>
                <a:spcPct val="0"/>
              </a:spcAft>
              <a:defRPr sz="2000" kern="1200">
                <a:solidFill>
                  <a:schemeClr val="bg2"/>
                </a:solidFill>
                <a:latin typeface="Arial" charset="0"/>
                <a:ea typeface="+mn-ea"/>
                <a:cs typeface="+mn-cs"/>
              </a:defRPr>
            </a:lvl5pPr>
            <a:lvl6pPr marL="2286000" algn="l" defTabSz="914400" rtl="0" eaLnBrk="1" latinLnBrk="0" hangingPunct="1">
              <a:defRPr sz="2000" kern="1200">
                <a:solidFill>
                  <a:schemeClr val="bg2"/>
                </a:solidFill>
                <a:latin typeface="Arial" charset="0"/>
                <a:ea typeface="+mn-ea"/>
                <a:cs typeface="+mn-cs"/>
              </a:defRPr>
            </a:lvl6pPr>
            <a:lvl7pPr marL="2743200" algn="l" defTabSz="914400" rtl="0" eaLnBrk="1" latinLnBrk="0" hangingPunct="1">
              <a:defRPr sz="2000" kern="1200">
                <a:solidFill>
                  <a:schemeClr val="bg2"/>
                </a:solidFill>
                <a:latin typeface="Arial" charset="0"/>
                <a:ea typeface="+mn-ea"/>
                <a:cs typeface="+mn-cs"/>
              </a:defRPr>
            </a:lvl7pPr>
            <a:lvl8pPr marL="3200400" algn="l" defTabSz="914400" rtl="0" eaLnBrk="1" latinLnBrk="0" hangingPunct="1">
              <a:defRPr sz="2000" kern="1200">
                <a:solidFill>
                  <a:schemeClr val="bg2"/>
                </a:solidFill>
                <a:latin typeface="Arial" charset="0"/>
                <a:ea typeface="+mn-ea"/>
                <a:cs typeface="+mn-cs"/>
              </a:defRPr>
            </a:lvl8pPr>
            <a:lvl9pPr marL="3657600" algn="l" defTabSz="914400" rtl="0" eaLnBrk="1" latinLnBrk="0" hangingPunct="1">
              <a:defRPr sz="2000" kern="1200">
                <a:solidFill>
                  <a:schemeClr val="bg2"/>
                </a:solidFill>
                <a:latin typeface="Arial" charset="0"/>
                <a:ea typeface="+mn-ea"/>
                <a:cs typeface="+mn-cs"/>
              </a:defRPr>
            </a:lvl9pPr>
          </a:lstStyle>
          <a:p>
            <a:r>
              <a:rPr lang="en-GB" smtClean="0">
                <a:solidFill>
                  <a:srgbClr val="000000"/>
                </a:solidFill>
              </a:rPr>
              <a:t>R.Schmidt / I.Romera</a:t>
            </a:r>
            <a:endParaRPr lang="en-GB" dirty="0">
              <a:solidFill>
                <a:srgbClr val="000000"/>
              </a:solidFill>
            </a:endParaRPr>
          </a:p>
        </p:txBody>
      </p:sp>
    </p:spTree>
    <p:extLst>
      <p:ext uri="{BB962C8B-B14F-4D97-AF65-F5344CB8AC3E}">
        <p14:creationId xmlns:p14="http://schemas.microsoft.com/office/powerpoint/2010/main" val="3625200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LHC 8:30 meeting</a:t>
            </a:r>
            <a:endParaRPr lang="en-US" dirty="0"/>
          </a:p>
        </p:txBody>
      </p:sp>
      <p:sp>
        <p:nvSpPr>
          <p:cNvPr id="5" name="Date Placeholder 4"/>
          <p:cNvSpPr>
            <a:spLocks noGrp="1"/>
          </p:cNvSpPr>
          <p:nvPr>
            <p:ph type="dt" sz="half" idx="12"/>
          </p:nvPr>
        </p:nvSpPr>
        <p:spPr/>
        <p:txBody>
          <a:bodyPr/>
          <a:lstStyle/>
          <a:p>
            <a:r>
              <a:rPr lang="en-US" smtClean="0"/>
              <a:t>18/06/2012</a:t>
            </a:r>
            <a:endParaRPr lang="en-US" dirty="0"/>
          </a:p>
        </p:txBody>
      </p:sp>
      <p:sp>
        <p:nvSpPr>
          <p:cNvPr id="6" name="Title 1"/>
          <p:cNvSpPr>
            <a:spLocks noGrp="1"/>
          </p:cNvSpPr>
          <p:nvPr>
            <p:ph type="title"/>
          </p:nvPr>
        </p:nvSpPr>
        <p:spPr>
          <a:xfrm>
            <a:off x="684213" y="25400"/>
            <a:ext cx="8229600" cy="523875"/>
          </a:xfrm>
        </p:spPr>
        <p:txBody>
          <a:bodyPr/>
          <a:lstStyle/>
          <a:p>
            <a:r>
              <a:rPr lang="en-US" dirty="0" smtClean="0"/>
              <a:t>Fri15:54 triplet </a:t>
            </a:r>
            <a:r>
              <a:rPr lang="en-US" dirty="0"/>
              <a:t>RQX.L2 tripped</a:t>
            </a:r>
            <a:endParaRPr lang="en-GB" dirty="0"/>
          </a:p>
        </p:txBody>
      </p:sp>
      <p:sp>
        <p:nvSpPr>
          <p:cNvPr id="7" name="Content Placeholder 2"/>
          <p:cNvSpPr>
            <a:spLocks noGrp="1"/>
          </p:cNvSpPr>
          <p:nvPr>
            <p:ph idx="1"/>
          </p:nvPr>
        </p:nvSpPr>
        <p:spPr>
          <a:xfrm>
            <a:off x="467430" y="627683"/>
            <a:ext cx="8229600" cy="2808390"/>
          </a:xfrm>
        </p:spPr>
        <p:txBody>
          <a:bodyPr/>
          <a:lstStyle/>
          <a:p>
            <a:r>
              <a:rPr lang="en-US" sz="1800" dirty="0" smtClean="0"/>
              <a:t>The </a:t>
            </a:r>
            <a:r>
              <a:rPr lang="en-US" sz="1800" dirty="0"/>
              <a:t>fault was originated by an internal problem on RTQX2.L2, which generated voltage oscillations of the three nested converters</a:t>
            </a:r>
            <a:r>
              <a:rPr lang="en-US" sz="1800" dirty="0" smtClean="0"/>
              <a:t>.</a:t>
            </a:r>
          </a:p>
          <a:p>
            <a:pPr lvl="1"/>
            <a:r>
              <a:rPr lang="en-US" sz="1400" dirty="0" err="1"/>
              <a:t>I_ref</a:t>
            </a:r>
            <a:r>
              <a:rPr lang="en-US" sz="1400" dirty="0"/>
              <a:t> had a sudden jump; that was probably due to the change of current of RQX2.L2 by -5 A</a:t>
            </a:r>
            <a:r>
              <a:rPr lang="en-US" sz="1400" dirty="0" smtClean="0"/>
              <a:t> </a:t>
            </a:r>
          </a:p>
          <a:p>
            <a:pPr lvl="1"/>
            <a:r>
              <a:rPr lang="en-US" sz="1600" dirty="0" smtClean="0"/>
              <a:t>This resulted in orbit oscillations</a:t>
            </a:r>
          </a:p>
          <a:p>
            <a:pPr lvl="1"/>
            <a:r>
              <a:rPr lang="en-US" sz="1600" dirty="0" smtClean="0"/>
              <a:t>Beam was dumped by fast losses on TCLA.B6L7.B2 </a:t>
            </a:r>
          </a:p>
          <a:p>
            <a:pPr lvl="1"/>
            <a:r>
              <a:rPr lang="en-US" sz="1600" dirty="0" smtClean="0"/>
              <a:t>The pc tripped </a:t>
            </a:r>
            <a:r>
              <a:rPr lang="en-US" sz="1600" dirty="0"/>
              <a:t>by overcurrent inside the </a:t>
            </a:r>
            <a:r>
              <a:rPr lang="en-US" sz="1600" dirty="0" smtClean="0"/>
              <a:t>RTQX1.L2, after 300 </a:t>
            </a:r>
            <a:r>
              <a:rPr lang="en-US" sz="1600" dirty="0" err="1" smtClean="0"/>
              <a:t>ms</a:t>
            </a:r>
            <a:endParaRPr lang="en-US" sz="1600" dirty="0" smtClean="0"/>
          </a:p>
          <a:p>
            <a:pPr lvl="2"/>
            <a:r>
              <a:rPr lang="en-US" sz="1400" dirty="0"/>
              <a:t>N.B. </a:t>
            </a:r>
            <a:r>
              <a:rPr lang="en-US" sz="1400" dirty="0" err="1"/>
              <a:t>Behaviour</a:t>
            </a:r>
            <a:r>
              <a:rPr lang="en-US" sz="1400" dirty="0"/>
              <a:t> of the PC (and protections) correct, apart for the initial current change (which is not clear whether is coming from the PC</a:t>
            </a:r>
            <a:r>
              <a:rPr lang="en-US" sz="1400" dirty="0" smtClean="0"/>
              <a:t>.)</a:t>
            </a:r>
          </a:p>
          <a:p>
            <a:pPr lvl="2"/>
            <a:r>
              <a:rPr lang="en-US" sz="1400" dirty="0"/>
              <a:t>the </a:t>
            </a:r>
            <a:r>
              <a:rPr lang="en-US" sz="1400" dirty="0" err="1"/>
              <a:t>subconverter</a:t>
            </a:r>
            <a:r>
              <a:rPr lang="en-US" sz="1400" dirty="0"/>
              <a:t> 3 of RTQX2.L2 went probably in </a:t>
            </a:r>
            <a:r>
              <a:rPr lang="en-US" sz="1400" dirty="0" smtClean="0"/>
              <a:t>short-circuit</a:t>
            </a:r>
          </a:p>
          <a:p>
            <a:r>
              <a:rPr lang="en-US" sz="1800" dirty="0" smtClean="0"/>
              <a:t> </a:t>
            </a:r>
            <a:endParaRPr lang="en-GB" sz="1800" dirty="0"/>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420" y="3140960"/>
            <a:ext cx="4637695" cy="1959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80" y="3140960"/>
            <a:ext cx="3726992" cy="3161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683460" y="5445280"/>
            <a:ext cx="4248590" cy="1015663"/>
          </a:xfrm>
          <a:prstGeom prst="rect">
            <a:avLst/>
          </a:prstGeom>
          <a:solidFill>
            <a:schemeClr val="accent1"/>
          </a:solidFill>
        </p:spPr>
        <p:txBody>
          <a:bodyPr wrap="square" rtlCol="0">
            <a:spAutoFit/>
          </a:bodyPr>
          <a:lstStyle/>
          <a:p>
            <a:r>
              <a:rPr lang="en-US" dirty="0" smtClean="0"/>
              <a:t>OK to continue, but check if improvement of protection on the longer term</a:t>
            </a:r>
            <a:endParaRPr lang="en-GB" dirty="0"/>
          </a:p>
        </p:txBody>
      </p:sp>
    </p:spTree>
    <p:extLst>
      <p:ext uri="{BB962C8B-B14F-4D97-AF65-F5344CB8AC3E}">
        <p14:creationId xmlns:p14="http://schemas.microsoft.com/office/powerpoint/2010/main" val="4057102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Fri15:54 triplet RQX.L2 tripped</a:t>
            </a:r>
            <a:endParaRPr lang="en-GB" dirty="0"/>
          </a:p>
        </p:txBody>
      </p:sp>
      <p:sp>
        <p:nvSpPr>
          <p:cNvPr id="4" name="Footer Placeholder 3"/>
          <p:cNvSpPr>
            <a:spLocks noGrp="1"/>
          </p:cNvSpPr>
          <p:nvPr>
            <p:ph type="ftr" sz="quarter" idx="10"/>
          </p:nvPr>
        </p:nvSpPr>
        <p:spPr/>
        <p:txBody>
          <a:bodyPr/>
          <a:lstStyle/>
          <a:p>
            <a:r>
              <a:rPr lang="en-US" smtClean="0"/>
              <a:t>LHC 8:30 meeting</a:t>
            </a:r>
            <a:endParaRPr lang="en-US" dirty="0"/>
          </a:p>
        </p:txBody>
      </p:sp>
      <p:sp>
        <p:nvSpPr>
          <p:cNvPr id="5" name="Date Placeholder 4"/>
          <p:cNvSpPr>
            <a:spLocks noGrp="1"/>
          </p:cNvSpPr>
          <p:nvPr>
            <p:ph type="dt" sz="half" idx="12"/>
          </p:nvPr>
        </p:nvSpPr>
        <p:spPr/>
        <p:txBody>
          <a:bodyPr/>
          <a:lstStyle/>
          <a:p>
            <a:r>
              <a:rPr lang="en-US" smtClean="0"/>
              <a:t>18/06/2012</a:t>
            </a:r>
            <a:endParaRPr lang="en-US" dirty="0"/>
          </a:p>
        </p:txBody>
      </p:sp>
      <p:sp>
        <p:nvSpPr>
          <p:cNvPr id="6" name="Content Placeholder 2"/>
          <p:cNvSpPr>
            <a:spLocks noGrp="1"/>
          </p:cNvSpPr>
          <p:nvPr>
            <p:ph idx="1"/>
          </p:nvPr>
        </p:nvSpPr>
        <p:spPr>
          <a:xfrm>
            <a:off x="169863" y="796925"/>
            <a:ext cx="8713787" cy="5653088"/>
          </a:xfrm>
        </p:spPr>
        <p:txBody>
          <a:bodyPr/>
          <a:lstStyle/>
          <a:p>
            <a:r>
              <a:rPr lang="en-US" dirty="0" smtClean="0"/>
              <a:t>This has been one of the standard cases during the design of the MP system, and the reason for the diverse redundancy in the systems</a:t>
            </a:r>
          </a:p>
          <a:p>
            <a:r>
              <a:rPr lang="en-US" dirty="0" smtClean="0"/>
              <a:t>We would not have dared to test such case with high intensity beams</a:t>
            </a:r>
          </a:p>
          <a:p>
            <a:r>
              <a:rPr lang="en-US" dirty="0" smtClean="0"/>
              <a:t>MP worked as expected…..</a:t>
            </a:r>
          </a:p>
          <a:p>
            <a:r>
              <a:rPr lang="en-US" dirty="0" smtClean="0"/>
              <a:t>EPC should investigate how to send out a Powering Failure event in such case</a:t>
            </a:r>
          </a:p>
          <a:p>
            <a:r>
              <a:rPr lang="en-US" dirty="0" smtClean="0"/>
              <a:t>In order to no only rely on the BLMs, the Fast Beam Current Change Monitor is required … </a:t>
            </a:r>
            <a:endParaRPr lang="de-DE" dirty="0"/>
          </a:p>
        </p:txBody>
      </p:sp>
      <p:sp>
        <p:nvSpPr>
          <p:cNvPr id="7" name="Footer Placeholder 3"/>
          <p:cNvSpPr txBox="1">
            <a:spLocks/>
          </p:cNvSpPr>
          <p:nvPr/>
        </p:nvSpPr>
        <p:spPr bwMode="auto">
          <a:xfrm>
            <a:off x="5652150" y="5490173"/>
            <a:ext cx="2895600" cy="1889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1" fontAlgn="base" hangingPunct="1">
              <a:spcBef>
                <a:spcPct val="0"/>
              </a:spcBef>
              <a:spcAft>
                <a:spcPct val="0"/>
              </a:spcAft>
              <a:defRPr sz="1000" kern="1200">
                <a:solidFill>
                  <a:schemeClr val="bg2"/>
                </a:solidFill>
                <a:latin typeface="Arial" charset="0"/>
                <a:ea typeface="+mn-ea"/>
                <a:cs typeface="+mn-cs"/>
              </a:defRPr>
            </a:lvl1pPr>
            <a:lvl2pPr marL="457200" algn="ctr" rtl="0" eaLnBrk="0" fontAlgn="base" hangingPunct="0">
              <a:spcBef>
                <a:spcPct val="50000"/>
              </a:spcBef>
              <a:spcAft>
                <a:spcPct val="0"/>
              </a:spcAft>
              <a:defRPr sz="2000" kern="1200">
                <a:solidFill>
                  <a:schemeClr val="bg2"/>
                </a:solidFill>
                <a:latin typeface="Arial" charset="0"/>
                <a:ea typeface="+mn-ea"/>
                <a:cs typeface="+mn-cs"/>
              </a:defRPr>
            </a:lvl2pPr>
            <a:lvl3pPr marL="914400" algn="ctr" rtl="0" eaLnBrk="0" fontAlgn="base" hangingPunct="0">
              <a:spcBef>
                <a:spcPct val="50000"/>
              </a:spcBef>
              <a:spcAft>
                <a:spcPct val="0"/>
              </a:spcAft>
              <a:defRPr sz="2000" kern="1200">
                <a:solidFill>
                  <a:schemeClr val="bg2"/>
                </a:solidFill>
                <a:latin typeface="Arial" charset="0"/>
                <a:ea typeface="+mn-ea"/>
                <a:cs typeface="+mn-cs"/>
              </a:defRPr>
            </a:lvl3pPr>
            <a:lvl4pPr marL="1371600" algn="ctr" rtl="0" eaLnBrk="0" fontAlgn="base" hangingPunct="0">
              <a:spcBef>
                <a:spcPct val="50000"/>
              </a:spcBef>
              <a:spcAft>
                <a:spcPct val="0"/>
              </a:spcAft>
              <a:defRPr sz="2000" kern="1200">
                <a:solidFill>
                  <a:schemeClr val="bg2"/>
                </a:solidFill>
                <a:latin typeface="Arial" charset="0"/>
                <a:ea typeface="+mn-ea"/>
                <a:cs typeface="+mn-cs"/>
              </a:defRPr>
            </a:lvl4pPr>
            <a:lvl5pPr marL="1828800" algn="ctr" rtl="0" eaLnBrk="0" fontAlgn="base" hangingPunct="0">
              <a:spcBef>
                <a:spcPct val="50000"/>
              </a:spcBef>
              <a:spcAft>
                <a:spcPct val="0"/>
              </a:spcAft>
              <a:defRPr sz="2000" kern="1200">
                <a:solidFill>
                  <a:schemeClr val="bg2"/>
                </a:solidFill>
                <a:latin typeface="Arial" charset="0"/>
                <a:ea typeface="+mn-ea"/>
                <a:cs typeface="+mn-cs"/>
              </a:defRPr>
            </a:lvl5pPr>
            <a:lvl6pPr marL="2286000" algn="l" defTabSz="914400" rtl="0" eaLnBrk="1" latinLnBrk="0" hangingPunct="1">
              <a:defRPr sz="2000" kern="1200">
                <a:solidFill>
                  <a:schemeClr val="bg2"/>
                </a:solidFill>
                <a:latin typeface="Arial" charset="0"/>
                <a:ea typeface="+mn-ea"/>
                <a:cs typeface="+mn-cs"/>
              </a:defRPr>
            </a:lvl6pPr>
            <a:lvl7pPr marL="2743200" algn="l" defTabSz="914400" rtl="0" eaLnBrk="1" latinLnBrk="0" hangingPunct="1">
              <a:defRPr sz="2000" kern="1200">
                <a:solidFill>
                  <a:schemeClr val="bg2"/>
                </a:solidFill>
                <a:latin typeface="Arial" charset="0"/>
                <a:ea typeface="+mn-ea"/>
                <a:cs typeface="+mn-cs"/>
              </a:defRPr>
            </a:lvl7pPr>
            <a:lvl8pPr marL="3200400" algn="l" defTabSz="914400" rtl="0" eaLnBrk="1" latinLnBrk="0" hangingPunct="1">
              <a:defRPr sz="2000" kern="1200">
                <a:solidFill>
                  <a:schemeClr val="bg2"/>
                </a:solidFill>
                <a:latin typeface="Arial" charset="0"/>
                <a:ea typeface="+mn-ea"/>
                <a:cs typeface="+mn-cs"/>
              </a:defRPr>
            </a:lvl8pPr>
            <a:lvl9pPr marL="3657600" algn="l" defTabSz="914400" rtl="0" eaLnBrk="1" latinLnBrk="0" hangingPunct="1">
              <a:defRPr sz="2000" kern="1200">
                <a:solidFill>
                  <a:schemeClr val="bg2"/>
                </a:solidFill>
                <a:latin typeface="Arial" charset="0"/>
                <a:ea typeface="+mn-ea"/>
                <a:cs typeface="+mn-cs"/>
              </a:defRPr>
            </a:lvl9pPr>
          </a:lstStyle>
          <a:p>
            <a:r>
              <a:rPr lang="en-GB" sz="2400" dirty="0" err="1" smtClean="0">
                <a:solidFill>
                  <a:srgbClr val="000000"/>
                </a:solidFill>
              </a:rPr>
              <a:t>R.Schmidt</a:t>
            </a:r>
            <a:r>
              <a:rPr lang="en-GB" sz="2400" dirty="0" smtClean="0">
                <a:solidFill>
                  <a:srgbClr val="000000"/>
                </a:solidFill>
              </a:rPr>
              <a:t> / </a:t>
            </a:r>
            <a:r>
              <a:rPr lang="en-GB" sz="2400" dirty="0" err="1" smtClean="0">
                <a:solidFill>
                  <a:srgbClr val="000000"/>
                </a:solidFill>
              </a:rPr>
              <a:t>I.Romera</a:t>
            </a:r>
            <a:endParaRPr lang="en-GB" sz="2400" dirty="0">
              <a:solidFill>
                <a:srgbClr val="000000"/>
              </a:solidFill>
            </a:endParaRPr>
          </a:p>
        </p:txBody>
      </p:sp>
    </p:spTree>
    <p:extLst>
      <p:ext uri="{BB962C8B-B14F-4D97-AF65-F5344CB8AC3E}">
        <p14:creationId xmlns:p14="http://schemas.microsoft.com/office/powerpoint/2010/main" val="3780590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LHC 8:30 meeting</a:t>
            </a:r>
            <a:endParaRPr lang="en-US" dirty="0"/>
          </a:p>
        </p:txBody>
      </p:sp>
      <p:sp>
        <p:nvSpPr>
          <p:cNvPr id="5" name="Date Placeholder 4"/>
          <p:cNvSpPr>
            <a:spLocks noGrp="1"/>
          </p:cNvSpPr>
          <p:nvPr>
            <p:ph type="dt" sz="half" idx="12"/>
          </p:nvPr>
        </p:nvSpPr>
        <p:spPr/>
        <p:txBody>
          <a:bodyPr/>
          <a:lstStyle/>
          <a:p>
            <a:r>
              <a:rPr lang="en-US" smtClean="0"/>
              <a:t>18/06/2012</a:t>
            </a:r>
            <a:endParaRPr lang="en-US" dirty="0"/>
          </a:p>
        </p:txBody>
      </p:sp>
      <p:sp>
        <p:nvSpPr>
          <p:cNvPr id="6" name="Title 1"/>
          <p:cNvSpPr>
            <a:spLocks noGrp="1"/>
          </p:cNvSpPr>
          <p:nvPr>
            <p:ph type="title"/>
          </p:nvPr>
        </p:nvSpPr>
        <p:spPr>
          <a:xfrm>
            <a:off x="684213" y="44530"/>
            <a:ext cx="8229600" cy="523875"/>
          </a:xfrm>
        </p:spPr>
        <p:txBody>
          <a:bodyPr/>
          <a:lstStyle/>
          <a:p>
            <a:r>
              <a:rPr lang="en-US" dirty="0" smtClean="0"/>
              <a:t>New Filling Scheme from Friday onwards</a:t>
            </a:r>
            <a:endParaRPr lang="en-GB"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560" y="1636160"/>
            <a:ext cx="3694064" cy="1432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449" y="927780"/>
            <a:ext cx="6663325" cy="576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899490" y="3573020"/>
            <a:ext cx="6375284" cy="400110"/>
          </a:xfrm>
          <a:prstGeom prst="rect">
            <a:avLst/>
          </a:prstGeom>
          <a:solidFill>
            <a:schemeClr val="accent1"/>
          </a:solidFill>
        </p:spPr>
        <p:txBody>
          <a:bodyPr wrap="square" rtlCol="0">
            <a:spAutoFit/>
          </a:bodyPr>
          <a:lstStyle/>
          <a:p>
            <a:r>
              <a:rPr lang="en-US" dirty="0" smtClean="0"/>
              <a:t>No problems</a:t>
            </a:r>
            <a:endParaRPr lang="en-GB" dirty="0"/>
          </a:p>
        </p:txBody>
      </p:sp>
    </p:spTree>
    <p:extLst>
      <p:ext uri="{BB962C8B-B14F-4D97-AF65-F5344CB8AC3E}">
        <p14:creationId xmlns:p14="http://schemas.microsoft.com/office/powerpoint/2010/main" val="1905885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Integrated performance and main ‘worry’</a:t>
            </a:r>
            <a:endParaRPr lang="en-US" dirty="0"/>
          </a:p>
        </p:txBody>
      </p:sp>
      <p:sp>
        <p:nvSpPr>
          <p:cNvPr id="3" name="Content Placeholder 2"/>
          <p:cNvSpPr>
            <a:spLocks noGrp="1"/>
          </p:cNvSpPr>
          <p:nvPr>
            <p:ph idx="1"/>
          </p:nvPr>
        </p:nvSpPr>
        <p:spPr>
          <a:xfrm>
            <a:off x="467430" y="620610"/>
            <a:ext cx="8497180" cy="1080150"/>
          </a:xfrm>
        </p:spPr>
        <p:txBody>
          <a:bodyPr/>
          <a:lstStyle/>
          <a:p>
            <a:r>
              <a:rPr lang="en-US" dirty="0" smtClean="0"/>
              <a:t>Injection kicker temperature over the week</a:t>
            </a:r>
          </a:p>
          <a:p>
            <a:r>
              <a:rPr lang="en-US" dirty="0" smtClean="0"/>
              <a:t>All time high in temperature = All time high in performance = All time record in waiting for cool down between fills</a:t>
            </a:r>
            <a:endParaRPr lang="en-US" dirty="0"/>
          </a:p>
        </p:txBody>
      </p:sp>
      <p:sp>
        <p:nvSpPr>
          <p:cNvPr id="4" name="Footer Placeholder 3"/>
          <p:cNvSpPr>
            <a:spLocks noGrp="1"/>
          </p:cNvSpPr>
          <p:nvPr>
            <p:ph type="ftr" sz="quarter" idx="10"/>
          </p:nvPr>
        </p:nvSpPr>
        <p:spPr/>
        <p:txBody>
          <a:bodyPr/>
          <a:lstStyle/>
          <a:p>
            <a:r>
              <a:rPr lang="en-US" smtClean="0"/>
              <a:t>LHC 8:30 meeting</a:t>
            </a:r>
            <a:endParaRPr lang="en-US" dirty="0"/>
          </a:p>
        </p:txBody>
      </p:sp>
      <p:sp>
        <p:nvSpPr>
          <p:cNvPr id="5" name="Date Placeholder 4"/>
          <p:cNvSpPr>
            <a:spLocks noGrp="1"/>
          </p:cNvSpPr>
          <p:nvPr>
            <p:ph type="dt" sz="half" idx="12"/>
          </p:nvPr>
        </p:nvSpPr>
        <p:spPr/>
        <p:txBody>
          <a:bodyPr/>
          <a:lstStyle/>
          <a:p>
            <a:r>
              <a:rPr lang="en-US" smtClean="0"/>
              <a:t>18/06/2012</a:t>
            </a:r>
            <a:endParaRPr lang="en-US" dirty="0"/>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106" y="1988800"/>
            <a:ext cx="8119757" cy="4244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755470" y="3176597"/>
            <a:ext cx="1080150" cy="400110"/>
          </a:xfrm>
          <a:prstGeom prst="rect">
            <a:avLst/>
          </a:prstGeom>
          <a:noFill/>
        </p:spPr>
        <p:txBody>
          <a:bodyPr wrap="square" rtlCol="0">
            <a:spAutoFit/>
          </a:bodyPr>
          <a:lstStyle/>
          <a:p>
            <a:r>
              <a:rPr lang="fr-CH" dirty="0" smtClean="0">
                <a:solidFill>
                  <a:srgbClr val="FFFF00"/>
                </a:solidFill>
              </a:rPr>
              <a:t>60</a:t>
            </a:r>
            <a:r>
              <a:rPr lang="fr-CH" dirty="0" smtClean="0">
                <a:solidFill>
                  <a:srgbClr val="FFFF00"/>
                </a:solidFill>
                <a:sym typeface="Symbol"/>
              </a:rPr>
              <a:t> C</a:t>
            </a:r>
            <a:endParaRPr lang="en-GB" dirty="0">
              <a:solidFill>
                <a:srgbClr val="FFFF00"/>
              </a:solidFill>
            </a:endParaRPr>
          </a:p>
        </p:txBody>
      </p:sp>
      <p:sp>
        <p:nvSpPr>
          <p:cNvPr id="12" name="TextBox 11"/>
          <p:cNvSpPr txBox="1"/>
          <p:nvPr/>
        </p:nvSpPr>
        <p:spPr>
          <a:xfrm>
            <a:off x="827480" y="2448387"/>
            <a:ext cx="1080150" cy="400110"/>
          </a:xfrm>
          <a:prstGeom prst="rect">
            <a:avLst/>
          </a:prstGeom>
          <a:noFill/>
        </p:spPr>
        <p:txBody>
          <a:bodyPr wrap="square" rtlCol="0">
            <a:spAutoFit/>
          </a:bodyPr>
          <a:lstStyle/>
          <a:p>
            <a:r>
              <a:rPr lang="fr-CH" dirty="0">
                <a:solidFill>
                  <a:srgbClr val="FFFF00"/>
                </a:solidFill>
              </a:rPr>
              <a:t>7</a:t>
            </a:r>
            <a:r>
              <a:rPr lang="fr-CH" dirty="0" smtClean="0">
                <a:solidFill>
                  <a:srgbClr val="FFFF00"/>
                </a:solidFill>
              </a:rPr>
              <a:t>0</a:t>
            </a:r>
            <a:r>
              <a:rPr lang="fr-CH" dirty="0" smtClean="0">
                <a:solidFill>
                  <a:srgbClr val="FFFF00"/>
                </a:solidFill>
                <a:sym typeface="Symbol"/>
              </a:rPr>
              <a:t> C</a:t>
            </a:r>
            <a:endParaRPr lang="en-GB" dirty="0">
              <a:solidFill>
                <a:srgbClr val="FFFF00"/>
              </a:solidFill>
            </a:endParaRPr>
          </a:p>
        </p:txBody>
      </p:sp>
      <p:cxnSp>
        <p:nvCxnSpPr>
          <p:cNvPr id="13" name="Straight Connector 12"/>
          <p:cNvCxnSpPr/>
          <p:nvPr/>
        </p:nvCxnSpPr>
        <p:spPr bwMode="auto">
          <a:xfrm>
            <a:off x="404106" y="3212970"/>
            <a:ext cx="8416484" cy="0"/>
          </a:xfrm>
          <a:prstGeom prst="line">
            <a:avLst/>
          </a:prstGeom>
          <a:solidFill>
            <a:schemeClr val="accent1"/>
          </a:solidFill>
          <a:ln w="25400" cap="sq" cmpd="sng" algn="ctr">
            <a:solidFill>
              <a:srgbClr val="FF0000"/>
            </a:solidFill>
            <a:prstDash val="dash"/>
            <a:round/>
            <a:headEnd type="none" w="med" len="med"/>
            <a:tailEnd type="none" w="med" len="med"/>
          </a:ln>
          <a:effectLst/>
        </p:spPr>
      </p:cxnSp>
    </p:spTree>
    <p:extLst>
      <p:ext uri="{BB962C8B-B14F-4D97-AF65-F5344CB8AC3E}">
        <p14:creationId xmlns:p14="http://schemas.microsoft.com/office/powerpoint/2010/main" val="20206958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106" y="985083"/>
            <a:ext cx="8119757" cy="4244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Injection kicker MKI temperatures</a:t>
            </a:r>
            <a:endParaRPr lang="en-GB" dirty="0"/>
          </a:p>
        </p:txBody>
      </p:sp>
      <p:sp>
        <p:nvSpPr>
          <p:cNvPr id="4" name="Footer Placeholder 3"/>
          <p:cNvSpPr>
            <a:spLocks noGrp="1"/>
          </p:cNvSpPr>
          <p:nvPr>
            <p:ph type="ftr" sz="quarter" idx="10"/>
          </p:nvPr>
        </p:nvSpPr>
        <p:spPr/>
        <p:txBody>
          <a:bodyPr/>
          <a:lstStyle/>
          <a:p>
            <a:r>
              <a:rPr lang="en-US" smtClean="0"/>
              <a:t>LHC 8:30 meeting</a:t>
            </a:r>
            <a:endParaRPr lang="en-US" dirty="0"/>
          </a:p>
        </p:txBody>
      </p:sp>
      <p:sp>
        <p:nvSpPr>
          <p:cNvPr id="5" name="Date Placeholder 4"/>
          <p:cNvSpPr>
            <a:spLocks noGrp="1"/>
          </p:cNvSpPr>
          <p:nvPr>
            <p:ph type="dt" sz="half" idx="12"/>
          </p:nvPr>
        </p:nvSpPr>
        <p:spPr/>
        <p:txBody>
          <a:bodyPr/>
          <a:lstStyle/>
          <a:p>
            <a:r>
              <a:rPr lang="en-US" smtClean="0"/>
              <a:t>18/06/2012</a:t>
            </a:r>
            <a:endParaRPr lang="en-US" dirty="0"/>
          </a:p>
        </p:txBody>
      </p:sp>
      <p:sp>
        <p:nvSpPr>
          <p:cNvPr id="6" name="TextBox 5"/>
          <p:cNvSpPr txBox="1"/>
          <p:nvPr/>
        </p:nvSpPr>
        <p:spPr>
          <a:xfrm>
            <a:off x="2051650" y="5229250"/>
            <a:ext cx="4824670" cy="400110"/>
          </a:xfrm>
          <a:prstGeom prst="rect">
            <a:avLst/>
          </a:prstGeom>
          <a:noFill/>
        </p:spPr>
        <p:txBody>
          <a:bodyPr wrap="square" rtlCol="0">
            <a:spAutoFit/>
          </a:bodyPr>
          <a:lstStyle/>
          <a:p>
            <a:r>
              <a:rPr lang="en-US" dirty="0" smtClean="0"/>
              <a:t>All time record temperatures</a:t>
            </a:r>
            <a:endParaRPr lang="en-GB" dirty="0"/>
          </a:p>
        </p:txBody>
      </p:sp>
      <p:sp>
        <p:nvSpPr>
          <p:cNvPr id="9" name="TextBox 8"/>
          <p:cNvSpPr txBox="1"/>
          <p:nvPr/>
        </p:nvSpPr>
        <p:spPr>
          <a:xfrm>
            <a:off x="755470" y="2172880"/>
            <a:ext cx="1080150" cy="400110"/>
          </a:xfrm>
          <a:prstGeom prst="rect">
            <a:avLst/>
          </a:prstGeom>
          <a:noFill/>
        </p:spPr>
        <p:txBody>
          <a:bodyPr wrap="square" rtlCol="0">
            <a:spAutoFit/>
          </a:bodyPr>
          <a:lstStyle/>
          <a:p>
            <a:r>
              <a:rPr lang="fr-CH" dirty="0" smtClean="0">
                <a:solidFill>
                  <a:srgbClr val="FFFF00"/>
                </a:solidFill>
              </a:rPr>
              <a:t>60</a:t>
            </a:r>
            <a:r>
              <a:rPr lang="fr-CH" dirty="0" smtClean="0">
                <a:solidFill>
                  <a:srgbClr val="FFFF00"/>
                </a:solidFill>
                <a:sym typeface="Symbol"/>
              </a:rPr>
              <a:t> C</a:t>
            </a:r>
            <a:endParaRPr lang="en-GB" dirty="0">
              <a:solidFill>
                <a:srgbClr val="FFFF00"/>
              </a:solidFill>
            </a:endParaRPr>
          </a:p>
        </p:txBody>
      </p:sp>
      <p:sp>
        <p:nvSpPr>
          <p:cNvPr id="10" name="TextBox 9"/>
          <p:cNvSpPr txBox="1"/>
          <p:nvPr/>
        </p:nvSpPr>
        <p:spPr>
          <a:xfrm>
            <a:off x="827480" y="1444670"/>
            <a:ext cx="1080150" cy="400110"/>
          </a:xfrm>
          <a:prstGeom prst="rect">
            <a:avLst/>
          </a:prstGeom>
          <a:noFill/>
        </p:spPr>
        <p:txBody>
          <a:bodyPr wrap="square" rtlCol="0">
            <a:spAutoFit/>
          </a:bodyPr>
          <a:lstStyle/>
          <a:p>
            <a:r>
              <a:rPr lang="fr-CH" dirty="0">
                <a:solidFill>
                  <a:srgbClr val="FFFF00"/>
                </a:solidFill>
              </a:rPr>
              <a:t>7</a:t>
            </a:r>
            <a:r>
              <a:rPr lang="fr-CH" dirty="0" smtClean="0">
                <a:solidFill>
                  <a:srgbClr val="FFFF00"/>
                </a:solidFill>
              </a:rPr>
              <a:t>0</a:t>
            </a:r>
            <a:r>
              <a:rPr lang="fr-CH" dirty="0" smtClean="0">
                <a:solidFill>
                  <a:srgbClr val="FFFF00"/>
                </a:solidFill>
                <a:sym typeface="Symbol"/>
              </a:rPr>
              <a:t> C</a:t>
            </a:r>
            <a:endParaRPr lang="en-GB" dirty="0">
              <a:solidFill>
                <a:srgbClr val="FFFF00"/>
              </a:solidFill>
            </a:endParaRPr>
          </a:p>
        </p:txBody>
      </p:sp>
      <p:cxnSp>
        <p:nvCxnSpPr>
          <p:cNvPr id="11" name="Straight Connector 10"/>
          <p:cNvCxnSpPr/>
          <p:nvPr/>
        </p:nvCxnSpPr>
        <p:spPr bwMode="auto">
          <a:xfrm>
            <a:off x="404106" y="2172881"/>
            <a:ext cx="8416484" cy="0"/>
          </a:xfrm>
          <a:prstGeom prst="line">
            <a:avLst/>
          </a:prstGeom>
          <a:solidFill>
            <a:schemeClr val="accent1"/>
          </a:solidFill>
          <a:ln w="25400" cap="sq" cmpd="sng" algn="ctr">
            <a:solidFill>
              <a:srgbClr val="FF0000"/>
            </a:solidFill>
            <a:prstDash val="dash"/>
            <a:round/>
            <a:headEnd type="none" w="med" len="med"/>
            <a:tailEnd type="none" w="med" len="med"/>
          </a:ln>
          <a:effectLst/>
        </p:spPr>
      </p:cxnSp>
    </p:spTree>
    <p:extLst>
      <p:ext uri="{BB962C8B-B14F-4D97-AF65-F5344CB8AC3E}">
        <p14:creationId xmlns:p14="http://schemas.microsoft.com/office/powerpoint/2010/main" val="31839920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Kickers5.jpg"/>
          <p:cNvPicPr>
            <a:picLocks noChangeAspect="1"/>
          </p:cNvPicPr>
          <p:nvPr/>
        </p:nvPicPr>
        <p:blipFill>
          <a:blip r:embed="rId2" cstate="print"/>
          <a:srcRect l="11534" t="19224" b="3845"/>
          <a:stretch>
            <a:fillRect/>
          </a:stretch>
        </p:blipFill>
        <p:spPr>
          <a:xfrm>
            <a:off x="1" y="764704"/>
            <a:ext cx="9201546" cy="5549587"/>
          </a:xfrm>
          <a:prstGeom prst="rect">
            <a:avLst/>
          </a:prstGeom>
          <a:solidFill>
            <a:schemeClr val="accent1"/>
          </a:solidFill>
        </p:spPr>
      </p:pic>
      <p:sp>
        <p:nvSpPr>
          <p:cNvPr id="2" name="Title 1"/>
          <p:cNvSpPr>
            <a:spLocks noGrp="1"/>
          </p:cNvSpPr>
          <p:nvPr>
            <p:ph type="title"/>
          </p:nvPr>
        </p:nvSpPr>
        <p:spPr/>
        <p:txBody>
          <a:bodyPr/>
          <a:lstStyle/>
          <a:p>
            <a:r>
              <a:rPr lang="fr-CH" dirty="0" smtClean="0"/>
              <a:t>Injection Kicker MKI</a:t>
            </a:r>
            <a:endParaRPr lang="en-GB" dirty="0"/>
          </a:p>
        </p:txBody>
      </p:sp>
      <p:sp>
        <p:nvSpPr>
          <p:cNvPr id="4" name="Footer Placeholder 3"/>
          <p:cNvSpPr>
            <a:spLocks noGrp="1"/>
          </p:cNvSpPr>
          <p:nvPr>
            <p:ph type="ftr" sz="quarter" idx="10"/>
          </p:nvPr>
        </p:nvSpPr>
        <p:spPr/>
        <p:txBody>
          <a:bodyPr/>
          <a:lstStyle/>
          <a:p>
            <a:r>
              <a:rPr lang="en-US" smtClean="0"/>
              <a:t>LHC 8:30 meeting</a:t>
            </a:r>
            <a:endParaRPr lang="en-US" dirty="0"/>
          </a:p>
        </p:txBody>
      </p:sp>
      <p:sp>
        <p:nvSpPr>
          <p:cNvPr id="5" name="Date Placeholder 4"/>
          <p:cNvSpPr>
            <a:spLocks noGrp="1"/>
          </p:cNvSpPr>
          <p:nvPr>
            <p:ph type="dt" sz="half" idx="12"/>
          </p:nvPr>
        </p:nvSpPr>
        <p:spPr/>
        <p:txBody>
          <a:bodyPr/>
          <a:lstStyle/>
          <a:p>
            <a:r>
              <a:rPr lang="en-US" smtClean="0"/>
              <a:t>18/06/2012</a:t>
            </a:r>
            <a:endParaRPr lang="en-US" dirty="0"/>
          </a:p>
        </p:txBody>
      </p:sp>
      <p:grpSp>
        <p:nvGrpSpPr>
          <p:cNvPr id="6" name="Group 5"/>
          <p:cNvGrpSpPr/>
          <p:nvPr/>
        </p:nvGrpSpPr>
        <p:grpSpPr>
          <a:xfrm>
            <a:off x="-36640" y="3789132"/>
            <a:ext cx="6768752" cy="2952328"/>
            <a:chOff x="323528" y="620688"/>
            <a:chExt cx="6768752" cy="2952328"/>
          </a:xfrm>
        </p:grpSpPr>
        <p:pic>
          <p:nvPicPr>
            <p:cNvPr id="7" name="Picture 6" descr="IMG_6849.jpg"/>
            <p:cNvPicPr>
              <a:picLocks noChangeAspect="1"/>
            </p:cNvPicPr>
            <p:nvPr/>
          </p:nvPicPr>
          <p:blipFill>
            <a:blip r:embed="rId3" cstate="print"/>
            <a:srcRect l="1744" t="2326" r="2326" b="2326"/>
            <a:stretch>
              <a:fillRect/>
            </a:stretch>
          </p:blipFill>
          <p:spPr>
            <a:xfrm>
              <a:off x="323528" y="620688"/>
              <a:ext cx="3960440" cy="2952328"/>
            </a:xfrm>
            <a:prstGeom prst="rect">
              <a:avLst/>
            </a:prstGeom>
          </p:spPr>
        </p:pic>
        <p:pic>
          <p:nvPicPr>
            <p:cNvPr id="8" name="Picture 2"/>
            <p:cNvPicPr>
              <a:picLocks noChangeAspect="1" noChangeArrowheads="1"/>
            </p:cNvPicPr>
            <p:nvPr/>
          </p:nvPicPr>
          <p:blipFill>
            <a:blip r:embed="rId4" cstate="print"/>
            <a:srcRect/>
            <a:stretch>
              <a:fillRect/>
            </a:stretch>
          </p:blipFill>
          <p:spPr bwMode="auto">
            <a:xfrm>
              <a:off x="4441155" y="620688"/>
              <a:ext cx="2651125" cy="2682875"/>
            </a:xfrm>
            <a:prstGeom prst="rect">
              <a:avLst/>
            </a:prstGeom>
            <a:noFill/>
            <a:ln w="9525">
              <a:noFill/>
              <a:miter lim="800000"/>
              <a:headEnd/>
              <a:tailEnd/>
            </a:ln>
            <a:effectLst/>
          </p:spPr>
        </p:pic>
      </p:grpSp>
      <p:sp>
        <p:nvSpPr>
          <p:cNvPr id="11" name="TextBox 10"/>
          <p:cNvSpPr txBox="1"/>
          <p:nvPr/>
        </p:nvSpPr>
        <p:spPr>
          <a:xfrm>
            <a:off x="3995920" y="836640"/>
            <a:ext cx="5040700" cy="830997"/>
          </a:xfrm>
          <a:prstGeom prst="rect">
            <a:avLst/>
          </a:prstGeom>
          <a:solidFill>
            <a:schemeClr val="accent1"/>
          </a:solidFill>
        </p:spPr>
        <p:txBody>
          <a:bodyPr wrap="square" rtlCol="0">
            <a:spAutoFit/>
          </a:bodyPr>
          <a:lstStyle/>
          <a:p>
            <a:r>
              <a:rPr lang="fr-CH" sz="1600" dirty="0" err="1" smtClean="0"/>
              <a:t>Bake</a:t>
            </a:r>
            <a:r>
              <a:rPr lang="fr-CH" sz="1600" dirty="0" smtClean="0"/>
              <a:t>-out jackets to </a:t>
            </a:r>
            <a:r>
              <a:rPr lang="fr-CH" sz="1600" dirty="0" err="1" smtClean="0"/>
              <a:t>be</a:t>
            </a:r>
            <a:r>
              <a:rPr lang="fr-CH" sz="1600" dirty="0" smtClean="0"/>
              <a:t> </a:t>
            </a:r>
            <a:r>
              <a:rPr lang="fr-CH" sz="1600" dirty="0" err="1" smtClean="0"/>
              <a:t>removed</a:t>
            </a:r>
            <a:r>
              <a:rPr lang="fr-CH" sz="1600" dirty="0" smtClean="0"/>
              <a:t> in </a:t>
            </a:r>
            <a:r>
              <a:rPr lang="fr-CH" sz="1600" dirty="0" err="1" smtClean="0"/>
              <a:t>coming</a:t>
            </a:r>
            <a:r>
              <a:rPr lang="fr-CH" sz="1600" dirty="0" smtClean="0"/>
              <a:t> TS</a:t>
            </a:r>
            <a:r>
              <a:rPr lang="en-GB" sz="1600" dirty="0" smtClean="0"/>
              <a:t/>
            </a:r>
            <a:br>
              <a:rPr lang="en-GB" sz="1600" dirty="0" smtClean="0"/>
            </a:br>
            <a:r>
              <a:rPr lang="en-GB" sz="1600" dirty="0" smtClean="0"/>
              <a:t>Will (only) give a 5</a:t>
            </a:r>
            <a:r>
              <a:rPr lang="en-GB" sz="1600" dirty="0" smtClean="0">
                <a:sym typeface="Symbol"/>
              </a:rPr>
              <a:t></a:t>
            </a:r>
            <a:r>
              <a:rPr lang="en-GB" sz="1600" dirty="0" smtClean="0"/>
              <a:t> C gain in measured temperature</a:t>
            </a:r>
            <a:br>
              <a:rPr lang="en-GB" sz="1600" dirty="0" smtClean="0"/>
            </a:br>
            <a:r>
              <a:rPr lang="en-GB" sz="1600" dirty="0" smtClean="0"/>
              <a:t>Possibly n</a:t>
            </a:r>
            <a:r>
              <a:rPr lang="fr-CH" sz="1600" dirty="0" err="1" smtClean="0"/>
              <a:t>ew</a:t>
            </a:r>
            <a:r>
              <a:rPr lang="fr-CH" sz="1600" dirty="0" smtClean="0"/>
              <a:t> MKI-8D </a:t>
            </a:r>
            <a:r>
              <a:rPr lang="fr-CH" sz="1600" dirty="0" err="1" smtClean="0"/>
              <a:t>with</a:t>
            </a:r>
            <a:r>
              <a:rPr lang="fr-CH" sz="1600" dirty="0" smtClean="0"/>
              <a:t> more </a:t>
            </a:r>
            <a:r>
              <a:rPr lang="fr-CH" sz="1600" dirty="0" err="1" smtClean="0"/>
              <a:t>stripes</a:t>
            </a:r>
            <a:r>
              <a:rPr lang="fr-CH" sz="1600" dirty="0" smtClean="0"/>
              <a:t> in TS3</a:t>
            </a:r>
          </a:p>
        </p:txBody>
      </p:sp>
      <p:sp>
        <p:nvSpPr>
          <p:cNvPr id="12" name="TextBox 11"/>
          <p:cNvSpPr txBox="1"/>
          <p:nvPr/>
        </p:nvSpPr>
        <p:spPr>
          <a:xfrm>
            <a:off x="7164360" y="6381410"/>
            <a:ext cx="1872260" cy="400110"/>
          </a:xfrm>
          <a:prstGeom prst="rect">
            <a:avLst/>
          </a:prstGeom>
          <a:solidFill>
            <a:schemeClr val="accent1"/>
          </a:solidFill>
        </p:spPr>
        <p:txBody>
          <a:bodyPr wrap="square" rtlCol="0">
            <a:spAutoFit/>
          </a:bodyPr>
          <a:lstStyle/>
          <a:p>
            <a:r>
              <a:rPr lang="fr-CH" dirty="0" err="1" smtClean="0"/>
              <a:t>M.Barnes</a:t>
            </a:r>
            <a:endParaRPr lang="en-GB" dirty="0"/>
          </a:p>
        </p:txBody>
      </p:sp>
    </p:spTree>
    <p:extLst>
      <p:ext uri="{BB962C8B-B14F-4D97-AF65-F5344CB8AC3E}">
        <p14:creationId xmlns:p14="http://schemas.microsoft.com/office/powerpoint/2010/main" val="25229724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03" y="3027102"/>
            <a:ext cx="8913550" cy="3244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MKI cool down Sunday afternoon</a:t>
            </a:r>
            <a:endParaRPr lang="en-GB" dirty="0"/>
          </a:p>
        </p:txBody>
      </p:sp>
      <p:sp>
        <p:nvSpPr>
          <p:cNvPr id="3" name="Content Placeholder 2"/>
          <p:cNvSpPr>
            <a:spLocks noGrp="1"/>
          </p:cNvSpPr>
          <p:nvPr>
            <p:ph idx="1"/>
          </p:nvPr>
        </p:nvSpPr>
        <p:spPr>
          <a:xfrm>
            <a:off x="395420" y="620610"/>
            <a:ext cx="8229600" cy="2016280"/>
          </a:xfrm>
        </p:spPr>
        <p:txBody>
          <a:bodyPr/>
          <a:lstStyle/>
          <a:p>
            <a:r>
              <a:rPr lang="en-US" dirty="0" smtClean="0"/>
              <a:t>For critical temperature MKI.DB2.UP</a:t>
            </a:r>
          </a:p>
          <a:p>
            <a:pPr lvl="1"/>
            <a:r>
              <a:rPr lang="en-US" dirty="0" smtClean="0"/>
              <a:t>07:00 Max temperature reached: 10 % above interlock</a:t>
            </a:r>
          </a:p>
          <a:p>
            <a:pPr lvl="1"/>
            <a:r>
              <a:rPr lang="en-US" dirty="0" smtClean="0"/>
              <a:t>13:40 Beams dumped, still 9 % above interlock</a:t>
            </a:r>
          </a:p>
          <a:p>
            <a:pPr lvl="1"/>
            <a:r>
              <a:rPr lang="en-US" dirty="0" smtClean="0"/>
              <a:t>18:35 Below interlock threshold</a:t>
            </a:r>
          </a:p>
          <a:p>
            <a:pPr lvl="1"/>
            <a:r>
              <a:rPr lang="en-US" dirty="0" smtClean="0"/>
              <a:t>Spent </a:t>
            </a:r>
            <a:r>
              <a:rPr lang="en-US" dirty="0" smtClean="0"/>
              <a:t>1h25 </a:t>
            </a:r>
            <a:r>
              <a:rPr lang="en-US" dirty="0" smtClean="0"/>
              <a:t>minutes below threshold</a:t>
            </a:r>
          </a:p>
          <a:p>
            <a:r>
              <a:rPr lang="en-US" dirty="0" err="1" smtClean="0"/>
              <a:t>Optimisation</a:t>
            </a:r>
            <a:r>
              <a:rPr lang="en-US" dirty="0" smtClean="0"/>
              <a:t> difficult…</a:t>
            </a:r>
            <a:endParaRPr lang="en-GB" dirty="0"/>
          </a:p>
        </p:txBody>
      </p:sp>
      <p:sp>
        <p:nvSpPr>
          <p:cNvPr id="4" name="Footer Placeholder 3"/>
          <p:cNvSpPr>
            <a:spLocks noGrp="1"/>
          </p:cNvSpPr>
          <p:nvPr>
            <p:ph type="ftr" sz="quarter" idx="10"/>
          </p:nvPr>
        </p:nvSpPr>
        <p:spPr/>
        <p:txBody>
          <a:bodyPr/>
          <a:lstStyle/>
          <a:p>
            <a:r>
              <a:rPr lang="en-US" smtClean="0"/>
              <a:t>LHC 8:30 meeting</a:t>
            </a:r>
            <a:endParaRPr lang="en-US" dirty="0"/>
          </a:p>
        </p:txBody>
      </p:sp>
      <p:sp>
        <p:nvSpPr>
          <p:cNvPr id="5" name="Date Placeholder 4"/>
          <p:cNvSpPr>
            <a:spLocks noGrp="1"/>
          </p:cNvSpPr>
          <p:nvPr>
            <p:ph type="dt" sz="half" idx="12"/>
          </p:nvPr>
        </p:nvSpPr>
        <p:spPr/>
        <p:txBody>
          <a:bodyPr/>
          <a:lstStyle/>
          <a:p>
            <a:r>
              <a:rPr lang="en-US" smtClean="0"/>
              <a:t>18/06/2012</a:t>
            </a:r>
            <a:endParaRPr lang="en-US" dirty="0"/>
          </a:p>
        </p:txBody>
      </p:sp>
      <p:cxnSp>
        <p:nvCxnSpPr>
          <p:cNvPr id="7" name="Straight Connector 6"/>
          <p:cNvCxnSpPr/>
          <p:nvPr/>
        </p:nvCxnSpPr>
        <p:spPr bwMode="auto">
          <a:xfrm>
            <a:off x="6068459" y="2636890"/>
            <a:ext cx="0" cy="3634744"/>
          </a:xfrm>
          <a:prstGeom prst="line">
            <a:avLst/>
          </a:prstGeom>
          <a:solidFill>
            <a:schemeClr val="accent1"/>
          </a:solidFill>
          <a:ln w="25400" cap="sq" cmpd="sng" algn="ctr">
            <a:solidFill>
              <a:srgbClr val="FF0000"/>
            </a:solidFill>
            <a:prstDash val="dash"/>
            <a:round/>
            <a:headEnd type="none" w="med" len="med"/>
            <a:tailEnd type="none" w="med" len="med"/>
          </a:ln>
          <a:effectLst/>
        </p:spPr>
      </p:cxnSp>
      <p:sp>
        <p:nvSpPr>
          <p:cNvPr id="8" name="TextBox 7"/>
          <p:cNvSpPr txBox="1"/>
          <p:nvPr/>
        </p:nvSpPr>
        <p:spPr>
          <a:xfrm>
            <a:off x="4708501" y="2437409"/>
            <a:ext cx="2736380" cy="400110"/>
          </a:xfrm>
          <a:prstGeom prst="rect">
            <a:avLst/>
          </a:prstGeom>
          <a:noFill/>
        </p:spPr>
        <p:txBody>
          <a:bodyPr wrap="square" rtlCol="0">
            <a:spAutoFit/>
          </a:bodyPr>
          <a:lstStyle/>
          <a:p>
            <a:r>
              <a:rPr lang="en-US" dirty="0" smtClean="0"/>
              <a:t>13:40 beams dumped</a:t>
            </a:r>
            <a:endParaRPr lang="en-GB" dirty="0"/>
          </a:p>
        </p:txBody>
      </p:sp>
      <p:cxnSp>
        <p:nvCxnSpPr>
          <p:cNvPr id="10" name="Straight Arrow Connector 9"/>
          <p:cNvCxnSpPr/>
          <p:nvPr/>
        </p:nvCxnSpPr>
        <p:spPr bwMode="auto">
          <a:xfrm flipH="1">
            <a:off x="4572001" y="980660"/>
            <a:ext cx="288040" cy="2520350"/>
          </a:xfrm>
          <a:prstGeom prst="straightConnector1">
            <a:avLst/>
          </a:prstGeom>
          <a:solidFill>
            <a:schemeClr val="accent1"/>
          </a:solidFill>
          <a:ln w="12700" cap="sq" cmpd="sng" algn="ctr">
            <a:solidFill>
              <a:schemeClr val="bg2"/>
            </a:solidFill>
            <a:prstDash val="solid"/>
            <a:round/>
            <a:headEnd type="none" w="med" len="med"/>
            <a:tailEnd type="arrow"/>
          </a:ln>
          <a:effectLst/>
        </p:spPr>
      </p:cxnSp>
      <p:cxnSp>
        <p:nvCxnSpPr>
          <p:cNvPr id="12" name="Straight Connector 11"/>
          <p:cNvCxnSpPr/>
          <p:nvPr/>
        </p:nvCxnSpPr>
        <p:spPr bwMode="auto">
          <a:xfrm>
            <a:off x="7673723" y="2298911"/>
            <a:ext cx="0" cy="4125123"/>
          </a:xfrm>
          <a:prstGeom prst="line">
            <a:avLst/>
          </a:prstGeom>
          <a:solidFill>
            <a:schemeClr val="accent1"/>
          </a:solidFill>
          <a:ln w="25400" cap="sq" cmpd="sng" algn="ctr">
            <a:solidFill>
              <a:srgbClr val="FF0000"/>
            </a:solidFill>
            <a:prstDash val="dash"/>
            <a:round/>
            <a:headEnd type="none" w="med" len="med"/>
            <a:tailEnd type="none" w="med" len="med"/>
          </a:ln>
          <a:effectLst/>
        </p:spPr>
      </p:cxnSp>
      <p:sp>
        <p:nvSpPr>
          <p:cNvPr id="13" name="TextBox 12"/>
          <p:cNvSpPr txBox="1"/>
          <p:nvPr/>
        </p:nvSpPr>
        <p:spPr>
          <a:xfrm>
            <a:off x="6372251" y="1898801"/>
            <a:ext cx="1584220" cy="400110"/>
          </a:xfrm>
          <a:prstGeom prst="rect">
            <a:avLst/>
          </a:prstGeom>
          <a:noFill/>
        </p:spPr>
        <p:txBody>
          <a:bodyPr wrap="square" rtlCol="0">
            <a:spAutoFit/>
          </a:bodyPr>
          <a:lstStyle/>
          <a:p>
            <a:r>
              <a:rPr lang="en-US" dirty="0" smtClean="0"/>
              <a:t>18:35 OK</a:t>
            </a:r>
            <a:endParaRPr lang="en-GB" dirty="0"/>
          </a:p>
        </p:txBody>
      </p:sp>
      <p:cxnSp>
        <p:nvCxnSpPr>
          <p:cNvPr id="18" name="Straight Connector 17"/>
          <p:cNvCxnSpPr/>
          <p:nvPr/>
        </p:nvCxnSpPr>
        <p:spPr bwMode="auto">
          <a:xfrm>
            <a:off x="8753872" y="2780910"/>
            <a:ext cx="0" cy="3795524"/>
          </a:xfrm>
          <a:prstGeom prst="line">
            <a:avLst/>
          </a:prstGeom>
          <a:solidFill>
            <a:schemeClr val="accent1"/>
          </a:solidFill>
          <a:ln w="25400" cap="sq" cmpd="sng" algn="ctr">
            <a:solidFill>
              <a:srgbClr val="FF0000"/>
            </a:solidFill>
            <a:prstDash val="dash"/>
            <a:round/>
            <a:headEnd type="none" w="med" len="med"/>
            <a:tailEnd type="none" w="med" len="med"/>
          </a:ln>
          <a:effectLst/>
        </p:spPr>
      </p:cxnSp>
      <p:sp>
        <p:nvSpPr>
          <p:cNvPr id="19" name="TextBox 18"/>
          <p:cNvSpPr txBox="1"/>
          <p:nvPr/>
        </p:nvSpPr>
        <p:spPr>
          <a:xfrm>
            <a:off x="7596420" y="2432899"/>
            <a:ext cx="1584220" cy="400110"/>
          </a:xfrm>
          <a:prstGeom prst="rect">
            <a:avLst/>
          </a:prstGeom>
          <a:noFill/>
        </p:spPr>
        <p:txBody>
          <a:bodyPr wrap="square" rtlCol="0">
            <a:spAutoFit/>
          </a:bodyPr>
          <a:lstStyle/>
          <a:p>
            <a:r>
              <a:rPr lang="en-US" dirty="0" smtClean="0"/>
              <a:t>21:00 </a:t>
            </a:r>
            <a:r>
              <a:rPr lang="fr-CH" dirty="0" smtClean="0"/>
              <a:t>&gt;IL</a:t>
            </a:r>
            <a:endParaRPr lang="en-GB" dirty="0"/>
          </a:p>
        </p:txBody>
      </p:sp>
    </p:spTree>
    <p:extLst>
      <p:ext uri="{BB962C8B-B14F-4D97-AF65-F5344CB8AC3E}">
        <p14:creationId xmlns:p14="http://schemas.microsoft.com/office/powerpoint/2010/main" val="41496746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Planning </a:t>
            </a:r>
            <a:r>
              <a:rPr lang="en-US" sz="2400" dirty="0" smtClean="0"/>
              <a:t>Ahead (</a:t>
            </a:r>
            <a:r>
              <a:rPr lang="en-US" sz="2400" dirty="0" err="1" smtClean="0"/>
              <a:t>tbc</a:t>
            </a:r>
            <a:r>
              <a:rPr lang="en-US" sz="2400" dirty="0" smtClean="0"/>
              <a:t> by </a:t>
            </a:r>
            <a:r>
              <a:rPr lang="en-US" sz="2400" dirty="0" err="1" smtClean="0"/>
              <a:t>M.Lamont</a:t>
            </a:r>
            <a:r>
              <a:rPr lang="en-US" sz="2400" dirty="0" smtClean="0"/>
              <a:t>, Barbara Holzer)</a:t>
            </a:r>
            <a:endParaRPr lang="en-GB" sz="2400" dirty="0"/>
          </a:p>
        </p:txBody>
      </p:sp>
      <p:sp>
        <p:nvSpPr>
          <p:cNvPr id="4" name="Footer Placeholder 3"/>
          <p:cNvSpPr>
            <a:spLocks noGrp="1"/>
          </p:cNvSpPr>
          <p:nvPr>
            <p:ph type="ftr" sz="quarter" idx="10"/>
          </p:nvPr>
        </p:nvSpPr>
        <p:spPr/>
        <p:txBody>
          <a:bodyPr/>
          <a:lstStyle/>
          <a:p>
            <a:r>
              <a:rPr lang="en-US" smtClean="0"/>
              <a:t>LHC 8:30 meeting</a:t>
            </a:r>
            <a:endParaRPr lang="en-US" dirty="0"/>
          </a:p>
        </p:txBody>
      </p:sp>
      <p:sp>
        <p:nvSpPr>
          <p:cNvPr id="5" name="Date Placeholder 4"/>
          <p:cNvSpPr>
            <a:spLocks noGrp="1"/>
          </p:cNvSpPr>
          <p:nvPr>
            <p:ph type="dt" sz="half" idx="12"/>
          </p:nvPr>
        </p:nvSpPr>
        <p:spPr/>
        <p:txBody>
          <a:bodyPr/>
          <a:lstStyle/>
          <a:p>
            <a:r>
              <a:rPr lang="en-US" smtClean="0"/>
              <a:t>18/06/2012</a:t>
            </a:r>
            <a:endParaRPr lang="en-US" dirty="0"/>
          </a:p>
        </p:txBody>
      </p:sp>
      <p:sp>
        <p:nvSpPr>
          <p:cNvPr id="6" name="Content Placeholder 1"/>
          <p:cNvSpPr>
            <a:spLocks noGrp="1"/>
          </p:cNvSpPr>
          <p:nvPr>
            <p:ph idx="1"/>
          </p:nvPr>
        </p:nvSpPr>
        <p:spPr>
          <a:xfrm>
            <a:off x="230940" y="692620"/>
            <a:ext cx="8589650" cy="5904820"/>
          </a:xfrm>
        </p:spPr>
        <p:txBody>
          <a:bodyPr/>
          <a:lstStyle/>
          <a:p>
            <a:pPr>
              <a:tabLst>
                <a:tab pos="1314450" algn="l"/>
                <a:tab pos="2457450" algn="l"/>
              </a:tabLst>
            </a:pPr>
            <a:r>
              <a:rPr lang="en-US" sz="2000" b="1" u="sng" dirty="0" smtClean="0"/>
              <a:t>Aim: Delivering </a:t>
            </a:r>
            <a:r>
              <a:rPr lang="en-US" sz="2000" b="1" u="sng" dirty="0" err="1" smtClean="0"/>
              <a:t>lumi</a:t>
            </a:r>
            <a:r>
              <a:rPr lang="en-US" sz="2000" b="1" u="sng" dirty="0" smtClean="0"/>
              <a:t> until start of the MD</a:t>
            </a:r>
          </a:p>
          <a:p>
            <a:pPr lvl="1">
              <a:tabLst>
                <a:tab pos="1314450" algn="l"/>
                <a:tab pos="2457450" algn="l"/>
              </a:tabLst>
            </a:pPr>
            <a:r>
              <a:rPr lang="en-US" sz="1600" dirty="0" smtClean="0"/>
              <a:t>Dump early afternoon to allow for injection kicker cool-down</a:t>
            </a:r>
          </a:p>
          <a:p>
            <a:pPr>
              <a:tabLst>
                <a:tab pos="1314450" algn="l"/>
                <a:tab pos="2457450" algn="l"/>
              </a:tabLst>
            </a:pPr>
            <a:r>
              <a:rPr lang="en-US" sz="2000" dirty="0" smtClean="0"/>
              <a:t>Clear majority of access list while MKI cooling down (depends on temp)</a:t>
            </a:r>
          </a:p>
          <a:p>
            <a:pPr lvl="1" eaLnBrk="1" hangingPunct="1">
              <a:buClr>
                <a:srgbClr val="9999CC"/>
              </a:buClr>
            </a:pPr>
            <a:r>
              <a:rPr lang="en-US" sz="1800" dirty="0" smtClean="0"/>
              <a:t>Access:</a:t>
            </a:r>
          </a:p>
          <a:p>
            <a:pPr lvl="2" eaLnBrk="1" hangingPunct="1">
              <a:buClr>
                <a:srgbClr val="00007D"/>
              </a:buClr>
            </a:pPr>
            <a:r>
              <a:rPr lang="en-US" sz="1400" dirty="0" smtClean="0">
                <a:solidFill>
                  <a:srgbClr val="000000"/>
                </a:solidFill>
                <a:cs typeface="Times New Roman"/>
              </a:rPr>
              <a:t>TCLIB.6R2.B1 electronics and LVDT sensor.</a:t>
            </a:r>
          </a:p>
          <a:p>
            <a:pPr lvl="2" eaLnBrk="1" hangingPunct="1">
              <a:buClr>
                <a:srgbClr val="00007D"/>
              </a:buClr>
            </a:pPr>
            <a:r>
              <a:rPr lang="en-US" sz="1400" dirty="0" smtClean="0">
                <a:solidFill>
                  <a:srgbClr val="000000"/>
                </a:solidFill>
                <a:cs typeface="Times New Roman"/>
              </a:rPr>
              <a:t>MAD PM15: motors of inner doors not working (at least 4 hours).</a:t>
            </a:r>
          </a:p>
          <a:p>
            <a:pPr lvl="2" eaLnBrk="1" hangingPunct="1">
              <a:buClr>
                <a:srgbClr val="00007D"/>
              </a:buClr>
            </a:pPr>
            <a:r>
              <a:rPr lang="en-US" sz="1400" dirty="0" smtClean="0">
                <a:solidFill>
                  <a:srgbClr val="000000"/>
                </a:solidFill>
                <a:cs typeface="Times New Roman"/>
              </a:rPr>
              <a:t>BI in Pt4 (3-4 hours, working hours). </a:t>
            </a:r>
          </a:p>
          <a:p>
            <a:pPr lvl="2" eaLnBrk="1" hangingPunct="1">
              <a:buClr>
                <a:srgbClr val="00007D"/>
              </a:buClr>
            </a:pPr>
            <a:r>
              <a:rPr lang="en-US" sz="1400" dirty="0" smtClean="0">
                <a:solidFill>
                  <a:srgbClr val="000000"/>
                </a:solidFill>
                <a:cs typeface="Times New Roman"/>
              </a:rPr>
              <a:t>TOTEM vacuum gauge (3 hours).</a:t>
            </a:r>
          </a:p>
          <a:p>
            <a:pPr lvl="2" eaLnBrk="1" hangingPunct="1">
              <a:buClr>
                <a:srgbClr val="00007D"/>
              </a:buClr>
            </a:pPr>
            <a:r>
              <a:rPr lang="en-US" sz="1400" dirty="0" smtClean="0">
                <a:solidFill>
                  <a:srgbClr val="000000"/>
                </a:solidFill>
                <a:cs typeface="Times New Roman"/>
              </a:rPr>
              <a:t>MCBV18.L4B1 and RCO.A12.B1 to be repaired / changed.</a:t>
            </a:r>
          </a:p>
          <a:p>
            <a:pPr lvl="2" eaLnBrk="1" hangingPunct="1">
              <a:buClr>
                <a:srgbClr val="00007D"/>
              </a:buClr>
            </a:pPr>
            <a:r>
              <a:rPr lang="en-US" sz="1400" dirty="0" smtClean="0">
                <a:solidFill>
                  <a:srgbClr val="000000"/>
                </a:solidFill>
                <a:cs typeface="Times New Roman"/>
              </a:rPr>
              <a:t>LBDS Check/repair Ethernet connection on FEC cfc-ua63-mkdtspm. 1 hour during working hours, N. Magnin.</a:t>
            </a:r>
          </a:p>
          <a:p>
            <a:pPr lvl="2" eaLnBrk="1" hangingPunct="1">
              <a:buClr>
                <a:srgbClr val="00007D"/>
              </a:buClr>
            </a:pPr>
            <a:r>
              <a:rPr lang="en-US" sz="1400" dirty="0" smtClean="0">
                <a:solidFill>
                  <a:srgbClr val="000000"/>
                </a:solidFill>
                <a:cs typeface="Times New Roman"/>
              </a:rPr>
              <a:t>Collimator cooling check TCT IR8 – Oliver Aberle</a:t>
            </a:r>
          </a:p>
          <a:p>
            <a:pPr lvl="2" eaLnBrk="1" hangingPunct="1">
              <a:buClr>
                <a:srgbClr val="00007D"/>
              </a:buClr>
            </a:pPr>
            <a:r>
              <a:rPr lang="en-US" sz="1400" dirty="0" smtClean="0">
                <a:solidFill>
                  <a:srgbClr val="000000"/>
                </a:solidFill>
                <a:cs typeface="Times New Roman"/>
              </a:rPr>
              <a:t>Pt.7 (IMPACT: 18638) to exchange two amplifiers for the diamond BLMs. 2 hours (Ewald).</a:t>
            </a:r>
          </a:p>
          <a:p>
            <a:pPr lvl="2" eaLnBrk="1" hangingPunct="1">
              <a:buClr>
                <a:srgbClr val="00007D"/>
              </a:buClr>
            </a:pPr>
            <a:r>
              <a:rPr lang="en-US" sz="1400" dirty="0" smtClean="0">
                <a:solidFill>
                  <a:srgbClr val="000000"/>
                </a:solidFill>
                <a:cs typeface="Times New Roman"/>
              </a:rPr>
              <a:t>BI: UA43 - lost remote communication with one of our controls front-ends. ½ hour.</a:t>
            </a:r>
          </a:p>
          <a:p>
            <a:pPr lvl="2" eaLnBrk="1" hangingPunct="1">
              <a:buClr>
                <a:srgbClr val="00007D"/>
              </a:buClr>
            </a:pPr>
            <a:r>
              <a:rPr lang="en-US" sz="1400" dirty="0" smtClean="0">
                <a:solidFill>
                  <a:srgbClr val="000000"/>
                </a:solidFill>
                <a:cs typeface="Times New Roman"/>
              </a:rPr>
              <a:t>BI: Q7R4 (RF zone) - install attenuator and temperature probes on the HT- monitor to be retrieved during the next TS. ½ hour.</a:t>
            </a:r>
          </a:p>
          <a:p>
            <a:pPr>
              <a:buClr>
                <a:srgbClr val="9999CC"/>
              </a:buClr>
            </a:pPr>
            <a:r>
              <a:rPr lang="en-US" sz="2000" dirty="0" smtClean="0">
                <a:solidFill>
                  <a:schemeClr val="tx1"/>
                </a:solidFill>
              </a:rPr>
              <a:t>16:30 </a:t>
            </a:r>
            <a:r>
              <a:rPr lang="en-US" sz="1600" dirty="0" smtClean="0">
                <a:solidFill>
                  <a:schemeClr val="tx1"/>
                </a:solidFill>
              </a:rPr>
              <a:t>Impact of TETRA on hump / beam: </a:t>
            </a:r>
            <a:r>
              <a:rPr lang="en-US" sz="1800" dirty="0" smtClean="0">
                <a:solidFill>
                  <a:schemeClr val="tx1"/>
                </a:solidFill>
              </a:rPr>
              <a:t>30 </a:t>
            </a:r>
            <a:r>
              <a:rPr lang="en-US" sz="1800" dirty="0" smtClean="0">
                <a:solidFill>
                  <a:srgbClr val="000000"/>
                </a:solidFill>
              </a:rPr>
              <a:t>min. at injection with probe bunches.</a:t>
            </a:r>
          </a:p>
          <a:p>
            <a:pPr marL="342900" lvl="1" indent="-342900">
              <a:buClr>
                <a:srgbClr val="9999CC"/>
              </a:buClr>
              <a:buSzPct val="75000"/>
              <a:buFont typeface="Wingdings" pitchFamily="2" charset="2"/>
              <a:buChar char="n"/>
            </a:pPr>
            <a:r>
              <a:rPr lang="en-US" sz="2000" dirty="0" smtClean="0">
                <a:solidFill>
                  <a:schemeClr val="tx1"/>
                </a:solidFill>
              </a:rPr>
              <a:t>17:00 </a:t>
            </a:r>
            <a:r>
              <a:rPr lang="en-US" sz="1800" dirty="0">
                <a:solidFill>
                  <a:schemeClr val="tx1"/>
                </a:solidFill>
              </a:rPr>
              <a:t>ADT: Pilot for 15min. 6b nominal for 15min</a:t>
            </a:r>
            <a:r>
              <a:rPr lang="en-US" sz="1800" dirty="0" smtClean="0">
                <a:solidFill>
                  <a:schemeClr val="tx1"/>
                </a:solidFill>
              </a:rPr>
              <a:t>.</a:t>
            </a:r>
            <a:endParaRPr lang="en-US" sz="2000" dirty="0" smtClean="0">
              <a:solidFill>
                <a:schemeClr val="tx1"/>
              </a:solidFill>
            </a:endParaRPr>
          </a:p>
          <a:p>
            <a:pPr>
              <a:buClr>
                <a:srgbClr val="9999CC"/>
              </a:buClr>
            </a:pPr>
            <a:r>
              <a:rPr lang="en-US" sz="2000" dirty="0" smtClean="0">
                <a:solidFill>
                  <a:srgbClr val="000000"/>
                </a:solidFill>
              </a:rPr>
              <a:t>18</a:t>
            </a:r>
            <a:r>
              <a:rPr lang="fr-CH" sz="2000" dirty="0" smtClean="0">
                <a:solidFill>
                  <a:srgbClr val="000000"/>
                </a:solidFill>
              </a:rPr>
              <a:t>:00 Start of 90 m </a:t>
            </a:r>
            <a:r>
              <a:rPr lang="fr-CH" sz="2000" dirty="0" err="1" smtClean="0">
                <a:solidFill>
                  <a:srgbClr val="000000"/>
                </a:solidFill>
              </a:rPr>
              <a:t>pre</a:t>
            </a:r>
            <a:r>
              <a:rPr lang="fr-CH" sz="2000" dirty="0" smtClean="0">
                <a:solidFill>
                  <a:srgbClr val="000000"/>
                </a:solidFill>
              </a:rPr>
              <a:t>-MD</a:t>
            </a:r>
          </a:p>
          <a:p>
            <a:pPr>
              <a:buClr>
                <a:srgbClr val="9999CC"/>
              </a:buClr>
            </a:pPr>
            <a:r>
              <a:rPr lang="fr-CH" sz="2000" dirty="0" smtClean="0">
                <a:solidFill>
                  <a:srgbClr val="000000"/>
                </a:solidFill>
              </a:rPr>
              <a:t>Tue 06:00 Start of MD block</a:t>
            </a:r>
            <a:endParaRPr lang="en-US" sz="2000" dirty="0" smtClean="0"/>
          </a:p>
          <a:p>
            <a:pPr>
              <a:tabLst>
                <a:tab pos="1314450" algn="l"/>
                <a:tab pos="2457450" algn="l"/>
              </a:tabLst>
            </a:pPr>
            <a:endParaRPr lang="en-US" sz="2000" dirty="0" smtClean="0"/>
          </a:p>
        </p:txBody>
      </p:sp>
    </p:spTree>
    <p:extLst>
      <p:ext uri="{BB962C8B-B14F-4D97-AF65-F5344CB8AC3E}">
        <p14:creationId xmlns:p14="http://schemas.microsoft.com/office/powerpoint/2010/main" val="22510993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Beam Intensities and </a:t>
            </a:r>
            <a:r>
              <a:rPr lang="en-US" dirty="0" err="1" smtClean="0"/>
              <a:t>Lumi</a:t>
            </a:r>
            <a:r>
              <a:rPr lang="en-US" dirty="0" smtClean="0"/>
              <a:t> over the week</a:t>
            </a:r>
            <a:endParaRPr lang="en-GB" dirty="0"/>
          </a:p>
        </p:txBody>
      </p:sp>
      <p:sp>
        <p:nvSpPr>
          <p:cNvPr id="4" name="Footer Placeholder 3"/>
          <p:cNvSpPr>
            <a:spLocks noGrp="1"/>
          </p:cNvSpPr>
          <p:nvPr>
            <p:ph type="ftr" sz="quarter" idx="10"/>
          </p:nvPr>
        </p:nvSpPr>
        <p:spPr/>
        <p:txBody>
          <a:bodyPr/>
          <a:lstStyle/>
          <a:p>
            <a:r>
              <a:rPr lang="en-US" smtClean="0"/>
              <a:t>LHC 8:30 meeting</a:t>
            </a:r>
            <a:endParaRPr lang="en-US" dirty="0"/>
          </a:p>
        </p:txBody>
      </p:sp>
      <p:sp>
        <p:nvSpPr>
          <p:cNvPr id="5" name="Date Placeholder 4"/>
          <p:cNvSpPr>
            <a:spLocks noGrp="1"/>
          </p:cNvSpPr>
          <p:nvPr>
            <p:ph type="dt" sz="half" idx="12"/>
          </p:nvPr>
        </p:nvSpPr>
        <p:spPr/>
        <p:txBody>
          <a:bodyPr/>
          <a:lstStyle/>
          <a:p>
            <a:r>
              <a:rPr lang="en-US" smtClean="0"/>
              <a:t>18/06/2012</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927" y="692620"/>
            <a:ext cx="7923775" cy="2736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Connector 6"/>
          <p:cNvCxnSpPr/>
          <p:nvPr/>
        </p:nvCxnSpPr>
        <p:spPr bwMode="auto">
          <a:xfrm>
            <a:off x="683460" y="1322604"/>
            <a:ext cx="7777080" cy="0"/>
          </a:xfrm>
          <a:prstGeom prst="line">
            <a:avLst/>
          </a:prstGeom>
          <a:solidFill>
            <a:schemeClr val="accent1"/>
          </a:solidFill>
          <a:ln w="25400" cap="sq" cmpd="sng" algn="ctr">
            <a:solidFill>
              <a:srgbClr val="FF0000"/>
            </a:solidFill>
            <a:prstDash val="dash"/>
            <a:round/>
            <a:headEnd type="none" w="med" len="med"/>
            <a:tailEnd type="none" w="med" len="med"/>
          </a:ln>
          <a:effectLst/>
        </p:spPr>
      </p:cxnSp>
      <p:sp>
        <p:nvSpPr>
          <p:cNvPr id="8" name="TextBox 7"/>
          <p:cNvSpPr txBox="1"/>
          <p:nvPr/>
        </p:nvSpPr>
        <p:spPr>
          <a:xfrm>
            <a:off x="5508130" y="980660"/>
            <a:ext cx="2736380" cy="400110"/>
          </a:xfrm>
          <a:prstGeom prst="rect">
            <a:avLst/>
          </a:prstGeom>
          <a:noFill/>
        </p:spPr>
        <p:txBody>
          <a:bodyPr wrap="square" rtlCol="0">
            <a:spAutoFit/>
          </a:bodyPr>
          <a:lstStyle/>
          <a:p>
            <a:r>
              <a:rPr lang="fr-CH" dirty="0" smtClean="0">
                <a:solidFill>
                  <a:srgbClr val="FF0000"/>
                </a:solidFill>
              </a:rPr>
              <a:t>Stable performance</a:t>
            </a:r>
            <a:endParaRPr lang="en-GB" dirty="0">
              <a:solidFill>
                <a:srgbClr val="FF0000"/>
              </a:solidFill>
            </a:endParaRPr>
          </a:p>
        </p:txBody>
      </p:sp>
      <p:sp>
        <p:nvSpPr>
          <p:cNvPr id="9" name="TextBox 8"/>
          <p:cNvSpPr txBox="1"/>
          <p:nvPr/>
        </p:nvSpPr>
        <p:spPr>
          <a:xfrm rot="16200000">
            <a:off x="1315575" y="2220806"/>
            <a:ext cx="1584220" cy="400110"/>
          </a:xfrm>
          <a:prstGeom prst="rect">
            <a:avLst/>
          </a:prstGeom>
          <a:noFill/>
        </p:spPr>
        <p:txBody>
          <a:bodyPr wrap="square" rtlCol="0">
            <a:spAutoFit/>
          </a:bodyPr>
          <a:lstStyle/>
          <a:p>
            <a:r>
              <a:rPr lang="fr-CH" dirty="0" smtClean="0">
                <a:solidFill>
                  <a:srgbClr val="FFFF00"/>
                </a:solidFill>
              </a:rPr>
              <a:t>Mixed bag</a:t>
            </a:r>
            <a:endParaRPr lang="en-GB" dirty="0">
              <a:solidFill>
                <a:srgbClr val="FFFF00"/>
              </a:solidFill>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108" y="3447213"/>
            <a:ext cx="7947594" cy="3024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395420" y="3789050"/>
            <a:ext cx="792110" cy="400110"/>
          </a:xfrm>
          <a:prstGeom prst="rect">
            <a:avLst/>
          </a:prstGeom>
          <a:noFill/>
        </p:spPr>
        <p:txBody>
          <a:bodyPr wrap="square" rtlCol="0">
            <a:spAutoFit/>
          </a:bodyPr>
          <a:lstStyle/>
          <a:p>
            <a:r>
              <a:rPr lang="fr-CH" dirty="0" smtClean="0">
                <a:solidFill>
                  <a:srgbClr val="FFFF00"/>
                </a:solidFill>
              </a:rPr>
              <a:t>6e33</a:t>
            </a:r>
            <a:endParaRPr lang="en-GB" dirty="0">
              <a:solidFill>
                <a:srgbClr val="FFFF00"/>
              </a:solidFill>
            </a:endParaRPr>
          </a:p>
        </p:txBody>
      </p:sp>
      <p:sp>
        <p:nvSpPr>
          <p:cNvPr id="13" name="TextBox 12"/>
          <p:cNvSpPr txBox="1"/>
          <p:nvPr/>
        </p:nvSpPr>
        <p:spPr>
          <a:xfrm>
            <a:off x="437927" y="1228640"/>
            <a:ext cx="792110" cy="400110"/>
          </a:xfrm>
          <a:prstGeom prst="rect">
            <a:avLst/>
          </a:prstGeom>
          <a:noFill/>
        </p:spPr>
        <p:txBody>
          <a:bodyPr wrap="square" rtlCol="0">
            <a:spAutoFit/>
          </a:bodyPr>
          <a:lstStyle/>
          <a:p>
            <a:r>
              <a:rPr lang="fr-CH" dirty="0" smtClean="0">
                <a:solidFill>
                  <a:srgbClr val="FFFF00"/>
                </a:solidFill>
              </a:rPr>
              <a:t>2</a:t>
            </a:r>
            <a:r>
              <a:rPr lang="fr-CH" baseline="30000" dirty="0" smtClean="0">
                <a:solidFill>
                  <a:srgbClr val="FFFF00"/>
                </a:solidFill>
              </a:rPr>
              <a:t>e</a:t>
            </a:r>
            <a:r>
              <a:rPr lang="fr-CH" dirty="0" smtClean="0">
                <a:solidFill>
                  <a:srgbClr val="FFFF00"/>
                </a:solidFill>
              </a:rPr>
              <a:t>14</a:t>
            </a:r>
            <a:endParaRPr lang="en-GB" dirty="0">
              <a:solidFill>
                <a:srgbClr val="FFFF00"/>
              </a:solidFill>
            </a:endParaRPr>
          </a:p>
        </p:txBody>
      </p:sp>
      <p:cxnSp>
        <p:nvCxnSpPr>
          <p:cNvPr id="12" name="Straight Connector 11"/>
          <p:cNvCxnSpPr/>
          <p:nvPr/>
        </p:nvCxnSpPr>
        <p:spPr bwMode="auto">
          <a:xfrm>
            <a:off x="835860" y="3842954"/>
            <a:ext cx="7777080" cy="0"/>
          </a:xfrm>
          <a:prstGeom prst="line">
            <a:avLst/>
          </a:prstGeom>
          <a:solidFill>
            <a:schemeClr val="accent1"/>
          </a:solidFill>
          <a:ln w="25400" cap="sq" cmpd="sng" algn="ctr">
            <a:solidFill>
              <a:srgbClr val="FF0000"/>
            </a:solidFill>
            <a:prstDash val="dash"/>
            <a:round/>
            <a:headEnd type="none" w="med" len="med"/>
            <a:tailEnd type="none" w="med" len="med"/>
          </a:ln>
          <a:effectLst/>
        </p:spPr>
      </p:cxnSp>
      <p:sp>
        <p:nvSpPr>
          <p:cNvPr id="14" name="TextBox 13"/>
          <p:cNvSpPr txBox="1"/>
          <p:nvPr/>
        </p:nvSpPr>
        <p:spPr>
          <a:xfrm>
            <a:off x="5660530" y="3501010"/>
            <a:ext cx="2736380" cy="400110"/>
          </a:xfrm>
          <a:prstGeom prst="rect">
            <a:avLst/>
          </a:prstGeom>
          <a:noFill/>
        </p:spPr>
        <p:txBody>
          <a:bodyPr wrap="square" rtlCol="0">
            <a:spAutoFit/>
          </a:bodyPr>
          <a:lstStyle/>
          <a:p>
            <a:r>
              <a:rPr lang="fr-CH" dirty="0" smtClean="0">
                <a:solidFill>
                  <a:srgbClr val="FF0000"/>
                </a:solidFill>
              </a:rPr>
              <a:t>Stable performance</a:t>
            </a:r>
            <a:endParaRPr lang="en-GB" dirty="0">
              <a:solidFill>
                <a:srgbClr val="FF0000"/>
              </a:solidFill>
            </a:endParaRPr>
          </a:p>
        </p:txBody>
      </p:sp>
    </p:spTree>
    <p:extLst>
      <p:ext uri="{BB962C8B-B14F-4D97-AF65-F5344CB8AC3E}">
        <p14:creationId xmlns:p14="http://schemas.microsoft.com/office/powerpoint/2010/main" val="3108207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fills</a:t>
            </a:r>
            <a:endParaRPr lang="en-GB" dirty="0"/>
          </a:p>
        </p:txBody>
      </p:sp>
      <p:sp>
        <p:nvSpPr>
          <p:cNvPr id="4" name="Footer Placeholder 3"/>
          <p:cNvSpPr>
            <a:spLocks noGrp="1"/>
          </p:cNvSpPr>
          <p:nvPr>
            <p:ph type="ftr" sz="quarter" idx="10"/>
          </p:nvPr>
        </p:nvSpPr>
        <p:spPr/>
        <p:txBody>
          <a:bodyPr/>
          <a:lstStyle/>
          <a:p>
            <a:r>
              <a:rPr lang="en-US" smtClean="0"/>
              <a:t>LHC 8:30 meeting</a:t>
            </a:r>
            <a:endParaRPr lang="en-US" dirty="0"/>
          </a:p>
        </p:txBody>
      </p:sp>
      <p:sp>
        <p:nvSpPr>
          <p:cNvPr id="5" name="Date Placeholder 4"/>
          <p:cNvSpPr>
            <a:spLocks noGrp="1"/>
          </p:cNvSpPr>
          <p:nvPr>
            <p:ph type="dt" sz="half" idx="12"/>
          </p:nvPr>
        </p:nvSpPr>
        <p:spPr/>
        <p:txBody>
          <a:bodyPr/>
          <a:lstStyle/>
          <a:p>
            <a:r>
              <a:rPr lang="en-US" smtClean="0"/>
              <a:t>18/06/2012</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059083881"/>
              </p:ext>
            </p:extLst>
          </p:nvPr>
        </p:nvGraphicFramePr>
        <p:xfrm>
          <a:off x="611450" y="764630"/>
          <a:ext cx="8065119" cy="5155565"/>
        </p:xfrm>
        <a:graphic>
          <a:graphicData uri="http://schemas.openxmlformats.org/drawingml/2006/table">
            <a:tbl>
              <a:tblPr firstRow="1" bandRow="1">
                <a:tableStyleId>{5C22544A-7EE6-4342-B048-85BDC9FD1C3A}</a:tableStyleId>
              </a:tblPr>
              <a:tblGrid>
                <a:gridCol w="1202028"/>
                <a:gridCol w="1202028"/>
                <a:gridCol w="980414"/>
                <a:gridCol w="1656230"/>
                <a:gridCol w="969440"/>
                <a:gridCol w="2054979"/>
              </a:tblGrid>
              <a:tr h="370840">
                <a:tc>
                  <a:txBody>
                    <a:bodyPr/>
                    <a:lstStyle/>
                    <a:p>
                      <a:r>
                        <a:rPr lang="fr-CH" dirty="0" err="1" smtClean="0"/>
                        <a:t>Fill</a:t>
                      </a:r>
                      <a:endParaRPr lang="en-GB" dirty="0"/>
                    </a:p>
                  </a:txBody>
                  <a:tcPr/>
                </a:tc>
                <a:tc>
                  <a:txBody>
                    <a:bodyPr/>
                    <a:lstStyle/>
                    <a:p>
                      <a:r>
                        <a:rPr lang="fr-CH" dirty="0" smtClean="0"/>
                        <a:t>Duration</a:t>
                      </a:r>
                      <a:endParaRPr lang="en-GB" dirty="0"/>
                    </a:p>
                  </a:txBody>
                  <a:tcPr/>
                </a:tc>
                <a:tc>
                  <a:txBody>
                    <a:bodyPr/>
                    <a:lstStyle/>
                    <a:p>
                      <a:r>
                        <a:rPr lang="fr-CH" dirty="0" err="1" smtClean="0"/>
                        <a:t>Ibeam</a:t>
                      </a:r>
                      <a:endParaRPr lang="en-GB" dirty="0"/>
                    </a:p>
                  </a:txBody>
                  <a:tcPr/>
                </a:tc>
                <a:tc>
                  <a:txBody>
                    <a:bodyPr/>
                    <a:lstStyle/>
                    <a:p>
                      <a:r>
                        <a:rPr lang="fr-CH" dirty="0" err="1" smtClean="0"/>
                        <a:t>Lpeak</a:t>
                      </a:r>
                      <a:r>
                        <a:rPr lang="fr-CH" dirty="0" smtClean="0"/>
                        <a:t/>
                      </a:r>
                      <a:br>
                        <a:rPr lang="fr-CH" dirty="0" smtClean="0"/>
                      </a:br>
                      <a:r>
                        <a:rPr lang="fr-CH" dirty="0" smtClean="0"/>
                        <a:t>[e30 cm-2s-1]</a:t>
                      </a:r>
                      <a:endParaRPr lang="en-GB" dirty="0"/>
                    </a:p>
                  </a:txBody>
                  <a:tcPr/>
                </a:tc>
                <a:tc>
                  <a:txBody>
                    <a:bodyPr/>
                    <a:lstStyle/>
                    <a:p>
                      <a:r>
                        <a:rPr lang="fr-CH" dirty="0" smtClean="0"/>
                        <a:t>Lint </a:t>
                      </a:r>
                      <a:br>
                        <a:rPr lang="fr-CH" dirty="0" smtClean="0"/>
                      </a:br>
                      <a:r>
                        <a:rPr lang="fr-CH" dirty="0" smtClean="0"/>
                        <a:t>[pb-1]</a:t>
                      </a:r>
                      <a:endParaRPr lang="en-GB" dirty="0"/>
                    </a:p>
                  </a:txBody>
                  <a:tcPr/>
                </a:tc>
                <a:tc>
                  <a:txBody>
                    <a:bodyPr/>
                    <a:lstStyle/>
                    <a:p>
                      <a:r>
                        <a:rPr lang="fr-CH" dirty="0" smtClean="0"/>
                        <a:t>Dump</a:t>
                      </a:r>
                      <a:endParaRPr lang="en-GB" dirty="0"/>
                    </a:p>
                  </a:txBody>
                  <a:tcPr/>
                </a:tc>
              </a:tr>
              <a:tr h="370840">
                <a:tc>
                  <a:txBody>
                    <a:bodyPr/>
                    <a:lstStyle/>
                    <a:p>
                      <a:pPr algn="ctr" fontAlgn="b"/>
                      <a:r>
                        <a:rPr lang="en-GB" sz="1400" b="0" i="0" u="none" strike="noStrike" dirty="0">
                          <a:solidFill>
                            <a:srgbClr val="000000"/>
                          </a:solidFill>
                          <a:effectLst/>
                          <a:latin typeface="Calibri"/>
                        </a:rPr>
                        <a:t>2723</a:t>
                      </a:r>
                    </a:p>
                  </a:txBody>
                  <a:tcPr marL="9525" marR="9525" marT="9525" marB="0" anchor="b"/>
                </a:tc>
                <a:tc>
                  <a:txBody>
                    <a:bodyPr/>
                    <a:lstStyle/>
                    <a:p>
                      <a:pPr algn="ctr" fontAlgn="b"/>
                      <a:r>
                        <a:rPr lang="en-GB" sz="1400" b="0" i="0" u="none" strike="noStrike" dirty="0">
                          <a:solidFill>
                            <a:srgbClr val="000000"/>
                          </a:solidFill>
                          <a:effectLst/>
                          <a:latin typeface="Calibri"/>
                        </a:rPr>
                        <a:t>2:26</a:t>
                      </a:r>
                    </a:p>
                  </a:txBody>
                  <a:tcPr marL="9525" marR="9525" marT="9525" marB="0" anchor="b"/>
                </a:tc>
                <a:tc>
                  <a:txBody>
                    <a:bodyPr/>
                    <a:lstStyle/>
                    <a:p>
                      <a:pPr algn="ctr" fontAlgn="b"/>
                      <a:r>
                        <a:rPr lang="en-GB" sz="1400" b="0" i="0" u="none" strike="noStrike" dirty="0">
                          <a:solidFill>
                            <a:srgbClr val="000000"/>
                          </a:solidFill>
                          <a:effectLst/>
                          <a:latin typeface="Calibri"/>
                        </a:rPr>
                        <a:t>2.03E+14</a:t>
                      </a:r>
                    </a:p>
                  </a:txBody>
                  <a:tcPr marL="9525" marR="9525" marT="9525" marB="0" anchor="b"/>
                </a:tc>
                <a:tc>
                  <a:txBody>
                    <a:bodyPr/>
                    <a:lstStyle/>
                    <a:p>
                      <a:pPr algn="ctr" fontAlgn="b"/>
                      <a:r>
                        <a:rPr lang="en-GB" sz="1400" b="0" i="0" u="none" strike="noStrike" dirty="0">
                          <a:solidFill>
                            <a:srgbClr val="000000"/>
                          </a:solidFill>
                          <a:effectLst/>
                          <a:latin typeface="Calibri"/>
                        </a:rPr>
                        <a:t>6406</a:t>
                      </a:r>
                    </a:p>
                  </a:txBody>
                  <a:tcPr marL="9525" marR="9525" marT="9525" marB="0" anchor="b"/>
                </a:tc>
                <a:tc>
                  <a:txBody>
                    <a:bodyPr/>
                    <a:lstStyle/>
                    <a:p>
                      <a:pPr algn="ctr" fontAlgn="b"/>
                      <a:r>
                        <a:rPr lang="en-GB" sz="1400" b="0" i="0" u="none" strike="noStrike" dirty="0">
                          <a:solidFill>
                            <a:srgbClr val="000000"/>
                          </a:solidFill>
                          <a:effectLst/>
                          <a:latin typeface="Calibri"/>
                        </a:rPr>
                        <a:t>46.06</a:t>
                      </a:r>
                    </a:p>
                  </a:txBody>
                  <a:tcPr marL="9525" marR="9525" marT="9525" marB="0" anchor="b"/>
                </a:tc>
                <a:tc>
                  <a:txBody>
                    <a:bodyPr/>
                    <a:lstStyle/>
                    <a:p>
                      <a:pPr algn="l" fontAlgn="b"/>
                      <a:r>
                        <a:rPr lang="en-GB" sz="1400" b="0" i="0" u="none" strike="noStrike" dirty="0">
                          <a:solidFill>
                            <a:srgbClr val="000000"/>
                          </a:solidFill>
                          <a:effectLst/>
                          <a:latin typeface="Calibri"/>
                        </a:rPr>
                        <a:t>Trip of ROD.A81B1, </a:t>
                      </a:r>
                      <a:r>
                        <a:rPr lang="en-GB" sz="1400" b="0" i="0" u="none" strike="noStrike" dirty="0">
                          <a:solidFill>
                            <a:srgbClr val="FF0000"/>
                          </a:solidFill>
                          <a:effectLst/>
                          <a:latin typeface="Calibri"/>
                        </a:rPr>
                        <a:t>SEU</a:t>
                      </a:r>
                      <a:r>
                        <a:rPr lang="en-GB" sz="1400" b="0" i="0" u="none" strike="noStrike" dirty="0">
                          <a:solidFill>
                            <a:srgbClr val="000000"/>
                          </a:solidFill>
                          <a:effectLst/>
                          <a:latin typeface="Calibri"/>
                        </a:rPr>
                        <a:t>?</a:t>
                      </a:r>
                    </a:p>
                  </a:txBody>
                  <a:tcPr marL="9525" marR="9525" marT="9525" marB="0" anchor="b"/>
                </a:tc>
              </a:tr>
              <a:tr h="370840">
                <a:tc>
                  <a:txBody>
                    <a:bodyPr/>
                    <a:lstStyle/>
                    <a:p>
                      <a:pPr algn="ctr" fontAlgn="b"/>
                      <a:r>
                        <a:rPr lang="en-GB" sz="1400" b="0" i="0" u="none" strike="noStrike" dirty="0">
                          <a:solidFill>
                            <a:srgbClr val="000000"/>
                          </a:solidFill>
                          <a:effectLst/>
                          <a:latin typeface="Calibri"/>
                        </a:rPr>
                        <a:t>2724</a:t>
                      </a:r>
                    </a:p>
                  </a:txBody>
                  <a:tcPr marL="9525" marR="9525" marT="9525" marB="0" anchor="b"/>
                </a:tc>
                <a:tc>
                  <a:txBody>
                    <a:bodyPr/>
                    <a:lstStyle/>
                    <a:p>
                      <a:pPr algn="ctr" fontAlgn="b"/>
                      <a:r>
                        <a:rPr lang="en-GB" sz="1400" b="0" i="0" u="none" strike="noStrike" dirty="0">
                          <a:solidFill>
                            <a:srgbClr val="000000"/>
                          </a:solidFill>
                          <a:effectLst/>
                          <a:latin typeface="Calibri"/>
                        </a:rPr>
                        <a:t>1:13</a:t>
                      </a:r>
                    </a:p>
                  </a:txBody>
                  <a:tcPr marL="9525" marR="9525" marT="9525" marB="0" anchor="b"/>
                </a:tc>
                <a:tc>
                  <a:txBody>
                    <a:bodyPr/>
                    <a:lstStyle/>
                    <a:p>
                      <a:pPr algn="ctr" fontAlgn="b"/>
                      <a:r>
                        <a:rPr lang="en-GB" sz="1400" b="0" i="0" u="none" strike="noStrike">
                          <a:solidFill>
                            <a:srgbClr val="000000"/>
                          </a:solidFill>
                          <a:effectLst/>
                          <a:latin typeface="Calibri"/>
                        </a:rPr>
                        <a:t>2.03E+14</a:t>
                      </a:r>
                    </a:p>
                  </a:txBody>
                  <a:tcPr marL="9525" marR="9525" marT="9525" marB="0" anchor="b"/>
                </a:tc>
                <a:tc>
                  <a:txBody>
                    <a:bodyPr/>
                    <a:lstStyle/>
                    <a:p>
                      <a:pPr algn="ctr" fontAlgn="b"/>
                      <a:r>
                        <a:rPr lang="en-GB" sz="1400" b="0" i="0" u="none" strike="noStrike">
                          <a:solidFill>
                            <a:srgbClr val="000000"/>
                          </a:solidFill>
                          <a:effectLst/>
                          <a:latin typeface="Calibri"/>
                        </a:rPr>
                        <a:t>6329</a:t>
                      </a:r>
                    </a:p>
                  </a:txBody>
                  <a:tcPr marL="9525" marR="9525" marT="9525" marB="0" anchor="b"/>
                </a:tc>
                <a:tc>
                  <a:txBody>
                    <a:bodyPr/>
                    <a:lstStyle/>
                    <a:p>
                      <a:pPr algn="ctr" fontAlgn="b"/>
                      <a:r>
                        <a:rPr lang="en-GB" sz="1400" b="0" i="0" u="none" strike="noStrike">
                          <a:solidFill>
                            <a:srgbClr val="000000"/>
                          </a:solidFill>
                          <a:effectLst/>
                          <a:latin typeface="Calibri"/>
                        </a:rPr>
                        <a:t>25.905</a:t>
                      </a:r>
                    </a:p>
                  </a:txBody>
                  <a:tcPr marL="9525" marR="9525" marT="9525" marB="0" anchor="b"/>
                </a:tc>
                <a:tc>
                  <a:txBody>
                    <a:bodyPr/>
                    <a:lstStyle/>
                    <a:p>
                      <a:pPr algn="l" fontAlgn="b"/>
                      <a:r>
                        <a:rPr lang="en-GB" sz="1400" b="0" i="0" u="none" strike="noStrike">
                          <a:solidFill>
                            <a:srgbClr val="000000"/>
                          </a:solidFill>
                          <a:effectLst/>
                          <a:latin typeface="Calibri"/>
                        </a:rPr>
                        <a:t>Electrical perturbation</a:t>
                      </a:r>
                    </a:p>
                  </a:txBody>
                  <a:tcPr marL="9525" marR="9525" marT="9525" marB="0" anchor="b"/>
                </a:tc>
              </a:tr>
              <a:tr h="370840">
                <a:tc>
                  <a:txBody>
                    <a:bodyPr/>
                    <a:lstStyle/>
                    <a:p>
                      <a:pPr algn="ctr" fontAlgn="b"/>
                      <a:r>
                        <a:rPr lang="en-GB" sz="1400" b="0" i="0" u="none" strike="noStrike">
                          <a:solidFill>
                            <a:srgbClr val="000000"/>
                          </a:solidFill>
                          <a:effectLst/>
                          <a:latin typeface="Calibri"/>
                        </a:rPr>
                        <a:t>2725</a:t>
                      </a:r>
                    </a:p>
                  </a:txBody>
                  <a:tcPr marL="9525" marR="9525" marT="9525" marB="0" anchor="b"/>
                </a:tc>
                <a:tc>
                  <a:txBody>
                    <a:bodyPr/>
                    <a:lstStyle/>
                    <a:p>
                      <a:pPr algn="ctr" fontAlgn="b"/>
                      <a:r>
                        <a:rPr lang="en-GB" sz="1400" b="0" i="0" u="none" strike="noStrike">
                          <a:solidFill>
                            <a:srgbClr val="000000"/>
                          </a:solidFill>
                          <a:effectLst/>
                          <a:latin typeface="Calibri"/>
                        </a:rPr>
                        <a:t>7:04</a:t>
                      </a:r>
                    </a:p>
                  </a:txBody>
                  <a:tcPr marL="9525" marR="9525" marT="9525" marB="0" anchor="b"/>
                </a:tc>
                <a:tc>
                  <a:txBody>
                    <a:bodyPr/>
                    <a:lstStyle/>
                    <a:p>
                      <a:pPr algn="ctr" fontAlgn="b"/>
                      <a:r>
                        <a:rPr lang="en-GB" sz="1400" b="0" i="0" u="none" strike="noStrike" dirty="0">
                          <a:solidFill>
                            <a:srgbClr val="000000"/>
                          </a:solidFill>
                          <a:effectLst/>
                          <a:latin typeface="Calibri"/>
                        </a:rPr>
                        <a:t>2.05E+14</a:t>
                      </a:r>
                    </a:p>
                  </a:txBody>
                  <a:tcPr marL="9525" marR="9525" marT="9525" marB="0" anchor="b"/>
                </a:tc>
                <a:tc>
                  <a:txBody>
                    <a:bodyPr/>
                    <a:lstStyle/>
                    <a:p>
                      <a:pPr algn="ctr" fontAlgn="b"/>
                      <a:r>
                        <a:rPr lang="en-GB" sz="1400" b="0" i="0" u="none" strike="noStrike" dirty="0">
                          <a:solidFill>
                            <a:srgbClr val="000000"/>
                          </a:solidFill>
                          <a:effectLst/>
                          <a:latin typeface="Calibri"/>
                        </a:rPr>
                        <a:t>6520</a:t>
                      </a:r>
                    </a:p>
                  </a:txBody>
                  <a:tcPr marL="9525" marR="9525" marT="9525" marB="0" anchor="b"/>
                </a:tc>
                <a:tc>
                  <a:txBody>
                    <a:bodyPr/>
                    <a:lstStyle/>
                    <a:p>
                      <a:pPr algn="ctr" fontAlgn="b"/>
                      <a:r>
                        <a:rPr lang="en-GB" sz="1400" b="0" i="0" u="none" strike="noStrike">
                          <a:solidFill>
                            <a:srgbClr val="000000"/>
                          </a:solidFill>
                          <a:effectLst/>
                          <a:latin typeface="Calibri"/>
                        </a:rPr>
                        <a:t>115.5</a:t>
                      </a:r>
                    </a:p>
                  </a:txBody>
                  <a:tcPr marL="9525" marR="9525" marT="9525" marB="0" anchor="b"/>
                </a:tc>
                <a:tc>
                  <a:txBody>
                    <a:bodyPr/>
                    <a:lstStyle/>
                    <a:p>
                      <a:pPr algn="l" fontAlgn="b"/>
                      <a:r>
                        <a:rPr lang="en-GB" sz="1400" b="0" i="0" u="none" strike="noStrike" dirty="0">
                          <a:solidFill>
                            <a:srgbClr val="000000"/>
                          </a:solidFill>
                          <a:effectLst/>
                          <a:latin typeface="Calibri"/>
                        </a:rPr>
                        <a:t>Trip of S81</a:t>
                      </a:r>
                    </a:p>
                  </a:txBody>
                  <a:tcPr marL="9525" marR="9525" marT="9525" marB="0" anchor="b"/>
                </a:tc>
              </a:tr>
              <a:tr h="370840">
                <a:tc>
                  <a:txBody>
                    <a:bodyPr/>
                    <a:lstStyle/>
                    <a:p>
                      <a:pPr algn="ctr" fontAlgn="b"/>
                      <a:r>
                        <a:rPr lang="en-GB" sz="1400" b="0" i="0" u="none" strike="noStrike">
                          <a:solidFill>
                            <a:srgbClr val="000000"/>
                          </a:solidFill>
                          <a:effectLst/>
                          <a:latin typeface="Calibri"/>
                        </a:rPr>
                        <a:t>2726</a:t>
                      </a:r>
                    </a:p>
                  </a:txBody>
                  <a:tcPr marL="9525" marR="9525" marT="9525" marB="0" anchor="b"/>
                </a:tc>
                <a:tc>
                  <a:txBody>
                    <a:bodyPr/>
                    <a:lstStyle/>
                    <a:p>
                      <a:pPr algn="ctr" fontAlgn="b"/>
                      <a:r>
                        <a:rPr lang="en-GB" sz="1400" b="0" i="0" u="none" strike="noStrike">
                          <a:solidFill>
                            <a:srgbClr val="000000"/>
                          </a:solidFill>
                          <a:effectLst/>
                          <a:latin typeface="Calibri"/>
                        </a:rPr>
                        <a:t>8:58</a:t>
                      </a:r>
                    </a:p>
                  </a:txBody>
                  <a:tcPr marL="9525" marR="9525" marT="9525" marB="0" anchor="b"/>
                </a:tc>
                <a:tc>
                  <a:txBody>
                    <a:bodyPr/>
                    <a:lstStyle/>
                    <a:p>
                      <a:pPr algn="ctr" fontAlgn="b"/>
                      <a:r>
                        <a:rPr lang="en-GB" sz="1400" b="0" i="0" u="none" strike="noStrike">
                          <a:solidFill>
                            <a:srgbClr val="000000"/>
                          </a:solidFill>
                          <a:effectLst/>
                          <a:latin typeface="Calibri"/>
                        </a:rPr>
                        <a:t>2.05E+14</a:t>
                      </a:r>
                    </a:p>
                  </a:txBody>
                  <a:tcPr marL="9525" marR="9525" marT="9525" marB="0" anchor="b"/>
                </a:tc>
                <a:tc>
                  <a:txBody>
                    <a:bodyPr/>
                    <a:lstStyle/>
                    <a:p>
                      <a:pPr algn="ctr" fontAlgn="b"/>
                      <a:r>
                        <a:rPr lang="en-GB" sz="1400" b="0" i="0" u="none" strike="noStrike">
                          <a:solidFill>
                            <a:srgbClr val="000000"/>
                          </a:solidFill>
                          <a:effectLst/>
                          <a:latin typeface="Calibri"/>
                        </a:rPr>
                        <a:t>6499</a:t>
                      </a:r>
                    </a:p>
                  </a:txBody>
                  <a:tcPr marL="9525" marR="9525" marT="9525" marB="0" anchor="b"/>
                </a:tc>
                <a:tc>
                  <a:txBody>
                    <a:bodyPr/>
                    <a:lstStyle/>
                    <a:p>
                      <a:pPr algn="ctr" fontAlgn="b"/>
                      <a:r>
                        <a:rPr lang="en-GB" sz="1400" b="0" i="0" u="none" strike="noStrike" dirty="0">
                          <a:solidFill>
                            <a:srgbClr val="000000"/>
                          </a:solidFill>
                          <a:effectLst/>
                          <a:latin typeface="Calibri"/>
                        </a:rPr>
                        <a:t>142.5</a:t>
                      </a:r>
                    </a:p>
                  </a:txBody>
                  <a:tcPr marL="9525" marR="9525" marT="9525" marB="0" anchor="b"/>
                </a:tc>
                <a:tc>
                  <a:txBody>
                    <a:bodyPr/>
                    <a:lstStyle/>
                    <a:p>
                      <a:pPr algn="l" fontAlgn="b"/>
                      <a:r>
                        <a:rPr lang="en-GB" sz="1400" b="0" i="0" u="none" strike="noStrike">
                          <a:solidFill>
                            <a:srgbClr val="000000"/>
                          </a:solidFill>
                          <a:effectLst/>
                          <a:latin typeface="Calibri"/>
                        </a:rPr>
                        <a:t>Elecitrical perturbation, FMCM</a:t>
                      </a:r>
                    </a:p>
                  </a:txBody>
                  <a:tcPr marL="9525" marR="9525" marT="9525" marB="0" anchor="b"/>
                </a:tc>
              </a:tr>
              <a:tr h="370840">
                <a:tc>
                  <a:txBody>
                    <a:bodyPr/>
                    <a:lstStyle/>
                    <a:p>
                      <a:pPr algn="ctr" fontAlgn="b"/>
                      <a:r>
                        <a:rPr lang="en-GB" sz="1400" b="0" i="0" u="none" strike="noStrike">
                          <a:solidFill>
                            <a:srgbClr val="000000"/>
                          </a:solidFill>
                          <a:effectLst/>
                          <a:latin typeface="Calibri"/>
                        </a:rPr>
                        <a:t>2728</a:t>
                      </a:r>
                    </a:p>
                  </a:txBody>
                  <a:tcPr marL="9525" marR="9525" marT="9525" marB="0" anchor="b"/>
                </a:tc>
                <a:tc>
                  <a:txBody>
                    <a:bodyPr/>
                    <a:lstStyle/>
                    <a:p>
                      <a:pPr algn="ctr" fontAlgn="b"/>
                      <a:r>
                        <a:rPr lang="en-GB" sz="1400" b="0" i="0" u="none" strike="noStrike">
                          <a:solidFill>
                            <a:srgbClr val="000000"/>
                          </a:solidFill>
                          <a:effectLst/>
                          <a:latin typeface="Calibri"/>
                        </a:rPr>
                        <a:t>11:41</a:t>
                      </a:r>
                    </a:p>
                  </a:txBody>
                  <a:tcPr marL="9525" marR="9525" marT="9525" marB="0" anchor="b"/>
                </a:tc>
                <a:tc>
                  <a:txBody>
                    <a:bodyPr/>
                    <a:lstStyle/>
                    <a:p>
                      <a:pPr algn="ctr" fontAlgn="b"/>
                      <a:r>
                        <a:rPr lang="en-GB" sz="1400" b="0" i="0" u="none" strike="noStrike">
                          <a:solidFill>
                            <a:srgbClr val="000000"/>
                          </a:solidFill>
                          <a:effectLst/>
                          <a:latin typeface="Calibri"/>
                        </a:rPr>
                        <a:t>2.06E+14</a:t>
                      </a:r>
                    </a:p>
                  </a:txBody>
                  <a:tcPr marL="9525" marR="9525" marT="9525" marB="0" anchor="b"/>
                </a:tc>
                <a:tc>
                  <a:txBody>
                    <a:bodyPr/>
                    <a:lstStyle/>
                    <a:p>
                      <a:pPr algn="ctr" fontAlgn="b"/>
                      <a:r>
                        <a:rPr lang="en-GB" sz="1400" b="0" i="0" u="none" strike="noStrike">
                          <a:solidFill>
                            <a:srgbClr val="000000"/>
                          </a:solidFill>
                          <a:effectLst/>
                          <a:latin typeface="Calibri"/>
                        </a:rPr>
                        <a:t>6525</a:t>
                      </a:r>
                    </a:p>
                  </a:txBody>
                  <a:tcPr marL="9525" marR="9525" marT="9525" marB="0" anchor="b"/>
                </a:tc>
                <a:tc>
                  <a:txBody>
                    <a:bodyPr/>
                    <a:lstStyle/>
                    <a:p>
                      <a:pPr algn="ctr" fontAlgn="b"/>
                      <a:r>
                        <a:rPr lang="en-GB" sz="1400" b="0" i="0" u="none" strike="noStrike">
                          <a:solidFill>
                            <a:srgbClr val="000000"/>
                          </a:solidFill>
                          <a:effectLst/>
                          <a:latin typeface="Calibri"/>
                        </a:rPr>
                        <a:t>171.5</a:t>
                      </a:r>
                    </a:p>
                  </a:txBody>
                  <a:tcPr marL="9525" marR="9525" marT="9525" marB="0" anchor="b"/>
                </a:tc>
                <a:tc>
                  <a:txBody>
                    <a:bodyPr/>
                    <a:lstStyle/>
                    <a:p>
                      <a:pPr algn="l" fontAlgn="b"/>
                      <a:r>
                        <a:rPr lang="en-GB" sz="1400" b="1" i="0" u="none" strike="noStrike" dirty="0">
                          <a:solidFill>
                            <a:srgbClr val="FF0000"/>
                          </a:solidFill>
                          <a:effectLst/>
                          <a:latin typeface="Calibri"/>
                        </a:rPr>
                        <a:t>Operator dump</a:t>
                      </a:r>
                    </a:p>
                  </a:txBody>
                  <a:tcPr marL="9525" marR="9525" marT="9525" marB="0" anchor="b"/>
                </a:tc>
              </a:tr>
              <a:tr h="370840">
                <a:tc>
                  <a:txBody>
                    <a:bodyPr/>
                    <a:lstStyle/>
                    <a:p>
                      <a:pPr algn="ctr" fontAlgn="b"/>
                      <a:r>
                        <a:rPr lang="en-GB" sz="1400" b="0" i="0" u="none" strike="noStrike">
                          <a:solidFill>
                            <a:srgbClr val="000000"/>
                          </a:solidFill>
                          <a:effectLst/>
                          <a:latin typeface="Calibri"/>
                        </a:rPr>
                        <a:t>2729</a:t>
                      </a:r>
                    </a:p>
                  </a:txBody>
                  <a:tcPr marL="9525" marR="9525" marT="9525" marB="0" anchor="b"/>
                </a:tc>
                <a:tc>
                  <a:txBody>
                    <a:bodyPr/>
                    <a:lstStyle/>
                    <a:p>
                      <a:pPr algn="ctr" fontAlgn="b"/>
                      <a:r>
                        <a:rPr lang="en-GB" sz="1400" b="0" i="0" u="none" strike="noStrike">
                          <a:solidFill>
                            <a:srgbClr val="000000"/>
                          </a:solidFill>
                          <a:effectLst/>
                          <a:latin typeface="Calibri"/>
                        </a:rPr>
                        <a:t>3:28</a:t>
                      </a:r>
                    </a:p>
                  </a:txBody>
                  <a:tcPr marL="9525" marR="9525" marT="9525" marB="0" anchor="b"/>
                </a:tc>
                <a:tc>
                  <a:txBody>
                    <a:bodyPr/>
                    <a:lstStyle/>
                    <a:p>
                      <a:pPr algn="ctr" fontAlgn="b"/>
                      <a:r>
                        <a:rPr lang="en-GB" sz="1400" b="0" i="0" u="none" strike="noStrike">
                          <a:solidFill>
                            <a:srgbClr val="000000"/>
                          </a:solidFill>
                          <a:effectLst/>
                          <a:latin typeface="Calibri"/>
                        </a:rPr>
                        <a:t>2.06E+14</a:t>
                      </a:r>
                    </a:p>
                  </a:txBody>
                  <a:tcPr marL="9525" marR="9525" marT="9525" marB="0" anchor="b"/>
                </a:tc>
                <a:tc>
                  <a:txBody>
                    <a:bodyPr/>
                    <a:lstStyle/>
                    <a:p>
                      <a:pPr algn="ctr" fontAlgn="b"/>
                      <a:r>
                        <a:rPr lang="en-GB" sz="1400" b="0" i="0" u="none" strike="noStrike">
                          <a:solidFill>
                            <a:srgbClr val="000000"/>
                          </a:solidFill>
                          <a:effectLst/>
                          <a:latin typeface="Calibri"/>
                        </a:rPr>
                        <a:t>6502</a:t>
                      </a:r>
                    </a:p>
                  </a:txBody>
                  <a:tcPr marL="9525" marR="9525" marT="9525" marB="0" anchor="b"/>
                </a:tc>
                <a:tc>
                  <a:txBody>
                    <a:bodyPr/>
                    <a:lstStyle/>
                    <a:p>
                      <a:pPr algn="ctr" fontAlgn="b"/>
                      <a:r>
                        <a:rPr lang="en-GB" sz="1400" b="0" i="0" u="none" strike="noStrike">
                          <a:solidFill>
                            <a:srgbClr val="000000"/>
                          </a:solidFill>
                          <a:effectLst/>
                          <a:latin typeface="Calibri"/>
                        </a:rPr>
                        <a:t>67.7</a:t>
                      </a:r>
                    </a:p>
                  </a:txBody>
                  <a:tcPr marL="9525" marR="9525" marT="9525" marB="0" anchor="b"/>
                </a:tc>
                <a:tc>
                  <a:txBody>
                    <a:bodyPr/>
                    <a:lstStyle/>
                    <a:p>
                      <a:pPr algn="l" fontAlgn="b"/>
                      <a:r>
                        <a:rPr lang="en-GB" sz="1400" b="0" i="0" u="none" strike="noStrike" dirty="0">
                          <a:solidFill>
                            <a:srgbClr val="000000"/>
                          </a:solidFill>
                          <a:effectLst/>
                          <a:latin typeface="Calibri"/>
                        </a:rPr>
                        <a:t>BLM self trigger</a:t>
                      </a:r>
                    </a:p>
                  </a:txBody>
                  <a:tcPr marL="9525" marR="9525" marT="9525" marB="0" anchor="b"/>
                </a:tc>
              </a:tr>
              <a:tr h="370840">
                <a:tc>
                  <a:txBody>
                    <a:bodyPr/>
                    <a:lstStyle/>
                    <a:p>
                      <a:pPr algn="ctr" fontAlgn="b"/>
                      <a:r>
                        <a:rPr lang="en-GB" sz="1400" b="0" i="0" u="none" strike="noStrike">
                          <a:solidFill>
                            <a:srgbClr val="000000"/>
                          </a:solidFill>
                          <a:effectLst/>
                          <a:latin typeface="Calibri"/>
                        </a:rPr>
                        <a:t>2732</a:t>
                      </a:r>
                    </a:p>
                  </a:txBody>
                  <a:tcPr marL="9525" marR="9525" marT="9525" marB="0" anchor="b"/>
                </a:tc>
                <a:tc>
                  <a:txBody>
                    <a:bodyPr/>
                    <a:lstStyle/>
                    <a:p>
                      <a:pPr algn="ctr" fontAlgn="b"/>
                      <a:r>
                        <a:rPr lang="en-GB" sz="1400" b="0" i="0" u="none" strike="noStrike">
                          <a:solidFill>
                            <a:srgbClr val="000000"/>
                          </a:solidFill>
                          <a:effectLst/>
                          <a:latin typeface="Calibri"/>
                        </a:rPr>
                        <a:t>1:52</a:t>
                      </a:r>
                    </a:p>
                  </a:txBody>
                  <a:tcPr marL="9525" marR="9525" marT="9525" marB="0" anchor="b"/>
                </a:tc>
                <a:tc>
                  <a:txBody>
                    <a:bodyPr/>
                    <a:lstStyle/>
                    <a:p>
                      <a:pPr algn="ctr" fontAlgn="b"/>
                      <a:r>
                        <a:rPr lang="en-GB" sz="1400" b="0" i="0" u="none" strike="noStrike">
                          <a:solidFill>
                            <a:srgbClr val="000000"/>
                          </a:solidFill>
                          <a:effectLst/>
                          <a:latin typeface="Calibri"/>
                        </a:rPr>
                        <a:t>2.06E+14</a:t>
                      </a:r>
                    </a:p>
                  </a:txBody>
                  <a:tcPr marL="9525" marR="9525" marT="9525" marB="0" anchor="b"/>
                </a:tc>
                <a:tc>
                  <a:txBody>
                    <a:bodyPr/>
                    <a:lstStyle/>
                    <a:p>
                      <a:pPr algn="ctr" fontAlgn="b"/>
                      <a:r>
                        <a:rPr lang="en-GB" sz="1400" b="0" i="0" u="none" strike="noStrike">
                          <a:solidFill>
                            <a:srgbClr val="000000"/>
                          </a:solidFill>
                          <a:effectLst/>
                          <a:latin typeface="Calibri"/>
                        </a:rPr>
                        <a:t>6592.5</a:t>
                      </a:r>
                    </a:p>
                  </a:txBody>
                  <a:tcPr marL="9525" marR="9525" marT="9525" marB="0" anchor="b"/>
                </a:tc>
                <a:tc>
                  <a:txBody>
                    <a:bodyPr/>
                    <a:lstStyle/>
                    <a:p>
                      <a:pPr algn="ctr" fontAlgn="b"/>
                      <a:r>
                        <a:rPr lang="en-GB" sz="1400" b="0" i="0" u="none" strike="noStrike">
                          <a:solidFill>
                            <a:srgbClr val="000000"/>
                          </a:solidFill>
                          <a:effectLst/>
                          <a:latin typeface="Calibri"/>
                        </a:rPr>
                        <a:t>40</a:t>
                      </a:r>
                    </a:p>
                  </a:txBody>
                  <a:tcPr marL="9525" marR="9525" marT="9525" marB="0" anchor="b"/>
                </a:tc>
                <a:tc>
                  <a:txBody>
                    <a:bodyPr/>
                    <a:lstStyle/>
                    <a:p>
                      <a:pPr algn="l" fontAlgn="b"/>
                      <a:r>
                        <a:rPr lang="en-GB" sz="1400" b="0" i="0" u="none" strike="noStrike" dirty="0">
                          <a:solidFill>
                            <a:srgbClr val="000000"/>
                          </a:solidFill>
                          <a:effectLst/>
                          <a:latin typeface="Calibri"/>
                        </a:rPr>
                        <a:t>QPS trigger RQX.R1, </a:t>
                      </a:r>
                      <a:r>
                        <a:rPr lang="en-GB" sz="1400" b="0" i="0" u="none" strike="noStrike" dirty="0">
                          <a:solidFill>
                            <a:srgbClr val="FF0000"/>
                          </a:solidFill>
                          <a:effectLst/>
                          <a:latin typeface="Calibri"/>
                        </a:rPr>
                        <a:t>SEU</a:t>
                      </a:r>
                      <a:r>
                        <a:rPr lang="en-GB" sz="1400" b="0" i="0" u="none" strike="noStrike" dirty="0">
                          <a:solidFill>
                            <a:srgbClr val="000000"/>
                          </a:solidFill>
                          <a:effectLst/>
                          <a:latin typeface="Calibri"/>
                        </a:rPr>
                        <a:t>?</a:t>
                      </a:r>
                    </a:p>
                  </a:txBody>
                  <a:tcPr marL="9525" marR="9525" marT="9525" marB="0" anchor="b"/>
                </a:tc>
              </a:tr>
              <a:tr h="370840">
                <a:tc>
                  <a:txBody>
                    <a:bodyPr/>
                    <a:lstStyle/>
                    <a:p>
                      <a:pPr algn="ctr" fontAlgn="b"/>
                      <a:r>
                        <a:rPr lang="en-GB" sz="1400" b="0" i="0" u="none" strike="noStrike">
                          <a:solidFill>
                            <a:srgbClr val="000000"/>
                          </a:solidFill>
                          <a:effectLst/>
                          <a:latin typeface="Calibri"/>
                        </a:rPr>
                        <a:t>2733</a:t>
                      </a:r>
                    </a:p>
                  </a:txBody>
                  <a:tcPr marL="9525" marR="9525" marT="9525" marB="0" anchor="b"/>
                </a:tc>
                <a:tc>
                  <a:txBody>
                    <a:bodyPr/>
                    <a:lstStyle/>
                    <a:p>
                      <a:pPr algn="ctr" fontAlgn="b"/>
                      <a:r>
                        <a:rPr lang="en-GB" sz="1400" b="0" i="0" u="none" strike="noStrike">
                          <a:solidFill>
                            <a:srgbClr val="000000"/>
                          </a:solidFill>
                          <a:effectLst/>
                          <a:latin typeface="Calibri"/>
                        </a:rPr>
                        <a:t>12:34</a:t>
                      </a:r>
                    </a:p>
                  </a:txBody>
                  <a:tcPr marL="9525" marR="9525" marT="9525" marB="0" anchor="b"/>
                </a:tc>
                <a:tc>
                  <a:txBody>
                    <a:bodyPr/>
                    <a:lstStyle/>
                    <a:p>
                      <a:pPr algn="ctr" fontAlgn="b"/>
                      <a:r>
                        <a:rPr lang="en-GB" sz="1400" b="0" i="0" u="none" strike="noStrike">
                          <a:solidFill>
                            <a:srgbClr val="000000"/>
                          </a:solidFill>
                          <a:effectLst/>
                          <a:latin typeface="Calibri"/>
                        </a:rPr>
                        <a:t>2.06E+14</a:t>
                      </a:r>
                    </a:p>
                  </a:txBody>
                  <a:tcPr marL="9525" marR="9525" marT="9525" marB="0" anchor="b"/>
                </a:tc>
                <a:tc>
                  <a:txBody>
                    <a:bodyPr/>
                    <a:lstStyle/>
                    <a:p>
                      <a:pPr algn="ctr" fontAlgn="b"/>
                      <a:r>
                        <a:rPr lang="en-GB" sz="1400" b="0" i="0" u="none" strike="noStrike">
                          <a:solidFill>
                            <a:srgbClr val="000000"/>
                          </a:solidFill>
                          <a:effectLst/>
                          <a:latin typeface="Calibri"/>
                        </a:rPr>
                        <a:t>6674</a:t>
                      </a:r>
                    </a:p>
                  </a:txBody>
                  <a:tcPr marL="9525" marR="9525" marT="9525" marB="0" anchor="b"/>
                </a:tc>
                <a:tc>
                  <a:txBody>
                    <a:bodyPr/>
                    <a:lstStyle/>
                    <a:p>
                      <a:pPr algn="ctr" fontAlgn="b"/>
                      <a:r>
                        <a:rPr lang="en-GB" sz="1400" b="0" i="0" u="none" strike="noStrike">
                          <a:solidFill>
                            <a:srgbClr val="000000"/>
                          </a:solidFill>
                          <a:effectLst/>
                          <a:latin typeface="Calibri"/>
                        </a:rPr>
                        <a:t>183</a:t>
                      </a:r>
                    </a:p>
                  </a:txBody>
                  <a:tcPr marL="9525" marR="9525" marT="9525" marB="0" anchor="b"/>
                </a:tc>
                <a:tc>
                  <a:txBody>
                    <a:bodyPr/>
                    <a:lstStyle/>
                    <a:p>
                      <a:pPr algn="l" fontAlgn="b"/>
                      <a:r>
                        <a:rPr lang="en-GB" sz="1400" b="0" i="0" u="none" strike="noStrike" dirty="0">
                          <a:solidFill>
                            <a:srgbClr val="000000"/>
                          </a:solidFill>
                          <a:effectLst/>
                          <a:latin typeface="Calibri"/>
                        </a:rPr>
                        <a:t>Triplet RQX.L2 tripped.</a:t>
                      </a:r>
                    </a:p>
                  </a:txBody>
                  <a:tcPr marL="9525" marR="9525" marT="9525" marB="0" anchor="b"/>
                </a:tc>
              </a:tr>
              <a:tr h="370840">
                <a:tc>
                  <a:txBody>
                    <a:bodyPr/>
                    <a:lstStyle/>
                    <a:p>
                      <a:pPr algn="ctr" fontAlgn="b"/>
                      <a:r>
                        <a:rPr lang="en-GB" sz="1400" b="0" i="0" u="none" strike="noStrike">
                          <a:solidFill>
                            <a:srgbClr val="000000"/>
                          </a:solidFill>
                          <a:effectLst/>
                          <a:latin typeface="Calibri"/>
                        </a:rPr>
                        <a:t>2734</a:t>
                      </a:r>
                    </a:p>
                  </a:txBody>
                  <a:tcPr marL="9525" marR="9525" marT="9525" marB="0" anchor="b"/>
                </a:tc>
                <a:tc>
                  <a:txBody>
                    <a:bodyPr/>
                    <a:lstStyle/>
                    <a:p>
                      <a:pPr algn="ctr" fontAlgn="b"/>
                      <a:r>
                        <a:rPr lang="en-GB" sz="1400" b="0" i="0" u="none" strike="noStrike">
                          <a:solidFill>
                            <a:srgbClr val="000000"/>
                          </a:solidFill>
                          <a:effectLst/>
                          <a:latin typeface="Calibri"/>
                        </a:rPr>
                        <a:t>15:33</a:t>
                      </a:r>
                    </a:p>
                  </a:txBody>
                  <a:tcPr marL="9525" marR="9525" marT="9525" marB="0" anchor="b"/>
                </a:tc>
                <a:tc>
                  <a:txBody>
                    <a:bodyPr/>
                    <a:lstStyle/>
                    <a:p>
                      <a:pPr algn="ctr" fontAlgn="b"/>
                      <a:r>
                        <a:rPr lang="en-GB" sz="1400" b="0" i="0" u="none" strike="noStrike">
                          <a:solidFill>
                            <a:srgbClr val="000000"/>
                          </a:solidFill>
                          <a:effectLst/>
                          <a:latin typeface="Calibri"/>
                        </a:rPr>
                        <a:t>2.01E+14</a:t>
                      </a:r>
                    </a:p>
                  </a:txBody>
                  <a:tcPr marL="9525" marR="9525" marT="9525" marB="0" anchor="b"/>
                </a:tc>
                <a:tc>
                  <a:txBody>
                    <a:bodyPr/>
                    <a:lstStyle/>
                    <a:p>
                      <a:pPr algn="ctr" fontAlgn="b"/>
                      <a:r>
                        <a:rPr lang="en-GB" sz="1400" b="0" i="0" u="none" strike="noStrike">
                          <a:solidFill>
                            <a:srgbClr val="000000"/>
                          </a:solidFill>
                          <a:effectLst/>
                          <a:latin typeface="Calibri"/>
                        </a:rPr>
                        <a:t>6257.5</a:t>
                      </a:r>
                    </a:p>
                  </a:txBody>
                  <a:tcPr marL="9525" marR="9525" marT="9525" marB="0" anchor="b"/>
                </a:tc>
                <a:tc>
                  <a:txBody>
                    <a:bodyPr/>
                    <a:lstStyle/>
                    <a:p>
                      <a:pPr algn="ctr" fontAlgn="b"/>
                      <a:r>
                        <a:rPr lang="en-GB" sz="1400" b="0" i="0" u="none" strike="noStrike">
                          <a:solidFill>
                            <a:srgbClr val="000000"/>
                          </a:solidFill>
                          <a:effectLst/>
                          <a:latin typeface="Calibri"/>
                        </a:rPr>
                        <a:t>203.5</a:t>
                      </a:r>
                    </a:p>
                  </a:txBody>
                  <a:tcPr marL="9525" marR="9525" marT="9525" marB="0" anchor="b"/>
                </a:tc>
                <a:tc>
                  <a:txBody>
                    <a:bodyPr/>
                    <a:lstStyle/>
                    <a:p>
                      <a:pPr algn="l" fontAlgn="b"/>
                      <a:r>
                        <a:rPr lang="en-GB" sz="1400" b="1" i="0" u="none" strike="noStrike" dirty="0">
                          <a:solidFill>
                            <a:srgbClr val="FF0000"/>
                          </a:solidFill>
                          <a:effectLst/>
                          <a:latin typeface="Calibri"/>
                        </a:rPr>
                        <a:t>Operator dump</a:t>
                      </a:r>
                    </a:p>
                  </a:txBody>
                  <a:tcPr marL="9525" marR="9525" marT="9525" marB="0" anchor="b"/>
                </a:tc>
              </a:tr>
              <a:tr h="370840">
                <a:tc>
                  <a:txBody>
                    <a:bodyPr/>
                    <a:lstStyle/>
                    <a:p>
                      <a:pPr algn="ctr" fontAlgn="b"/>
                      <a:r>
                        <a:rPr lang="en-GB" sz="1400" b="0" i="0" u="none" strike="noStrike">
                          <a:solidFill>
                            <a:srgbClr val="000000"/>
                          </a:solidFill>
                          <a:effectLst/>
                          <a:latin typeface="Calibri"/>
                        </a:rPr>
                        <a:t>2736</a:t>
                      </a:r>
                    </a:p>
                  </a:txBody>
                  <a:tcPr marL="9525" marR="9525" marT="9525" marB="0" anchor="b"/>
                </a:tc>
                <a:tc>
                  <a:txBody>
                    <a:bodyPr/>
                    <a:lstStyle/>
                    <a:p>
                      <a:pPr algn="ctr" fontAlgn="b"/>
                      <a:r>
                        <a:rPr lang="en-GB" sz="1400" b="0" i="0" u="none" strike="noStrike">
                          <a:solidFill>
                            <a:srgbClr val="000000"/>
                          </a:solidFill>
                          <a:effectLst/>
                          <a:latin typeface="Calibri"/>
                        </a:rPr>
                        <a:t>17:29</a:t>
                      </a:r>
                    </a:p>
                  </a:txBody>
                  <a:tcPr marL="9525" marR="9525" marT="9525" marB="0" anchor="b"/>
                </a:tc>
                <a:tc>
                  <a:txBody>
                    <a:bodyPr/>
                    <a:lstStyle/>
                    <a:p>
                      <a:pPr algn="ctr" fontAlgn="b"/>
                      <a:r>
                        <a:rPr lang="en-GB" sz="1400" b="0" i="0" u="none" strike="noStrike">
                          <a:solidFill>
                            <a:srgbClr val="000000"/>
                          </a:solidFill>
                          <a:effectLst/>
                          <a:latin typeface="Calibri"/>
                        </a:rPr>
                        <a:t>2.02E+14</a:t>
                      </a:r>
                    </a:p>
                  </a:txBody>
                  <a:tcPr marL="9525" marR="9525" marT="9525" marB="0" anchor="b"/>
                </a:tc>
                <a:tc>
                  <a:txBody>
                    <a:bodyPr/>
                    <a:lstStyle/>
                    <a:p>
                      <a:pPr algn="ctr" fontAlgn="b"/>
                      <a:r>
                        <a:rPr lang="en-GB" sz="1400" b="0" i="0" u="none" strike="noStrike">
                          <a:solidFill>
                            <a:srgbClr val="000000"/>
                          </a:solidFill>
                          <a:effectLst/>
                          <a:latin typeface="Calibri"/>
                        </a:rPr>
                        <a:t>6465.5</a:t>
                      </a:r>
                    </a:p>
                  </a:txBody>
                  <a:tcPr marL="9525" marR="9525" marT="9525" marB="0" anchor="b"/>
                </a:tc>
                <a:tc>
                  <a:txBody>
                    <a:bodyPr/>
                    <a:lstStyle/>
                    <a:p>
                      <a:pPr algn="ctr" fontAlgn="b"/>
                      <a:r>
                        <a:rPr lang="en-GB" sz="1400" b="0" i="0" u="none" strike="noStrike">
                          <a:solidFill>
                            <a:srgbClr val="000000"/>
                          </a:solidFill>
                          <a:effectLst/>
                          <a:latin typeface="Calibri"/>
                        </a:rPr>
                        <a:t>233</a:t>
                      </a:r>
                    </a:p>
                  </a:txBody>
                  <a:tcPr marL="9525" marR="9525" marT="9525" marB="0" anchor="b"/>
                </a:tc>
                <a:tc>
                  <a:txBody>
                    <a:bodyPr/>
                    <a:lstStyle/>
                    <a:p>
                      <a:pPr algn="l" fontAlgn="b"/>
                      <a:r>
                        <a:rPr lang="en-GB" sz="1400" b="1" i="0" u="none" strike="noStrike" dirty="0">
                          <a:solidFill>
                            <a:srgbClr val="FF0000"/>
                          </a:solidFill>
                          <a:effectLst/>
                          <a:latin typeface="Calibri"/>
                        </a:rPr>
                        <a:t>Operator dump</a:t>
                      </a:r>
                    </a:p>
                  </a:txBody>
                  <a:tcPr marL="9525" marR="9525" marT="9525" marB="0" anchor="b"/>
                </a:tc>
              </a:tr>
              <a:tr h="370840">
                <a:tc>
                  <a:txBody>
                    <a:bodyPr/>
                    <a:lstStyle/>
                    <a:p>
                      <a:pPr algn="ctr" fontAlgn="b"/>
                      <a:r>
                        <a:rPr lang="en-GB" sz="1400" b="0" i="0" u="none" strike="noStrike" dirty="0">
                          <a:solidFill>
                            <a:srgbClr val="000000"/>
                          </a:solidFill>
                          <a:effectLst/>
                          <a:latin typeface="Calibri"/>
                        </a:rPr>
                        <a:t>2737</a:t>
                      </a:r>
                    </a:p>
                  </a:txBody>
                  <a:tcPr marL="9525" marR="9525" marT="9525" marB="0" anchor="b"/>
                </a:tc>
                <a:tc>
                  <a:txBody>
                    <a:bodyPr/>
                    <a:lstStyle/>
                    <a:p>
                      <a:pPr algn="ctr" fontAlgn="b"/>
                      <a:r>
                        <a:rPr lang="en-GB" sz="1400" b="0" i="0" u="none" strike="noStrike" dirty="0" smtClean="0">
                          <a:solidFill>
                            <a:srgbClr val="000000"/>
                          </a:solidFill>
                          <a:effectLst/>
                          <a:latin typeface="Calibri"/>
                        </a:rPr>
                        <a:t>3:36</a:t>
                      </a:r>
                      <a:endParaRPr lang="en-GB" sz="1400" b="0" i="0" u="none" strike="noStrike" dirty="0">
                        <a:solidFill>
                          <a:srgbClr val="000000"/>
                        </a:solidFill>
                        <a:effectLst/>
                        <a:latin typeface="Calibri"/>
                      </a:endParaRPr>
                    </a:p>
                  </a:txBody>
                  <a:tcPr marL="9525" marR="9525" marT="9525" marB="0" anchor="b"/>
                </a:tc>
                <a:tc>
                  <a:txBody>
                    <a:bodyPr/>
                    <a:lstStyle/>
                    <a:p>
                      <a:pPr algn="ctr" fontAlgn="b"/>
                      <a:r>
                        <a:rPr lang="en-GB" sz="1400" b="0" i="0" u="none" strike="noStrike" dirty="0">
                          <a:solidFill>
                            <a:srgbClr val="000000"/>
                          </a:solidFill>
                          <a:effectLst/>
                          <a:latin typeface="Calibri"/>
                        </a:rPr>
                        <a:t>1.99E+14</a:t>
                      </a:r>
                    </a:p>
                  </a:txBody>
                  <a:tcPr marL="9525" marR="9525" marT="9525" marB="0" anchor="b"/>
                </a:tc>
                <a:tc>
                  <a:txBody>
                    <a:bodyPr/>
                    <a:lstStyle/>
                    <a:p>
                      <a:pPr algn="ctr" fontAlgn="b"/>
                      <a:r>
                        <a:rPr lang="en-GB" sz="1400" b="0" i="0" u="none" strike="noStrike" dirty="0">
                          <a:solidFill>
                            <a:srgbClr val="000000"/>
                          </a:solidFill>
                          <a:effectLst/>
                          <a:latin typeface="Calibri"/>
                        </a:rPr>
                        <a:t>6021</a:t>
                      </a:r>
                    </a:p>
                  </a:txBody>
                  <a:tcPr marL="9525" marR="9525" marT="9525" marB="0" anchor="b"/>
                </a:tc>
                <a:tc>
                  <a:txBody>
                    <a:bodyPr/>
                    <a:lstStyle/>
                    <a:p>
                      <a:pPr algn="ctr" fontAlgn="b"/>
                      <a:r>
                        <a:rPr lang="en-GB" sz="1400" b="0" i="0" u="none" strike="noStrike" dirty="0" smtClean="0">
                          <a:solidFill>
                            <a:srgbClr val="000000"/>
                          </a:solidFill>
                          <a:effectLst/>
                          <a:latin typeface="Calibri"/>
                        </a:rPr>
                        <a:t>66.1</a:t>
                      </a:r>
                      <a:endParaRPr lang="en-GB" sz="1400" b="0" i="0" u="none" strike="noStrike" dirty="0">
                        <a:solidFill>
                          <a:srgbClr val="000000"/>
                        </a:solidFill>
                        <a:effectLst/>
                        <a:latin typeface="Calibri"/>
                      </a:endParaRPr>
                    </a:p>
                  </a:txBody>
                  <a:tcPr marL="9525" marR="9525" marT="9525" marB="0" anchor="b"/>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1400" b="0" i="0" u="none" strike="noStrike" dirty="0" smtClean="0">
                          <a:solidFill>
                            <a:srgbClr val="000000"/>
                          </a:solidFill>
                          <a:effectLst/>
                          <a:latin typeface="Calibri"/>
                        </a:rPr>
                        <a:t>RF Trip  2B2</a:t>
                      </a:r>
                    </a:p>
                  </a:txBody>
                  <a:tcPr marL="9525" marR="9525" marT="9525" marB="0" anchor="b"/>
                </a:tc>
              </a:tr>
              <a:tr h="370840">
                <a:tc>
                  <a:txBody>
                    <a:bodyPr/>
                    <a:lstStyle/>
                    <a:p>
                      <a:pPr algn="ctr" fontAlgn="b"/>
                      <a:r>
                        <a:rPr lang="fr-CH" sz="1400" b="0" i="0" u="none" strike="noStrike" dirty="0" err="1" smtClean="0">
                          <a:solidFill>
                            <a:srgbClr val="000000"/>
                          </a:solidFill>
                          <a:effectLst/>
                          <a:latin typeface="Calibri"/>
                        </a:rPr>
                        <a:t>Tot</a:t>
                      </a:r>
                      <a:endParaRPr lang="en-GB" sz="1400" b="0" i="0" u="none" strike="noStrike" dirty="0">
                        <a:solidFill>
                          <a:srgbClr val="000000"/>
                        </a:solidFill>
                        <a:effectLst/>
                        <a:latin typeface="Calibri"/>
                      </a:endParaRPr>
                    </a:p>
                  </a:txBody>
                  <a:tcPr marL="9525" marR="9525" marT="9525" marB="0" anchor="b"/>
                </a:tc>
                <a:tc>
                  <a:txBody>
                    <a:bodyPr/>
                    <a:lstStyle/>
                    <a:p>
                      <a:pPr algn="ctr" fontAlgn="b"/>
                      <a:r>
                        <a:rPr lang="fr-CH" sz="1400" b="0" i="0" u="none" strike="noStrike" dirty="0" smtClean="0">
                          <a:solidFill>
                            <a:srgbClr val="000000"/>
                          </a:solidFill>
                          <a:effectLst/>
                          <a:latin typeface="Calibri"/>
                        </a:rPr>
                        <a:t>51.1%</a:t>
                      </a:r>
                      <a:endParaRPr lang="en-GB" sz="1400" b="0" i="0" u="none" strike="noStrike" dirty="0">
                        <a:solidFill>
                          <a:srgbClr val="000000"/>
                        </a:solidFill>
                        <a:effectLst/>
                        <a:latin typeface="Calibri"/>
                      </a:endParaRPr>
                    </a:p>
                  </a:txBody>
                  <a:tcPr marL="9525" marR="9525" marT="9525" marB="0" anchor="b"/>
                </a:tc>
                <a:tc>
                  <a:txBody>
                    <a:bodyPr/>
                    <a:lstStyle/>
                    <a:p>
                      <a:pPr algn="ctr" fontAlgn="b"/>
                      <a:endParaRPr lang="en-GB" sz="1400" b="0" i="0" u="none" strike="noStrike" dirty="0">
                        <a:solidFill>
                          <a:srgbClr val="000000"/>
                        </a:solidFill>
                        <a:effectLst/>
                        <a:latin typeface="Calibri"/>
                      </a:endParaRPr>
                    </a:p>
                  </a:txBody>
                  <a:tcPr marL="9525" marR="9525" marT="9525" marB="0" anchor="b"/>
                </a:tc>
                <a:tc>
                  <a:txBody>
                    <a:bodyPr/>
                    <a:lstStyle/>
                    <a:p>
                      <a:pPr algn="ctr" fontAlgn="b"/>
                      <a:endParaRPr lang="en-GB" sz="1400" b="0" i="0" u="none" strike="noStrike" dirty="0">
                        <a:solidFill>
                          <a:srgbClr val="000000"/>
                        </a:solidFill>
                        <a:effectLst/>
                        <a:latin typeface="Calibri"/>
                      </a:endParaRPr>
                    </a:p>
                  </a:txBody>
                  <a:tcPr marL="9525" marR="9525" marT="9525" marB="0" anchor="b"/>
                </a:tc>
                <a:tc>
                  <a:txBody>
                    <a:bodyPr/>
                    <a:lstStyle/>
                    <a:p>
                      <a:pPr algn="ctr" fontAlgn="b"/>
                      <a:r>
                        <a:rPr lang="fr-CH" sz="1400" b="0" i="0" u="none" strike="noStrike" dirty="0" smtClean="0">
                          <a:solidFill>
                            <a:srgbClr val="000000"/>
                          </a:solidFill>
                          <a:effectLst/>
                          <a:latin typeface="Calibri"/>
                        </a:rPr>
                        <a:t>1301</a:t>
                      </a:r>
                      <a:endParaRPr lang="en-GB" sz="1400" b="0" i="0" u="none" strike="noStrike" dirty="0">
                        <a:solidFill>
                          <a:srgbClr val="000000"/>
                        </a:solidFill>
                        <a:effectLst/>
                        <a:latin typeface="Calibri"/>
                      </a:endParaRPr>
                    </a:p>
                  </a:txBody>
                  <a:tcPr marL="9525" marR="9525" marT="9525" marB="0" anchor="b"/>
                </a:tc>
                <a:tc>
                  <a:txBody>
                    <a:bodyPr/>
                    <a:lstStyle/>
                    <a:p>
                      <a:pPr algn="l" fontAlgn="b"/>
                      <a:endParaRPr lang="en-GB" sz="1400" b="0" i="0" u="none" strike="noStrike" dirty="0">
                        <a:solidFill>
                          <a:srgbClr val="000000"/>
                        </a:solidFill>
                        <a:effectLst/>
                        <a:latin typeface="Calibri"/>
                      </a:endParaRPr>
                    </a:p>
                  </a:txBody>
                  <a:tcPr marL="9525" marR="9525" marT="9525" marB="0" anchor="b"/>
                </a:tc>
              </a:tr>
            </a:tbl>
          </a:graphicData>
        </a:graphic>
      </p:graphicFrame>
      <p:sp>
        <p:nvSpPr>
          <p:cNvPr id="7" name="TextBox 6"/>
          <p:cNvSpPr txBox="1"/>
          <p:nvPr/>
        </p:nvSpPr>
        <p:spPr>
          <a:xfrm>
            <a:off x="1115520" y="6093370"/>
            <a:ext cx="7345020" cy="400110"/>
          </a:xfrm>
          <a:prstGeom prst="rect">
            <a:avLst/>
          </a:prstGeom>
          <a:solidFill>
            <a:schemeClr val="accent1"/>
          </a:solidFill>
        </p:spPr>
        <p:txBody>
          <a:bodyPr wrap="square" rtlCol="0">
            <a:spAutoFit/>
          </a:bodyPr>
          <a:lstStyle/>
          <a:p>
            <a:r>
              <a:rPr lang="fr-CH" dirty="0" smtClean="0"/>
              <a:t>51 % of time in stable </a:t>
            </a:r>
            <a:r>
              <a:rPr lang="fr-CH" dirty="0" err="1" smtClean="0"/>
              <a:t>beams</a:t>
            </a:r>
            <a:r>
              <a:rPr lang="fr-CH" dirty="0" smtClean="0"/>
              <a:t>; total of </a:t>
            </a:r>
            <a:r>
              <a:rPr lang="fr-CH" b="1" dirty="0" smtClean="0">
                <a:solidFill>
                  <a:srgbClr val="FF0000"/>
                </a:solidFill>
              </a:rPr>
              <a:t>1.3 fb-1</a:t>
            </a:r>
            <a:r>
              <a:rPr lang="fr-CH" dirty="0" smtClean="0"/>
              <a:t> in one </a:t>
            </a:r>
            <a:r>
              <a:rPr lang="fr-CH" dirty="0" err="1" smtClean="0"/>
              <a:t>week</a:t>
            </a:r>
            <a:r>
              <a:rPr lang="fr-CH" dirty="0" smtClean="0"/>
              <a:t> !</a:t>
            </a:r>
            <a:endParaRPr lang="en-GB" dirty="0"/>
          </a:p>
        </p:txBody>
      </p:sp>
    </p:spTree>
    <p:extLst>
      <p:ext uri="{BB962C8B-B14F-4D97-AF65-F5344CB8AC3E}">
        <p14:creationId xmlns:p14="http://schemas.microsoft.com/office/powerpoint/2010/main" val="2985519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main ‘down time’</a:t>
            </a:r>
            <a:endParaRPr lang="en-GB" dirty="0"/>
          </a:p>
        </p:txBody>
      </p:sp>
      <p:sp>
        <p:nvSpPr>
          <p:cNvPr id="3" name="Content Placeholder 2"/>
          <p:cNvSpPr>
            <a:spLocks noGrp="1"/>
          </p:cNvSpPr>
          <p:nvPr>
            <p:ph idx="1"/>
          </p:nvPr>
        </p:nvSpPr>
        <p:spPr/>
        <p:txBody>
          <a:bodyPr/>
          <a:lstStyle/>
          <a:p>
            <a:r>
              <a:rPr lang="fr-CH" dirty="0" smtClean="0"/>
              <a:t>MKI </a:t>
            </a:r>
            <a:r>
              <a:rPr lang="fr-CH" dirty="0" err="1" smtClean="0"/>
              <a:t>waiting</a:t>
            </a:r>
            <a:r>
              <a:rPr lang="fr-CH" dirty="0" smtClean="0"/>
              <a:t> for cool down	13 h 40 min</a:t>
            </a:r>
          </a:p>
          <a:p>
            <a:r>
              <a:rPr lang="fr-CH" dirty="0" err="1" smtClean="0"/>
              <a:t>Injectors</a:t>
            </a:r>
            <a:r>
              <a:rPr lang="fr-CH" dirty="0" smtClean="0"/>
              <a:t>		 		 6 h 30 min</a:t>
            </a:r>
          </a:p>
          <a:p>
            <a:r>
              <a:rPr lang="fr-CH" dirty="0" err="1" smtClean="0"/>
              <a:t>Waiting</a:t>
            </a:r>
            <a:r>
              <a:rPr lang="fr-CH" dirty="0" smtClean="0"/>
              <a:t> for </a:t>
            </a:r>
            <a:r>
              <a:rPr lang="fr-CH" dirty="0" err="1" smtClean="0"/>
              <a:t>experiments</a:t>
            </a:r>
            <a:r>
              <a:rPr lang="fr-CH" dirty="0" smtClean="0"/>
              <a:t>             3 h 28 min</a:t>
            </a:r>
          </a:p>
          <a:p>
            <a:r>
              <a:rPr lang="fr-CH" dirty="0" err="1" smtClean="0"/>
              <a:t>Others</a:t>
            </a:r>
            <a:r>
              <a:rPr lang="fr-CH" dirty="0" smtClean="0"/>
              <a:t> (&gt; 1h)			 7 h 51 min</a:t>
            </a:r>
          </a:p>
          <a:p>
            <a:endParaRPr lang="fr-CH" dirty="0"/>
          </a:p>
          <a:p>
            <a:r>
              <a:rPr lang="fr-CH" dirty="0" smtClean="0"/>
              <a:t>Total 18.7 % ‘down time’</a:t>
            </a:r>
          </a:p>
          <a:p>
            <a:endParaRPr lang="en-GB" dirty="0"/>
          </a:p>
        </p:txBody>
      </p:sp>
      <p:sp>
        <p:nvSpPr>
          <p:cNvPr id="4" name="Footer Placeholder 3"/>
          <p:cNvSpPr>
            <a:spLocks noGrp="1"/>
          </p:cNvSpPr>
          <p:nvPr>
            <p:ph type="ftr" sz="quarter" idx="10"/>
          </p:nvPr>
        </p:nvSpPr>
        <p:spPr/>
        <p:txBody>
          <a:bodyPr/>
          <a:lstStyle/>
          <a:p>
            <a:r>
              <a:rPr lang="en-US" smtClean="0"/>
              <a:t>LHC 8:30 meeting</a:t>
            </a:r>
            <a:endParaRPr lang="en-US" dirty="0"/>
          </a:p>
        </p:txBody>
      </p:sp>
      <p:sp>
        <p:nvSpPr>
          <p:cNvPr id="5" name="Date Placeholder 4"/>
          <p:cNvSpPr>
            <a:spLocks noGrp="1"/>
          </p:cNvSpPr>
          <p:nvPr>
            <p:ph type="dt" sz="half" idx="12"/>
          </p:nvPr>
        </p:nvSpPr>
        <p:spPr/>
        <p:txBody>
          <a:bodyPr/>
          <a:lstStyle/>
          <a:p>
            <a:r>
              <a:rPr lang="en-US" smtClean="0"/>
              <a:t>18/06/2012</a:t>
            </a:r>
            <a:endParaRPr lang="en-US" dirty="0"/>
          </a:p>
        </p:txBody>
      </p:sp>
    </p:spTree>
    <p:extLst>
      <p:ext uri="{BB962C8B-B14F-4D97-AF65-F5344CB8AC3E}">
        <p14:creationId xmlns:p14="http://schemas.microsoft.com/office/powerpoint/2010/main" val="3487533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a:t>
            </a:r>
            <a:r>
              <a:rPr lang="en-US" dirty="0" err="1" smtClean="0"/>
              <a:t>lumi</a:t>
            </a:r>
            <a:r>
              <a:rPr lang="en-US" dirty="0" smtClean="0"/>
              <a:t>: &gt; 6.5 fb-1                       (ATLAS)</a:t>
            </a:r>
            <a:endParaRPr lang="en-GB" dirty="0"/>
          </a:p>
        </p:txBody>
      </p:sp>
      <p:sp>
        <p:nvSpPr>
          <p:cNvPr id="4" name="Footer Placeholder 3"/>
          <p:cNvSpPr>
            <a:spLocks noGrp="1"/>
          </p:cNvSpPr>
          <p:nvPr>
            <p:ph type="ftr" sz="quarter" idx="10"/>
          </p:nvPr>
        </p:nvSpPr>
        <p:spPr/>
        <p:txBody>
          <a:bodyPr/>
          <a:lstStyle/>
          <a:p>
            <a:r>
              <a:rPr lang="en-US" smtClean="0"/>
              <a:t>LHC 8:30 meeting</a:t>
            </a:r>
            <a:endParaRPr lang="en-US" dirty="0"/>
          </a:p>
        </p:txBody>
      </p:sp>
      <p:sp>
        <p:nvSpPr>
          <p:cNvPr id="5" name="Date Placeholder 4"/>
          <p:cNvSpPr>
            <a:spLocks noGrp="1"/>
          </p:cNvSpPr>
          <p:nvPr>
            <p:ph type="dt" sz="half" idx="12"/>
          </p:nvPr>
        </p:nvSpPr>
        <p:spPr/>
        <p:txBody>
          <a:bodyPr/>
          <a:lstStyle/>
          <a:p>
            <a:r>
              <a:rPr lang="en-US" smtClean="0"/>
              <a:t>18/06/2012</a:t>
            </a:r>
            <a:endParaRPr lang="en-US" dirty="0"/>
          </a:p>
        </p:txBody>
      </p:sp>
      <p:sp>
        <p:nvSpPr>
          <p:cNvPr id="6" name="TextBox 5"/>
          <p:cNvSpPr txBox="1"/>
          <p:nvPr/>
        </p:nvSpPr>
        <p:spPr>
          <a:xfrm>
            <a:off x="5163048" y="6488668"/>
            <a:ext cx="4377642" cy="369332"/>
          </a:xfrm>
          <a:prstGeom prst="rect">
            <a:avLst/>
          </a:prstGeom>
          <a:noFill/>
        </p:spPr>
        <p:txBody>
          <a:bodyPr wrap="square" rtlCol="0">
            <a:spAutoFit/>
          </a:bodyPr>
          <a:lstStyle/>
          <a:p>
            <a:r>
              <a:rPr lang="fr-CH" sz="1800" dirty="0" err="1" smtClean="0"/>
              <a:t>Could</a:t>
            </a:r>
            <a:r>
              <a:rPr lang="fr-CH" sz="1800" dirty="0" smtClean="0"/>
              <a:t> not </a:t>
            </a:r>
            <a:r>
              <a:rPr lang="fr-CH" sz="1800" dirty="0" err="1" smtClean="0"/>
              <a:t>access</a:t>
            </a:r>
            <a:r>
              <a:rPr lang="fr-CH" sz="1800" dirty="0" smtClean="0"/>
              <a:t> the CMS plots….</a:t>
            </a:r>
            <a:endParaRPr lang="en-GB" sz="1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972" y="620610"/>
            <a:ext cx="4416028" cy="324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7136" y="620610"/>
            <a:ext cx="4590685" cy="3312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430" y="3941777"/>
            <a:ext cx="8569190" cy="2593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8702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 of the week Monday 11</a:t>
            </a:r>
            <a:r>
              <a:rPr lang="en-US" baseline="30000" dirty="0" smtClean="0"/>
              <a:t>th</a:t>
            </a:r>
            <a:r>
              <a:rPr lang="en-US" dirty="0" smtClean="0"/>
              <a:t> June</a:t>
            </a:r>
            <a:endParaRPr lang="en-GB" dirty="0"/>
          </a:p>
        </p:txBody>
      </p:sp>
      <p:sp>
        <p:nvSpPr>
          <p:cNvPr id="3" name="Content Placeholder 2"/>
          <p:cNvSpPr>
            <a:spLocks noGrp="1"/>
          </p:cNvSpPr>
          <p:nvPr>
            <p:ph idx="1"/>
          </p:nvPr>
        </p:nvSpPr>
        <p:spPr>
          <a:xfrm>
            <a:off x="457200" y="620610"/>
            <a:ext cx="8229600" cy="5111750"/>
          </a:xfrm>
        </p:spPr>
        <p:txBody>
          <a:bodyPr/>
          <a:lstStyle/>
          <a:p>
            <a:r>
              <a:rPr lang="en-US" sz="2000" dirty="0" err="1" smtClean="0"/>
              <a:t>LHCb</a:t>
            </a:r>
            <a:r>
              <a:rPr lang="en-US" sz="2000" dirty="0" smtClean="0"/>
              <a:t> Polarity</a:t>
            </a:r>
          </a:p>
          <a:p>
            <a:pPr lvl="1"/>
            <a:r>
              <a:rPr lang="en-US" sz="1800" dirty="0" smtClean="0"/>
              <a:t>Monday morning first thing – Polarity back to negative</a:t>
            </a:r>
          </a:p>
          <a:p>
            <a:pPr lvl="2"/>
            <a:r>
              <a:rPr lang="en-US" sz="1600" dirty="0" smtClean="0"/>
              <a:t>Test ramp to </a:t>
            </a:r>
            <a:r>
              <a:rPr lang="en-US" sz="1600" dirty="0" err="1" smtClean="0"/>
              <a:t>centre</a:t>
            </a:r>
            <a:r>
              <a:rPr lang="en-US" sz="1600" dirty="0" smtClean="0"/>
              <a:t> collisions with 24 bunches</a:t>
            </a:r>
          </a:p>
          <a:p>
            <a:pPr lvl="2"/>
            <a:r>
              <a:rPr lang="en-US" sz="1600" dirty="0" smtClean="0"/>
              <a:t>Results very reproducible</a:t>
            </a:r>
          </a:p>
          <a:p>
            <a:pPr lvl="1"/>
            <a:r>
              <a:rPr lang="en-US" sz="1800" dirty="0" smtClean="0"/>
              <a:t>Could consider skipping the test ramp…</a:t>
            </a:r>
          </a:p>
          <a:p>
            <a:pPr lvl="1"/>
            <a:r>
              <a:rPr lang="en-US" sz="1800" dirty="0" smtClean="0"/>
              <a:t>No problems due to </a:t>
            </a:r>
            <a:r>
              <a:rPr lang="en-US" sz="1800" dirty="0" err="1" smtClean="0"/>
              <a:t>LHCb</a:t>
            </a:r>
            <a:r>
              <a:rPr lang="en-US" sz="1800" dirty="0" smtClean="0"/>
              <a:t> polarity change</a:t>
            </a:r>
          </a:p>
          <a:p>
            <a:r>
              <a:rPr lang="en-US" sz="2000" dirty="0" smtClean="0"/>
              <a:t>SPS beam quality</a:t>
            </a:r>
          </a:p>
          <a:p>
            <a:pPr lvl="1"/>
            <a:r>
              <a:rPr lang="en-US" sz="1800" dirty="0" smtClean="0"/>
              <a:t>Already on Monday problems with SPS beam quality</a:t>
            </a:r>
          </a:p>
          <a:p>
            <a:pPr lvl="2"/>
            <a:r>
              <a:rPr lang="en-US" sz="1600" dirty="0"/>
              <a:t>Filling not smooth due to various BQM interlocks in SPS (bunch length, bunch peak, satellites, pattern)</a:t>
            </a:r>
          </a:p>
          <a:p>
            <a:pPr lvl="2"/>
            <a:r>
              <a:rPr lang="en-US" sz="1600" dirty="0" smtClean="0"/>
              <a:t>Problems with SPS beam quality continued throughout the week</a:t>
            </a:r>
          </a:p>
          <a:p>
            <a:pPr lvl="1"/>
            <a:r>
              <a:rPr lang="en-US" sz="1800" dirty="0" smtClean="0"/>
              <a:t>Only minor effect on LHC peak luminosity</a:t>
            </a:r>
          </a:p>
          <a:p>
            <a:endParaRPr lang="en-GB" sz="2000" dirty="0"/>
          </a:p>
        </p:txBody>
      </p:sp>
      <p:sp>
        <p:nvSpPr>
          <p:cNvPr id="4" name="Footer Placeholder 3"/>
          <p:cNvSpPr>
            <a:spLocks noGrp="1"/>
          </p:cNvSpPr>
          <p:nvPr>
            <p:ph type="ftr" sz="quarter" idx="10"/>
          </p:nvPr>
        </p:nvSpPr>
        <p:spPr/>
        <p:txBody>
          <a:bodyPr/>
          <a:lstStyle/>
          <a:p>
            <a:r>
              <a:rPr lang="en-US" smtClean="0"/>
              <a:t>LHC 8:30 meeting</a:t>
            </a:r>
            <a:endParaRPr lang="en-US" dirty="0"/>
          </a:p>
        </p:txBody>
      </p:sp>
      <p:sp>
        <p:nvSpPr>
          <p:cNvPr id="5" name="Date Placeholder 4"/>
          <p:cNvSpPr>
            <a:spLocks noGrp="1"/>
          </p:cNvSpPr>
          <p:nvPr>
            <p:ph type="dt" sz="half" idx="12"/>
          </p:nvPr>
        </p:nvSpPr>
        <p:spPr/>
        <p:txBody>
          <a:bodyPr/>
          <a:lstStyle/>
          <a:p>
            <a:r>
              <a:rPr lang="en-US" smtClean="0"/>
              <a:t>18/06/2012</a:t>
            </a:r>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880" y="4413447"/>
            <a:ext cx="5035641" cy="2284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043510" y="4325070"/>
            <a:ext cx="3240450" cy="400110"/>
          </a:xfrm>
          <a:prstGeom prst="rect">
            <a:avLst/>
          </a:prstGeom>
          <a:noFill/>
        </p:spPr>
        <p:txBody>
          <a:bodyPr wrap="square" rtlCol="0">
            <a:spAutoFit/>
          </a:bodyPr>
          <a:lstStyle/>
          <a:p>
            <a:r>
              <a:rPr lang="en-US" dirty="0" smtClean="0"/>
              <a:t>Bunch intensities</a:t>
            </a:r>
            <a:endParaRPr lang="en-GB" dirty="0"/>
          </a:p>
        </p:txBody>
      </p:sp>
      <p:sp>
        <p:nvSpPr>
          <p:cNvPr id="8" name="TextBox 7"/>
          <p:cNvSpPr txBox="1"/>
          <p:nvPr/>
        </p:nvSpPr>
        <p:spPr>
          <a:xfrm>
            <a:off x="3491850" y="5163952"/>
            <a:ext cx="864120" cy="400110"/>
          </a:xfrm>
          <a:prstGeom prst="rect">
            <a:avLst/>
          </a:prstGeom>
          <a:noFill/>
        </p:spPr>
        <p:txBody>
          <a:bodyPr wrap="square" rtlCol="0">
            <a:spAutoFit/>
          </a:bodyPr>
          <a:lstStyle/>
          <a:p>
            <a:r>
              <a:rPr lang="en-US" dirty="0" smtClean="0"/>
              <a:t>1.35</a:t>
            </a:r>
            <a:endParaRPr lang="en-GB" dirty="0"/>
          </a:p>
        </p:txBody>
      </p:sp>
      <p:sp>
        <p:nvSpPr>
          <p:cNvPr id="9" name="TextBox 8"/>
          <p:cNvSpPr txBox="1"/>
          <p:nvPr/>
        </p:nvSpPr>
        <p:spPr>
          <a:xfrm>
            <a:off x="3419840" y="4365130"/>
            <a:ext cx="1188165" cy="400110"/>
          </a:xfrm>
          <a:prstGeom prst="rect">
            <a:avLst/>
          </a:prstGeom>
          <a:noFill/>
        </p:spPr>
        <p:txBody>
          <a:bodyPr wrap="square" rtlCol="0">
            <a:spAutoFit/>
          </a:bodyPr>
          <a:lstStyle/>
          <a:p>
            <a:r>
              <a:rPr lang="en-US" dirty="0" smtClean="0"/>
              <a:t>1.70</a:t>
            </a:r>
            <a:endParaRPr lang="en-GB" dirty="0"/>
          </a:p>
        </p:txBody>
      </p:sp>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030" y="4793555"/>
            <a:ext cx="2267680" cy="2235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47389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25400"/>
            <a:ext cx="8459787" cy="523875"/>
          </a:xfrm>
        </p:spPr>
        <p:txBody>
          <a:bodyPr/>
          <a:lstStyle/>
          <a:p>
            <a:r>
              <a:rPr lang="fr-CH" dirty="0" smtClean="0"/>
              <a:t>Injection </a:t>
            </a:r>
            <a:r>
              <a:rPr lang="fr-CH" dirty="0" err="1" smtClean="0"/>
              <a:t>from</a:t>
            </a:r>
            <a:r>
              <a:rPr lang="fr-CH" dirty="0" smtClean="0"/>
              <a:t> SPS </a:t>
            </a:r>
            <a:r>
              <a:rPr lang="fr-CH" dirty="0" err="1" smtClean="0"/>
              <a:t>still</a:t>
            </a:r>
            <a:r>
              <a:rPr lang="fr-CH" dirty="0" smtClean="0"/>
              <a:t> </a:t>
            </a:r>
            <a:r>
              <a:rPr lang="fr-CH" dirty="0" err="1" smtClean="0"/>
              <a:t>difficult</a:t>
            </a:r>
            <a:r>
              <a:rPr lang="fr-CH" dirty="0" smtClean="0"/>
              <a:t> </a:t>
            </a:r>
            <a:r>
              <a:rPr lang="fr-CH" dirty="0" err="1" smtClean="0"/>
              <a:t>Sunday</a:t>
            </a:r>
            <a:r>
              <a:rPr lang="fr-CH" dirty="0" smtClean="0"/>
              <a:t> </a:t>
            </a:r>
            <a:r>
              <a:rPr lang="fr-CH" dirty="0" err="1" smtClean="0"/>
              <a:t>eve</a:t>
            </a:r>
            <a:endParaRPr lang="en-GB" dirty="0"/>
          </a:p>
        </p:txBody>
      </p:sp>
      <p:sp>
        <p:nvSpPr>
          <p:cNvPr id="3" name="Content Placeholder 2"/>
          <p:cNvSpPr>
            <a:spLocks noGrp="1"/>
          </p:cNvSpPr>
          <p:nvPr>
            <p:ph idx="1"/>
          </p:nvPr>
        </p:nvSpPr>
        <p:spPr>
          <a:xfrm>
            <a:off x="395420" y="764630"/>
            <a:ext cx="8229600" cy="1368190"/>
          </a:xfrm>
        </p:spPr>
        <p:txBody>
          <a:bodyPr/>
          <a:lstStyle/>
          <a:p>
            <a:r>
              <a:rPr lang="fr-CH" dirty="0" err="1" smtClean="0"/>
              <a:t>Same</a:t>
            </a:r>
            <a:r>
              <a:rPr lang="fr-CH" dirty="0" smtClean="0"/>
              <a:t> </a:t>
            </a:r>
            <a:r>
              <a:rPr lang="fr-CH" dirty="0" err="1" smtClean="0"/>
              <a:t>problems</a:t>
            </a:r>
            <a:r>
              <a:rPr lang="fr-CH" dirty="0" smtClean="0"/>
              <a:t> </a:t>
            </a:r>
            <a:r>
              <a:rPr lang="fr-CH" dirty="0" err="1" smtClean="0"/>
              <a:t>still</a:t>
            </a:r>
            <a:r>
              <a:rPr lang="fr-CH" dirty="0" smtClean="0"/>
              <a:t> </a:t>
            </a:r>
            <a:r>
              <a:rPr lang="fr-CH" dirty="0" err="1" smtClean="0"/>
              <a:t>at</a:t>
            </a:r>
            <a:r>
              <a:rPr lang="fr-CH" dirty="0" smtClean="0"/>
              <a:t> end of the </a:t>
            </a:r>
            <a:r>
              <a:rPr lang="fr-CH" dirty="0" err="1" smtClean="0"/>
              <a:t>week</a:t>
            </a:r>
            <a:endParaRPr lang="en-GB" dirty="0"/>
          </a:p>
        </p:txBody>
      </p:sp>
      <p:sp>
        <p:nvSpPr>
          <p:cNvPr id="4" name="Footer Placeholder 3"/>
          <p:cNvSpPr>
            <a:spLocks noGrp="1"/>
          </p:cNvSpPr>
          <p:nvPr>
            <p:ph type="ftr" sz="quarter" idx="10"/>
          </p:nvPr>
        </p:nvSpPr>
        <p:spPr/>
        <p:txBody>
          <a:bodyPr/>
          <a:lstStyle/>
          <a:p>
            <a:r>
              <a:rPr lang="en-US" smtClean="0"/>
              <a:t>LHC 8:30 meeting</a:t>
            </a:r>
            <a:endParaRPr lang="en-US" dirty="0"/>
          </a:p>
        </p:txBody>
      </p:sp>
      <p:sp>
        <p:nvSpPr>
          <p:cNvPr id="5" name="Date Placeholder 4"/>
          <p:cNvSpPr>
            <a:spLocks noGrp="1"/>
          </p:cNvSpPr>
          <p:nvPr>
            <p:ph type="dt" sz="half" idx="12"/>
          </p:nvPr>
        </p:nvSpPr>
        <p:spPr/>
        <p:txBody>
          <a:bodyPr/>
          <a:lstStyle/>
          <a:p>
            <a:r>
              <a:rPr lang="en-US" smtClean="0"/>
              <a:t>18/06/2012</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410" y="1916790"/>
            <a:ext cx="4601590" cy="454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4205" y="1628750"/>
            <a:ext cx="6610765" cy="2238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436120" y="4437140"/>
            <a:ext cx="2592360" cy="1015663"/>
          </a:xfrm>
          <a:prstGeom prst="rect">
            <a:avLst/>
          </a:prstGeom>
          <a:solidFill>
            <a:schemeClr val="accent1"/>
          </a:solidFill>
        </p:spPr>
        <p:txBody>
          <a:bodyPr wrap="square" rtlCol="0">
            <a:spAutoFit/>
          </a:bodyPr>
          <a:lstStyle/>
          <a:p>
            <a:r>
              <a:rPr lang="en-US" dirty="0" smtClean="0"/>
              <a:t>Reduced intensities leading to lower initial </a:t>
            </a:r>
            <a:r>
              <a:rPr lang="en-US" dirty="0" err="1" smtClean="0"/>
              <a:t>lumi</a:t>
            </a:r>
            <a:r>
              <a:rPr lang="en-US" dirty="0" smtClean="0"/>
              <a:t> last fill</a:t>
            </a:r>
            <a:endParaRPr lang="en-GB" dirty="0"/>
          </a:p>
        </p:txBody>
      </p:sp>
    </p:spTree>
    <p:extLst>
      <p:ext uri="{BB962C8B-B14F-4D97-AF65-F5344CB8AC3E}">
        <p14:creationId xmlns:p14="http://schemas.microsoft.com/office/powerpoint/2010/main" val="469772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420" y="3717040"/>
            <a:ext cx="78867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fr-CH" dirty="0" err="1" smtClean="0"/>
              <a:t>Fill</a:t>
            </a:r>
            <a:r>
              <a:rPr lang="fr-CH" dirty="0" smtClean="0"/>
              <a:t> </a:t>
            </a:r>
            <a:r>
              <a:rPr lang="fr-CH" dirty="0" err="1" smtClean="0"/>
              <a:t>from</a:t>
            </a:r>
            <a:r>
              <a:rPr lang="fr-CH" dirty="0" smtClean="0"/>
              <a:t> </a:t>
            </a:r>
            <a:r>
              <a:rPr lang="fr-CH" dirty="0" err="1" smtClean="0"/>
              <a:t>Sunday</a:t>
            </a:r>
            <a:r>
              <a:rPr lang="fr-CH" dirty="0" smtClean="0"/>
              <a:t> </a:t>
            </a:r>
            <a:r>
              <a:rPr lang="fr-CH" dirty="0" err="1" smtClean="0"/>
              <a:t>evening</a:t>
            </a:r>
            <a:endParaRPr lang="en-GB" dirty="0"/>
          </a:p>
        </p:txBody>
      </p:sp>
      <p:sp>
        <p:nvSpPr>
          <p:cNvPr id="4" name="Footer Placeholder 3"/>
          <p:cNvSpPr>
            <a:spLocks noGrp="1"/>
          </p:cNvSpPr>
          <p:nvPr>
            <p:ph type="ftr" sz="quarter" idx="10"/>
          </p:nvPr>
        </p:nvSpPr>
        <p:spPr/>
        <p:txBody>
          <a:bodyPr/>
          <a:lstStyle/>
          <a:p>
            <a:r>
              <a:rPr lang="en-US" smtClean="0"/>
              <a:t>LHC 8:30 meeting</a:t>
            </a:r>
            <a:endParaRPr lang="en-US" dirty="0"/>
          </a:p>
        </p:txBody>
      </p:sp>
      <p:sp>
        <p:nvSpPr>
          <p:cNvPr id="5" name="Date Placeholder 4"/>
          <p:cNvSpPr>
            <a:spLocks noGrp="1"/>
          </p:cNvSpPr>
          <p:nvPr>
            <p:ph type="dt" sz="half" idx="12"/>
          </p:nvPr>
        </p:nvSpPr>
        <p:spPr/>
        <p:txBody>
          <a:bodyPr/>
          <a:lstStyle/>
          <a:p>
            <a:r>
              <a:rPr lang="en-US" smtClean="0"/>
              <a:t>18/06/2012</a:t>
            </a:r>
            <a:endParaRPr lang="en-US" dirty="0"/>
          </a:p>
        </p:txBody>
      </p:sp>
      <p:pic>
        <p:nvPicPr>
          <p:cNvPr id="6"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9390" y="1190472"/>
            <a:ext cx="3782144" cy="3096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043510" y="548600"/>
            <a:ext cx="6480900" cy="707886"/>
          </a:xfrm>
          <a:prstGeom prst="rect">
            <a:avLst/>
          </a:prstGeom>
          <a:noFill/>
        </p:spPr>
        <p:txBody>
          <a:bodyPr wrap="square" rtlCol="0">
            <a:spAutoFit/>
          </a:bodyPr>
          <a:lstStyle/>
          <a:p>
            <a:r>
              <a:rPr lang="fr-CH" dirty="0" err="1"/>
              <a:t>Losses</a:t>
            </a:r>
            <a:r>
              <a:rPr lang="fr-CH" dirty="0"/>
              <a:t> back </a:t>
            </a:r>
            <a:r>
              <a:rPr lang="fr-CH" dirty="0" err="1"/>
              <a:t>beginning</a:t>
            </a:r>
            <a:r>
              <a:rPr lang="fr-CH" dirty="0"/>
              <a:t> of </a:t>
            </a:r>
            <a:r>
              <a:rPr lang="fr-CH" dirty="0" err="1" smtClean="0"/>
              <a:t>fill</a:t>
            </a:r>
            <a:r>
              <a:rPr lang="fr-CH" dirty="0" smtClean="0"/>
              <a:t>, </a:t>
            </a:r>
            <a:r>
              <a:rPr lang="fr-CH" dirty="0" err="1" smtClean="0"/>
              <a:t>both</a:t>
            </a:r>
            <a:r>
              <a:rPr lang="fr-CH" dirty="0" smtClean="0"/>
              <a:t> </a:t>
            </a:r>
            <a:r>
              <a:rPr lang="fr-CH" dirty="0" err="1" smtClean="0"/>
              <a:t>beams</a:t>
            </a:r>
            <a:r>
              <a:rPr lang="fr-CH" dirty="0" smtClean="0"/>
              <a:t>, </a:t>
            </a:r>
            <a:r>
              <a:rPr lang="fr-CH" dirty="0" err="1" smtClean="0"/>
              <a:t>several</a:t>
            </a:r>
            <a:r>
              <a:rPr lang="fr-CH" dirty="0" smtClean="0"/>
              <a:t> </a:t>
            </a:r>
            <a:r>
              <a:rPr lang="fr-CH" dirty="0" err="1" smtClean="0"/>
              <a:t>manual</a:t>
            </a:r>
            <a:r>
              <a:rPr lang="fr-CH" dirty="0" smtClean="0"/>
              <a:t> tune </a:t>
            </a:r>
            <a:r>
              <a:rPr lang="fr-CH" dirty="0" err="1" smtClean="0"/>
              <a:t>trims</a:t>
            </a:r>
            <a:r>
              <a:rPr lang="fr-CH" dirty="0" smtClean="0"/>
              <a:t> to </a:t>
            </a:r>
            <a:r>
              <a:rPr lang="fr-CH" dirty="0" err="1" smtClean="0"/>
              <a:t>improve</a:t>
            </a:r>
            <a:r>
              <a:rPr lang="fr-CH" dirty="0" smtClean="0"/>
              <a:t> </a:t>
            </a:r>
            <a:r>
              <a:rPr lang="fr-CH" dirty="0" err="1" smtClean="0"/>
              <a:t>lifetime</a:t>
            </a:r>
            <a:endParaRPr lang="en-GB" dirty="0"/>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920" y="1412720"/>
            <a:ext cx="5264053" cy="199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0510532"/>
      </p:ext>
    </p:extLst>
  </p:cSld>
  <p:clrMapOvr>
    <a:masterClrMapping/>
  </p:clrMapOvr>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bg2"/>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Pixel</Template>
  <TotalTime>53329</TotalTime>
  <Words>1514</Words>
  <Application>Microsoft Office PowerPoint</Application>
  <PresentationFormat>On-screen Show (4:3)</PresentationFormat>
  <Paragraphs>274</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Pixel</vt:lpstr>
      <vt:lpstr>Fri 15th – Sun 16th June</vt:lpstr>
      <vt:lpstr>Integrated performance and main ‘worry’</vt:lpstr>
      <vt:lpstr>Beam Intensities and Lumi over the week</vt:lpstr>
      <vt:lpstr>Overview of fills</vt:lpstr>
      <vt:lpstr>Overview of main ‘down time’</vt:lpstr>
      <vt:lpstr>Total lumi: &gt; 6.5 fb-1                       (ATLAS)</vt:lpstr>
      <vt:lpstr>Start of the week Monday 11th June</vt:lpstr>
      <vt:lpstr>Injection from SPS still difficult Sunday eve</vt:lpstr>
      <vt:lpstr>Fill from Sunday evening</vt:lpstr>
      <vt:lpstr>Fill #2725: Tuesday morning 3:02 am</vt:lpstr>
      <vt:lpstr>Bunch-by-bunch losses #2725</vt:lpstr>
      <vt:lpstr>Abort gap population #2725</vt:lpstr>
      <vt:lpstr>RF function (Synchro Loop)</vt:lpstr>
      <vt:lpstr>Beam Dump at Start of Adjust, Thursday PM</vt:lpstr>
      <vt:lpstr>MKI Kicker Vacuum IL on Thursday</vt:lpstr>
      <vt:lpstr>Fri15:54 triplet RQX.L2 tripped</vt:lpstr>
      <vt:lpstr>Fri15:54 triplet RQX.L2 tripped</vt:lpstr>
      <vt:lpstr>Fri15:54 triplet RQX.L2 tripped</vt:lpstr>
      <vt:lpstr>New Filling Scheme from Friday onwards</vt:lpstr>
      <vt:lpstr>Injection kicker MKI temperatures</vt:lpstr>
      <vt:lpstr>Injection Kicker MKI</vt:lpstr>
      <vt:lpstr>MKI cool down Sunday afternoon</vt:lpstr>
      <vt:lpstr>Planning Ahead (tbc by M.Lamont, Barbara Holzer)</vt:lpstr>
    </vt:vector>
  </TitlesOfParts>
  <Company>CERN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FGC Software Design Review</dc:title>
  <dc:creator>Quentin King</dc:creator>
  <cp:lastModifiedBy>uythoven</cp:lastModifiedBy>
  <cp:revision>3030</cp:revision>
  <dcterms:created xsi:type="dcterms:W3CDTF">2010-07-26T05:43:59Z</dcterms:created>
  <dcterms:modified xsi:type="dcterms:W3CDTF">2012-06-18T08:36:38Z</dcterms:modified>
</cp:coreProperties>
</file>