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8"/>
  </p:notesMasterIdLst>
  <p:handoutMasterIdLst>
    <p:handoutMasterId r:id="rId9"/>
  </p:handoutMasterIdLst>
  <p:sldIdLst>
    <p:sldId id="1280" r:id="rId2"/>
    <p:sldId id="1283" r:id="rId3"/>
    <p:sldId id="1281" r:id="rId4"/>
    <p:sldId id="1285" r:id="rId5"/>
    <p:sldId id="1284" r:id="rId6"/>
    <p:sldId id="1282" r:id="rId7"/>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14FBE"/>
    <a:srgbClr val="B02E9D"/>
    <a:srgbClr val="0000FF"/>
    <a:srgbClr val="008000"/>
    <a:srgbClr val="FF0000"/>
    <a:srgbClr val="CC0066"/>
    <a:srgbClr val="99FF99"/>
    <a:srgbClr val="FFCCCC"/>
    <a:srgbClr val="9F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129" d="100"/>
          <a:sy n="129" d="100"/>
        </p:scale>
        <p:origin x="-1296" y="-3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6/14/2012</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9" name="Date Placeholder 3"/>
          <p:cNvSpPr>
            <a:spLocks noGrp="1"/>
          </p:cNvSpPr>
          <p:nvPr userDrawn="1">
            <p:ph type="dt" sz="half" idx="12"/>
          </p:nvPr>
        </p:nvSpPr>
        <p:spPr>
          <a:xfrm>
            <a:off x="34925" y="6616700"/>
            <a:ext cx="2133600" cy="268288"/>
          </a:xfrm>
        </p:spPr>
        <p:txBody>
          <a:bodyPr/>
          <a:lstStyle/>
          <a:p>
            <a:r>
              <a:rPr lang="en-US" dirty="0" smtClean="0"/>
              <a:t>14/06/2012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13</a:t>
            </a:r>
            <a:r>
              <a:rPr lang="en-US" baseline="30000" dirty="0" smtClean="0"/>
              <a:t>th</a:t>
            </a:r>
            <a:r>
              <a:rPr lang="en-US" dirty="0" smtClean="0"/>
              <a:t> June</a:t>
            </a:r>
            <a:endParaRPr lang="en-GB" dirty="0"/>
          </a:p>
        </p:txBody>
      </p:sp>
      <p:sp>
        <p:nvSpPr>
          <p:cNvPr id="3" name="Content Placeholder 2"/>
          <p:cNvSpPr>
            <a:spLocks noGrp="1"/>
          </p:cNvSpPr>
          <p:nvPr>
            <p:ph idx="1"/>
          </p:nvPr>
        </p:nvSpPr>
        <p:spPr/>
        <p:txBody>
          <a:bodyPr/>
          <a:lstStyle/>
          <a:p>
            <a:r>
              <a:rPr lang="en-US" sz="2000" dirty="0" smtClean="0"/>
              <a:t>07:06 Beam dump fill #2746. Produced </a:t>
            </a:r>
            <a:r>
              <a:rPr lang="en-US" sz="2000" b="1" dirty="0" smtClean="0"/>
              <a:t>142 pb-1</a:t>
            </a:r>
            <a:r>
              <a:rPr lang="en-US" sz="2000" dirty="0" smtClean="0"/>
              <a:t>. Electrical perturbation. ALICE and </a:t>
            </a:r>
            <a:r>
              <a:rPr lang="en-US" sz="2000" dirty="0" err="1" smtClean="0"/>
              <a:t>LHCb</a:t>
            </a:r>
            <a:r>
              <a:rPr lang="en-US" sz="2000" dirty="0" smtClean="0"/>
              <a:t> tripped. 3 PC on FMCM.</a:t>
            </a:r>
          </a:p>
          <a:p>
            <a:r>
              <a:rPr lang="en-US" sz="2000" dirty="0" smtClean="0"/>
              <a:t>09:00 Update of RF </a:t>
            </a:r>
            <a:r>
              <a:rPr lang="en-US" sz="2000" dirty="0" err="1" smtClean="0"/>
              <a:t>synchro</a:t>
            </a:r>
            <a:r>
              <a:rPr lang="en-US" sz="2000" dirty="0" smtClean="0"/>
              <a:t> loop functions. Test of RF blow-up at injection.</a:t>
            </a:r>
          </a:p>
          <a:p>
            <a:r>
              <a:rPr lang="en-US" sz="2000" dirty="0" smtClean="0"/>
              <a:t>10:16 re-injecting probes and injection for physics</a:t>
            </a:r>
          </a:p>
          <a:p>
            <a:r>
              <a:rPr lang="en-US" sz="2000" dirty="0" smtClean="0"/>
              <a:t>11:41 </a:t>
            </a:r>
            <a:r>
              <a:rPr lang="en-US" sz="2000" b="1" dirty="0" smtClean="0"/>
              <a:t>Fill # 2728 Stable Beams</a:t>
            </a:r>
            <a:r>
              <a:rPr lang="en-US" sz="2000" dirty="0" smtClean="0"/>
              <a:t>. </a:t>
            </a:r>
            <a:r>
              <a:rPr lang="en-US" sz="2000" dirty="0" err="1" smtClean="0"/>
              <a:t>Inital</a:t>
            </a:r>
            <a:r>
              <a:rPr lang="en-US" sz="2000" dirty="0" smtClean="0"/>
              <a:t> </a:t>
            </a:r>
            <a:r>
              <a:rPr lang="en-US" sz="2000" dirty="0" err="1" smtClean="0"/>
              <a:t>lumi's</a:t>
            </a:r>
            <a:r>
              <a:rPr lang="en-US" sz="2000" dirty="0" smtClean="0"/>
              <a:t> 6.5e33 cm-2s-1</a:t>
            </a:r>
          </a:p>
          <a:p>
            <a:r>
              <a:rPr lang="en-US" sz="2000" dirty="0" smtClean="0"/>
              <a:t>23:35 Beams dumped by operator. Integrated </a:t>
            </a:r>
            <a:r>
              <a:rPr lang="en-US" sz="2000" dirty="0" err="1" smtClean="0"/>
              <a:t>lumi</a:t>
            </a:r>
            <a:r>
              <a:rPr lang="en-US" sz="2000" dirty="0" smtClean="0"/>
              <a:t> about 170 pb-1</a:t>
            </a:r>
          </a:p>
          <a:p>
            <a:r>
              <a:rPr lang="en-US" sz="2000" dirty="0" smtClean="0"/>
              <a:t>01:30 MKI temperatures OK again. About one hours wait. </a:t>
            </a:r>
          </a:p>
          <a:p>
            <a:r>
              <a:rPr lang="en-US" sz="2000" dirty="0" smtClean="0"/>
              <a:t>Some problems with PM.</a:t>
            </a:r>
          </a:p>
          <a:p>
            <a:r>
              <a:rPr lang="en-US" sz="2000" dirty="0" smtClean="0"/>
              <a:t>04:00 </a:t>
            </a:r>
            <a:r>
              <a:rPr lang="en-US" sz="2000" b="1" dirty="0" smtClean="0"/>
              <a:t>Fill #2729 </a:t>
            </a:r>
            <a:r>
              <a:rPr lang="en-US" sz="2000" dirty="0" smtClean="0"/>
              <a:t>Stable Beams. Initial </a:t>
            </a:r>
            <a:r>
              <a:rPr lang="en-US" sz="2000" dirty="0" err="1" smtClean="0"/>
              <a:t>lumi</a:t>
            </a:r>
            <a:r>
              <a:rPr lang="en-US" sz="2000" dirty="0" smtClean="0"/>
              <a:t> 6.5e33 cm-2s-1.</a:t>
            </a:r>
          </a:p>
          <a:p>
            <a:r>
              <a:rPr lang="en-US" sz="2000" dirty="0" smtClean="0"/>
              <a:t>07:29 Beams dumped by BLM self trigger. Integrated </a:t>
            </a:r>
            <a:r>
              <a:rPr lang="en-US" sz="2000" dirty="0" err="1" smtClean="0"/>
              <a:t>lumi</a:t>
            </a:r>
            <a:r>
              <a:rPr lang="en-US" sz="2000" dirty="0" smtClean="0"/>
              <a:t> 68 pb-1</a:t>
            </a:r>
          </a:p>
          <a:p>
            <a:endParaRPr lang="en-US" sz="2000" dirty="0" smtClean="0"/>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spTree>
    <p:extLst>
      <p:ext uri="{BB962C8B-B14F-4D97-AF65-F5344CB8AC3E}">
        <p14:creationId xmlns:p14="http://schemas.microsoft.com/office/powerpoint/2010/main" val="38613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RF (Philippe </a:t>
            </a:r>
            <a:r>
              <a:rPr lang="fr-CH" dirty="0" smtClean="0"/>
              <a:t>&amp; Team)</a:t>
            </a:r>
            <a:endParaRPr lang="en-GB" dirty="0"/>
          </a:p>
        </p:txBody>
      </p:sp>
      <p:sp>
        <p:nvSpPr>
          <p:cNvPr id="3" name="Content Placeholder 2"/>
          <p:cNvSpPr>
            <a:spLocks noGrp="1"/>
          </p:cNvSpPr>
          <p:nvPr>
            <p:ph idx="1"/>
          </p:nvPr>
        </p:nvSpPr>
        <p:spPr>
          <a:xfrm>
            <a:off x="395420" y="692620"/>
            <a:ext cx="8229600" cy="5111750"/>
          </a:xfrm>
        </p:spPr>
        <p:txBody>
          <a:bodyPr/>
          <a:lstStyle/>
          <a:p>
            <a:r>
              <a:rPr lang="en-GB" sz="2000" dirty="0" smtClean="0"/>
              <a:t>RF functions corrected</a:t>
            </a:r>
          </a:p>
          <a:p>
            <a:pPr lvl="1"/>
            <a:r>
              <a:rPr lang="en-US" sz="1800" dirty="0" smtClean="0"/>
              <a:t>Two RF functions piloting the RF </a:t>
            </a:r>
            <a:r>
              <a:rPr lang="en-US" sz="1800" dirty="0" err="1" smtClean="0"/>
              <a:t>Synchro</a:t>
            </a:r>
            <a:r>
              <a:rPr lang="en-US" sz="1800" dirty="0" smtClean="0"/>
              <a:t> Loop (slow loop making the RF track the ramping frequency and keeping collision in the centre of detectors in physics) were not programmed correctly during the ramp (and in physics as this is extrapolated from end-ramp). </a:t>
            </a:r>
          </a:p>
          <a:p>
            <a:pPr lvl="1"/>
            <a:r>
              <a:rPr lang="en-US" sz="1800" dirty="0" smtClean="0"/>
              <a:t>The problem was solved by "re-generating" the functions. The change is minimal at injection but large at 4 </a:t>
            </a:r>
            <a:r>
              <a:rPr lang="en-US" sz="1800" dirty="0" err="1" smtClean="0"/>
              <a:t>TeV</a:t>
            </a:r>
            <a:r>
              <a:rPr lang="en-US" sz="1800" dirty="0" smtClean="0"/>
              <a:t>. </a:t>
            </a:r>
          </a:p>
          <a:p>
            <a:pPr lvl="1"/>
            <a:r>
              <a:rPr lang="en-US" sz="1800" dirty="0" smtClean="0"/>
              <a:t>The two functions had never been trimmed. The errors were present in 2011, and probably there since 2009... </a:t>
            </a:r>
            <a:br>
              <a:rPr lang="en-US" sz="1800" dirty="0" smtClean="0"/>
            </a:br>
            <a:r>
              <a:rPr lang="en-US" sz="1800" dirty="0" smtClean="0"/>
              <a:t>With the new (correct) settings, the </a:t>
            </a:r>
            <a:r>
              <a:rPr lang="en-US" sz="1800" dirty="0" err="1" smtClean="0"/>
              <a:t>Synchro</a:t>
            </a:r>
            <a:r>
              <a:rPr lang="en-US" sz="1800" dirty="0" smtClean="0"/>
              <a:t> Loop should be more stable at high energy. </a:t>
            </a:r>
          </a:p>
          <a:p>
            <a:pPr lvl="1"/>
            <a:r>
              <a:rPr lang="en-US" sz="1800" dirty="0" smtClean="0"/>
              <a:t>Worked well in the next ramp</a:t>
            </a:r>
          </a:p>
          <a:p>
            <a:r>
              <a:rPr lang="en-US" sz="2000" dirty="0" smtClean="0"/>
              <a:t>Batch by batch blow-up at injection</a:t>
            </a:r>
          </a:p>
          <a:p>
            <a:pPr lvl="1"/>
            <a:r>
              <a:rPr lang="en-US" sz="1800" dirty="0" smtClean="0"/>
              <a:t>Did not work</a:t>
            </a:r>
          </a:p>
          <a:p>
            <a:pPr lvl="1"/>
            <a:r>
              <a:rPr lang="en-US" sz="1800" dirty="0" smtClean="0"/>
              <a:t>RBAC privileges issues, so that phase noise excitation could not be started on the first 12b batches injected. Cannot be solved in the allocated time -&gt; revert for physics fill </a:t>
            </a:r>
            <a:endParaRPr lang="en-GB" sz="18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195263" y="2204830"/>
            <a:ext cx="8753475" cy="439102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Fill #2728 – anything more to say?</a:t>
            </a:r>
            <a:endParaRPr lang="en-GB" dirty="0"/>
          </a:p>
        </p:txBody>
      </p:sp>
      <p:sp>
        <p:nvSpPr>
          <p:cNvPr id="11" name="Content Placeholder 10"/>
          <p:cNvSpPr>
            <a:spLocks noGrp="1"/>
          </p:cNvSpPr>
          <p:nvPr>
            <p:ph idx="1"/>
          </p:nvPr>
        </p:nvSpPr>
        <p:spPr>
          <a:xfrm>
            <a:off x="467430" y="692620"/>
            <a:ext cx="8229600" cy="5111750"/>
          </a:xfrm>
        </p:spPr>
        <p:txBody>
          <a:bodyPr/>
          <a:lstStyle/>
          <a:p>
            <a:r>
              <a:rPr lang="en-GB" dirty="0" smtClean="0"/>
              <a:t>Twice good turnaround, despite ‘special tasks’</a:t>
            </a:r>
          </a:p>
          <a:p>
            <a:r>
              <a:rPr lang="en-GB" dirty="0" smtClean="0"/>
              <a:t>Good initial </a:t>
            </a:r>
            <a:r>
              <a:rPr lang="en-GB" dirty="0" err="1" smtClean="0"/>
              <a:t>lumi</a:t>
            </a:r>
            <a:endParaRPr lang="en-GB" dirty="0" smtClean="0"/>
          </a:p>
          <a:p>
            <a:r>
              <a:rPr lang="en-GB" dirty="0" smtClean="0"/>
              <a:t>Fill lasted…</a:t>
            </a:r>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sp>
        <p:nvSpPr>
          <p:cNvPr id="7" name="TextBox 6"/>
          <p:cNvSpPr txBox="1"/>
          <p:nvPr/>
        </p:nvSpPr>
        <p:spPr>
          <a:xfrm rot="19562528">
            <a:off x="2488636" y="5577255"/>
            <a:ext cx="1368190" cy="400110"/>
          </a:xfrm>
          <a:prstGeom prst="rect">
            <a:avLst/>
          </a:prstGeom>
          <a:solidFill>
            <a:schemeClr val="accent1"/>
          </a:solidFill>
        </p:spPr>
        <p:txBody>
          <a:bodyPr wrap="square" rtlCol="0">
            <a:spAutoFit/>
          </a:bodyPr>
          <a:lstStyle/>
          <a:p>
            <a:r>
              <a:rPr lang="fr-CH" b="1" dirty="0" smtClean="0"/>
              <a:t>Access</a:t>
            </a:r>
            <a:endParaRPr lang="en-GB" b="1" dirty="0"/>
          </a:p>
        </p:txBody>
      </p:sp>
      <p:sp>
        <p:nvSpPr>
          <p:cNvPr id="8" name="TextBox 7"/>
          <p:cNvSpPr txBox="1"/>
          <p:nvPr/>
        </p:nvSpPr>
        <p:spPr>
          <a:xfrm rot="19562528">
            <a:off x="6809236" y="5505245"/>
            <a:ext cx="1368190" cy="400110"/>
          </a:xfrm>
          <a:prstGeom prst="rect">
            <a:avLst/>
          </a:prstGeom>
          <a:solidFill>
            <a:schemeClr val="accent1"/>
          </a:solidFill>
        </p:spPr>
        <p:txBody>
          <a:bodyPr wrap="square" rtlCol="0">
            <a:spAutoFit/>
          </a:bodyPr>
          <a:lstStyle/>
          <a:p>
            <a:r>
              <a:rPr lang="fr-CH" b="1" dirty="0" smtClean="0"/>
              <a:t>RF</a:t>
            </a:r>
            <a:endParaRPr lang="en-GB" b="1" dirty="0"/>
          </a:p>
        </p:txBody>
      </p:sp>
    </p:spTree>
    <p:extLst>
      <p:ext uri="{BB962C8B-B14F-4D97-AF65-F5344CB8AC3E}">
        <p14:creationId xmlns:p14="http://schemas.microsoft.com/office/powerpoint/2010/main" val="359199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 #2729</a:t>
            </a:r>
            <a:endParaRPr lang="en-GB" dirty="0"/>
          </a:p>
        </p:txBody>
      </p:sp>
      <p:sp>
        <p:nvSpPr>
          <p:cNvPr id="3" name="Content Placeholder 2"/>
          <p:cNvSpPr>
            <a:spLocks noGrp="1"/>
          </p:cNvSpPr>
          <p:nvPr>
            <p:ph idx="1"/>
          </p:nvPr>
        </p:nvSpPr>
        <p:spPr>
          <a:xfrm>
            <a:off x="323410" y="836640"/>
            <a:ext cx="8229600" cy="792110"/>
          </a:xfrm>
        </p:spPr>
        <p:txBody>
          <a:bodyPr/>
          <a:lstStyle/>
          <a:p>
            <a:r>
              <a:rPr lang="en-GB" dirty="0" smtClean="0"/>
              <a:t>Losses on B2 only at start of squeeze, seen on previous fills, were not there on the last fill.</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31550" y="1988800"/>
            <a:ext cx="6138887" cy="420490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MKI temperatures</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95420" y="908650"/>
            <a:ext cx="7489040" cy="255875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3410" y="4116409"/>
            <a:ext cx="7777080" cy="2481031"/>
          </a:xfrm>
          <a:prstGeom prst="rect">
            <a:avLst/>
          </a:prstGeom>
          <a:noFill/>
          <a:ln w="9525">
            <a:noFill/>
            <a:miter lim="800000"/>
            <a:headEnd/>
            <a:tailEnd/>
          </a:ln>
        </p:spPr>
      </p:pic>
      <p:sp>
        <p:nvSpPr>
          <p:cNvPr id="8" name="TextBox 7"/>
          <p:cNvSpPr txBox="1"/>
          <p:nvPr/>
        </p:nvSpPr>
        <p:spPr>
          <a:xfrm>
            <a:off x="1907630" y="620610"/>
            <a:ext cx="3816530" cy="400110"/>
          </a:xfrm>
          <a:prstGeom prst="rect">
            <a:avLst/>
          </a:prstGeom>
          <a:noFill/>
        </p:spPr>
        <p:txBody>
          <a:bodyPr wrap="square" rtlCol="0">
            <a:spAutoFit/>
          </a:bodyPr>
          <a:lstStyle/>
          <a:p>
            <a:r>
              <a:rPr lang="en-GB" dirty="0" smtClean="0"/>
              <a:t>Relative plot</a:t>
            </a:r>
            <a:endParaRPr lang="en-GB" dirty="0"/>
          </a:p>
        </p:txBody>
      </p:sp>
      <p:sp>
        <p:nvSpPr>
          <p:cNvPr id="9" name="TextBox 8"/>
          <p:cNvSpPr txBox="1"/>
          <p:nvPr/>
        </p:nvSpPr>
        <p:spPr>
          <a:xfrm>
            <a:off x="1907630" y="3717040"/>
            <a:ext cx="3816530" cy="400110"/>
          </a:xfrm>
          <a:prstGeom prst="rect">
            <a:avLst/>
          </a:prstGeom>
          <a:noFill/>
        </p:spPr>
        <p:txBody>
          <a:bodyPr wrap="square" rtlCol="0">
            <a:spAutoFit/>
          </a:bodyPr>
          <a:lstStyle/>
          <a:p>
            <a:r>
              <a:rPr lang="en-GB" dirty="0" smtClean="0"/>
              <a:t>Absolute plot</a:t>
            </a:r>
            <a:endParaRPr lang="en-GB" dirty="0"/>
          </a:p>
        </p:txBody>
      </p:sp>
      <p:sp>
        <p:nvSpPr>
          <p:cNvPr id="10" name="TextBox 9"/>
          <p:cNvSpPr txBox="1"/>
          <p:nvPr/>
        </p:nvSpPr>
        <p:spPr>
          <a:xfrm>
            <a:off x="6444260" y="2924930"/>
            <a:ext cx="2304320" cy="738664"/>
          </a:xfrm>
          <a:prstGeom prst="rect">
            <a:avLst/>
          </a:prstGeom>
          <a:solidFill>
            <a:schemeClr val="accent1"/>
          </a:solidFill>
        </p:spPr>
        <p:txBody>
          <a:bodyPr wrap="square" rtlCol="0">
            <a:spAutoFit/>
          </a:bodyPr>
          <a:lstStyle/>
          <a:p>
            <a:r>
              <a:rPr lang="en-GB" sz="1400" dirty="0" smtClean="0"/>
              <a:t>Five temperatures just above threshold, including MKI.8D.Down</a:t>
            </a:r>
            <a:endParaRPr lang="en-GB" sz="1400" dirty="0"/>
          </a:p>
        </p:txBody>
      </p:sp>
      <p:sp>
        <p:nvSpPr>
          <p:cNvPr id="11" name="TextBox 10"/>
          <p:cNvSpPr txBox="1"/>
          <p:nvPr/>
        </p:nvSpPr>
        <p:spPr>
          <a:xfrm>
            <a:off x="6588280" y="4725180"/>
            <a:ext cx="2304320" cy="523220"/>
          </a:xfrm>
          <a:prstGeom prst="rect">
            <a:avLst/>
          </a:prstGeom>
          <a:solidFill>
            <a:schemeClr val="accent1"/>
          </a:solidFill>
        </p:spPr>
        <p:txBody>
          <a:bodyPr wrap="square" rtlCol="0">
            <a:spAutoFit/>
          </a:bodyPr>
          <a:lstStyle/>
          <a:p>
            <a:r>
              <a:rPr lang="en-GB" sz="1400" dirty="0" smtClean="0"/>
              <a:t>MKI.8D.Down hottest and cannot increase limit</a:t>
            </a:r>
            <a:endParaRPr lang="en-GB" sz="1400" dirty="0"/>
          </a:p>
        </p:txBody>
      </p:sp>
      <p:cxnSp>
        <p:nvCxnSpPr>
          <p:cNvPr id="13" name="Straight Arrow Connector 12"/>
          <p:cNvCxnSpPr/>
          <p:nvPr/>
        </p:nvCxnSpPr>
        <p:spPr bwMode="auto">
          <a:xfrm flipH="1">
            <a:off x="7380390" y="5301260"/>
            <a:ext cx="360050" cy="288040"/>
          </a:xfrm>
          <a:prstGeom prst="straightConnector1">
            <a:avLst/>
          </a:prstGeom>
          <a:solidFill>
            <a:schemeClr val="accent1"/>
          </a:solidFill>
          <a:ln w="12700" cap="sq" cmpd="sng" algn="ctr">
            <a:solidFill>
              <a:schemeClr val="bg2"/>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ahead</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dirty="0" smtClean="0"/>
              <a:t>14/06/2012</a:t>
            </a:r>
            <a:endParaRPr lang="en-US" dirty="0"/>
          </a:p>
        </p:txBody>
      </p:sp>
      <p:sp>
        <p:nvSpPr>
          <p:cNvPr id="6" name="Content Placeholder 1"/>
          <p:cNvSpPr>
            <a:spLocks noGrp="1"/>
          </p:cNvSpPr>
          <p:nvPr>
            <p:ph idx="1"/>
          </p:nvPr>
        </p:nvSpPr>
        <p:spPr>
          <a:xfrm>
            <a:off x="230940" y="692620"/>
            <a:ext cx="8805680" cy="5904820"/>
          </a:xfrm>
        </p:spPr>
        <p:txBody>
          <a:bodyPr/>
          <a:lstStyle/>
          <a:p>
            <a:pPr>
              <a:tabLst>
                <a:tab pos="1314450" algn="l"/>
                <a:tab pos="2457450" algn="l"/>
              </a:tabLst>
            </a:pPr>
            <a:r>
              <a:rPr lang="en-US" sz="2000" b="1" u="sng" dirty="0" smtClean="0"/>
              <a:t>Delivering luminosity…</a:t>
            </a:r>
            <a:r>
              <a:rPr lang="en-US" sz="2000" b="1" dirty="0" smtClean="0"/>
              <a:t>  </a:t>
            </a:r>
          </a:p>
          <a:p>
            <a:pPr>
              <a:tabLst>
                <a:tab pos="1314450" algn="l"/>
                <a:tab pos="2457450" algn="l"/>
              </a:tabLst>
            </a:pPr>
            <a:r>
              <a:rPr lang="en-US" sz="2000" dirty="0" smtClean="0"/>
              <a:t>To be done…</a:t>
            </a:r>
          </a:p>
          <a:p>
            <a:pPr lvl="1"/>
            <a:r>
              <a:rPr lang="en-US" sz="1800" dirty="0" smtClean="0"/>
              <a:t>RF: </a:t>
            </a:r>
          </a:p>
          <a:p>
            <a:pPr lvl="2"/>
            <a:r>
              <a:rPr lang="en-US" sz="1600" dirty="0" err="1" smtClean="0"/>
              <a:t>Synchro</a:t>
            </a:r>
            <a:r>
              <a:rPr lang="en-US" sz="1600" dirty="0" smtClean="0"/>
              <a:t> loop control functions: </a:t>
            </a:r>
            <a:r>
              <a:rPr lang="en-US" sz="1600" b="1" dirty="0" smtClean="0">
                <a:solidFill>
                  <a:srgbClr val="00B050"/>
                </a:solidFill>
              </a:rPr>
              <a:t>corrected</a:t>
            </a:r>
          </a:p>
          <a:p>
            <a:pPr lvl="2"/>
            <a:r>
              <a:rPr lang="en-US" sz="1600" dirty="0" smtClean="0"/>
              <a:t>Long. blow-up at injection: tried it, </a:t>
            </a:r>
            <a:r>
              <a:rPr lang="en-US" sz="1600" b="1" dirty="0" smtClean="0">
                <a:solidFill>
                  <a:srgbClr val="FFC000"/>
                </a:solidFill>
              </a:rPr>
              <a:t>to be </a:t>
            </a:r>
            <a:r>
              <a:rPr lang="en-US" sz="1600" b="1" dirty="0" smtClean="0">
                <a:solidFill>
                  <a:srgbClr val="FFC000"/>
                </a:solidFill>
              </a:rPr>
              <a:t>re-visited after TS</a:t>
            </a:r>
            <a:endParaRPr lang="en-US" sz="1600" b="1" dirty="0" smtClean="0">
              <a:solidFill>
                <a:srgbClr val="FFC000"/>
              </a:solidFill>
            </a:endParaRPr>
          </a:p>
          <a:p>
            <a:pPr lvl="1"/>
            <a:r>
              <a:rPr lang="en-US" sz="1800" dirty="0" smtClean="0"/>
              <a:t>New filling scheme: 6 </a:t>
            </a:r>
            <a:r>
              <a:rPr lang="en-US" sz="1800" dirty="0" smtClean="0"/>
              <a:t>non colliding bunches for ATLAS/CMS</a:t>
            </a:r>
          </a:p>
          <a:p>
            <a:pPr lvl="2"/>
            <a:r>
              <a:rPr lang="en-US" sz="1600" dirty="0" smtClean="0"/>
              <a:t>Under </a:t>
            </a:r>
            <a:r>
              <a:rPr lang="en-US" sz="1600" dirty="0" smtClean="0"/>
              <a:t>discussion</a:t>
            </a:r>
          </a:p>
          <a:p>
            <a:pPr lvl="1"/>
            <a:r>
              <a:rPr lang="en-US" sz="1800" dirty="0" smtClean="0"/>
              <a:t>Impact of TETRA on hump / beam. </a:t>
            </a:r>
          </a:p>
          <a:p>
            <a:pPr lvl="2"/>
            <a:r>
              <a:rPr lang="en-US" sz="1600" dirty="0" smtClean="0"/>
              <a:t>30 </a:t>
            </a:r>
            <a:r>
              <a:rPr lang="en-US" sz="1600" dirty="0" err="1" smtClean="0"/>
              <a:t>mins</a:t>
            </a:r>
            <a:r>
              <a:rPr lang="en-US" sz="1600" dirty="0" smtClean="0"/>
              <a:t> at injection with probe bunches.</a:t>
            </a:r>
          </a:p>
          <a:p>
            <a:pPr lvl="1"/>
            <a:r>
              <a:rPr lang="en-US" sz="1800" dirty="0" smtClean="0"/>
              <a:t>Access:</a:t>
            </a:r>
          </a:p>
          <a:p>
            <a:pPr lvl="2"/>
            <a:r>
              <a:rPr lang="en-US" sz="1400" dirty="0" smtClean="0">
                <a:cs typeface="Times New Roman"/>
              </a:rPr>
              <a:t>TCLIB.6R2.B1 electronics and LVDT sensor.</a:t>
            </a:r>
          </a:p>
          <a:p>
            <a:pPr lvl="2"/>
            <a:r>
              <a:rPr lang="en-US" sz="1400" dirty="0" smtClean="0">
                <a:cs typeface="Times New Roman"/>
              </a:rPr>
              <a:t>MAD PM15: motors of inner doors not working (at least 4 hours).</a:t>
            </a:r>
          </a:p>
          <a:p>
            <a:pPr lvl="2"/>
            <a:r>
              <a:rPr lang="en-US" sz="1400" dirty="0" smtClean="0">
                <a:cs typeface="Times New Roman"/>
              </a:rPr>
              <a:t>BI in Pt4 (3-4 hours, working hours). </a:t>
            </a:r>
          </a:p>
          <a:p>
            <a:pPr lvl="2"/>
            <a:r>
              <a:rPr lang="en-US" sz="1400" dirty="0" smtClean="0">
                <a:cs typeface="Times New Roman"/>
              </a:rPr>
              <a:t>TOTEM vacuum gauge (3 hours).</a:t>
            </a:r>
          </a:p>
          <a:p>
            <a:pPr lvl="2"/>
            <a:r>
              <a:rPr lang="en-US" sz="1400" dirty="0" smtClean="0">
                <a:cs typeface="Times New Roman"/>
              </a:rPr>
              <a:t>MCBV18.L4B1 and RCO.A12.B1 to be repaired.</a:t>
            </a:r>
          </a:p>
          <a:p>
            <a:pPr lvl="2"/>
            <a:r>
              <a:rPr lang="en-US" sz="1400" dirty="0">
                <a:cs typeface="Times New Roman"/>
              </a:rPr>
              <a:t>LBDS Check/repair Ethernet connection on FEC cfc-ua63-mkdtspm. </a:t>
            </a:r>
            <a:r>
              <a:rPr lang="en-US" sz="1400" dirty="0" smtClean="0">
                <a:cs typeface="Times New Roman"/>
              </a:rPr>
              <a:t>1 hour during working hours, N. Magnin.</a:t>
            </a:r>
          </a:p>
          <a:p>
            <a:pPr lvl="2"/>
            <a:r>
              <a:rPr lang="en-US" sz="1400" dirty="0" smtClean="0">
                <a:cs typeface="Times New Roman"/>
              </a:rPr>
              <a:t>Collimator cooling check TCT IR8 – Oliver Aberle.</a:t>
            </a:r>
          </a:p>
          <a:p>
            <a:pPr>
              <a:tabLst>
                <a:tab pos="1314450" algn="l"/>
                <a:tab pos="2457450" algn="l"/>
              </a:tabLst>
            </a:pPr>
            <a:endParaRPr lang="en-US" sz="2000" dirty="0" smtClean="0"/>
          </a:p>
        </p:txBody>
      </p:sp>
    </p:spTree>
    <p:extLst>
      <p:ext uri="{BB962C8B-B14F-4D97-AF65-F5344CB8AC3E}">
        <p14:creationId xmlns:p14="http://schemas.microsoft.com/office/powerpoint/2010/main" val="336313771"/>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52762</TotalTime>
  <Words>439</Words>
  <Application>Microsoft Office PowerPoint</Application>
  <PresentationFormat>On-screen Show (4:3)</PresentationFormat>
  <Paragraphs>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Pixel</vt:lpstr>
      <vt:lpstr>Wednesday 13th June</vt:lpstr>
      <vt:lpstr>RF (Philippe &amp; Team)</vt:lpstr>
      <vt:lpstr>Fill #2728 – anything more to say?</vt:lpstr>
      <vt:lpstr>Fill #2729</vt:lpstr>
      <vt:lpstr>MKI temperatures</vt:lpstr>
      <vt:lpstr>Planning ahead</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uythoven</cp:lastModifiedBy>
  <cp:revision>2974</cp:revision>
  <dcterms:created xsi:type="dcterms:W3CDTF">2010-07-26T05:43:59Z</dcterms:created>
  <dcterms:modified xsi:type="dcterms:W3CDTF">2012-06-14T08:21:13Z</dcterms:modified>
</cp:coreProperties>
</file>