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177" r:id="rId2"/>
    <p:sldId id="1180" r:id="rId3"/>
    <p:sldId id="1184" r:id="rId4"/>
    <p:sldId id="1185" r:id="rId5"/>
    <p:sldId id="1183" r:id="rId6"/>
    <p:sldId id="1187" r:id="rId7"/>
    <p:sldId id="1188" r:id="rId8"/>
    <p:sldId id="1179" r:id="rId9"/>
    <p:sldId id="1186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FF99"/>
    <a:srgbClr val="0000FF"/>
    <a:srgbClr val="CC0066"/>
    <a:srgbClr val="008000"/>
    <a:srgbClr val="FFCC99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94" d="100"/>
          <a:sy n="94" d="100"/>
        </p:scale>
        <p:origin x="-1812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6/8/2012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6/8/2012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2160300"/>
          </a:xfrm>
        </p:spPr>
        <p:txBody>
          <a:bodyPr/>
          <a:lstStyle/>
          <a:p>
            <a:r>
              <a:rPr lang="en-US" dirty="0" smtClean="0"/>
              <a:t>09:30 </a:t>
            </a:r>
            <a:r>
              <a:rPr lang="en-US" dirty="0" err="1" smtClean="0"/>
              <a:t>VdM</a:t>
            </a:r>
            <a:r>
              <a:rPr lang="en-US" dirty="0" smtClean="0"/>
              <a:t> scan for CMS, standard ADT gain.</a:t>
            </a:r>
          </a:p>
          <a:p>
            <a:pPr lvl="1"/>
            <a:r>
              <a:rPr lang="en-US" dirty="0" smtClean="0"/>
              <a:t>First scan with +- 3 sigma TOTAL separation (we were not sure about the GUI).</a:t>
            </a:r>
          </a:p>
          <a:p>
            <a:pPr lvl="1"/>
            <a:r>
              <a:rPr lang="en-US" dirty="0" smtClean="0"/>
              <a:t>Then 2 scans with +- 6 sigma TOTAL separation.</a:t>
            </a:r>
          </a:p>
          <a:p>
            <a:pPr lvl="1"/>
            <a:r>
              <a:rPr lang="en-US" dirty="0" smtClean="0"/>
              <a:t>No problems, no losses.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40" y="2924930"/>
            <a:ext cx="4326685" cy="28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180025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10:15 Test with reduced ADT H gain.</a:t>
            </a:r>
          </a:p>
          <a:p>
            <a:pPr lvl="1"/>
            <a:r>
              <a:rPr lang="en-US" dirty="0" smtClean="0"/>
              <a:t>Separation in IR1 &amp; IR5.</a:t>
            </a:r>
          </a:p>
          <a:p>
            <a:pPr lvl="1"/>
            <a:r>
              <a:rPr lang="en-US" dirty="0" smtClean="0"/>
              <a:t>Increased activity on tune with reduced ADT gain and with separation.</a:t>
            </a:r>
          </a:p>
          <a:p>
            <a:pPr lvl="1"/>
            <a:r>
              <a:rPr lang="en-US" dirty="0" smtClean="0"/>
              <a:t>Activity on the batches of 72 bunches (B1 &amp;B2) on the ADT side, losses on a few isolated bunches of B1.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18" y="2958236"/>
            <a:ext cx="14695582" cy="3363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test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008140"/>
          </a:xfrm>
        </p:spPr>
        <p:txBody>
          <a:bodyPr/>
          <a:lstStyle/>
          <a:p>
            <a:r>
              <a:rPr lang="en-US" dirty="0" smtClean="0"/>
              <a:t>BBQ activity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00" y="1700760"/>
            <a:ext cx="6804310" cy="448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7780" y="2204830"/>
            <a:ext cx="125085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ADT gain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613208" y="2708900"/>
            <a:ext cx="0" cy="1440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772773" y="2157175"/>
            <a:ext cx="14253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Separation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580140" y="2604940"/>
            <a:ext cx="0" cy="1440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3547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test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223885"/>
          </a:xfrm>
        </p:spPr>
        <p:txBody>
          <a:bodyPr/>
          <a:lstStyle/>
          <a:p>
            <a:r>
              <a:rPr lang="en-US" dirty="0" smtClean="0"/>
              <a:t>Losses, B1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80" y="1628750"/>
            <a:ext cx="6552910" cy="457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 bwMode="auto">
          <a:xfrm>
            <a:off x="2051650" y="2204830"/>
            <a:ext cx="144020" cy="576080"/>
          </a:xfrm>
          <a:prstGeom prst="downArrow">
            <a:avLst/>
          </a:prstGeom>
          <a:solidFill>
            <a:srgbClr val="FFFF00"/>
          </a:solidFill>
          <a:ln w="12700" cap="sq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5436120" y="2204830"/>
            <a:ext cx="144020" cy="576080"/>
          </a:xfrm>
          <a:prstGeom prst="downArrow">
            <a:avLst/>
          </a:prstGeom>
          <a:solidFill>
            <a:srgbClr val="FFFF00"/>
          </a:solidFill>
          <a:ln w="12700" cap="sq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6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2710"/>
          </a:xfrm>
        </p:spPr>
        <p:txBody>
          <a:bodyPr/>
          <a:lstStyle/>
          <a:p>
            <a:r>
              <a:rPr lang="en-US" dirty="0" smtClean="0"/>
              <a:t>Beam dump due to patrol loss/access door in PM56, with 200 pb-1 integrated in the fill.</a:t>
            </a:r>
          </a:p>
          <a:p>
            <a:pPr lvl="1"/>
            <a:r>
              <a:rPr lang="en-US" dirty="0" smtClean="0"/>
              <a:t>The door (</a:t>
            </a:r>
            <a:r>
              <a:rPr lang="fr-FR" dirty="0" smtClean="0"/>
              <a:t>YCPS01=PM45) </a:t>
            </a:r>
            <a:r>
              <a:rPr lang="en-US" dirty="0" smtClean="0"/>
              <a:t>opened because it was not properly closed (but seen closed by the LASS contacts). Probably the effect of a pressure change…</a:t>
            </a:r>
          </a:p>
          <a:p>
            <a:pPr lvl="1"/>
            <a:r>
              <a:rPr lang="en-US" dirty="0" smtClean="0"/>
              <a:t>This situation can actually be detected, but no info in the CCC.</a:t>
            </a:r>
          </a:p>
          <a:p>
            <a:pPr lvl="2"/>
            <a:r>
              <a:rPr lang="en-US" dirty="0" smtClean="0"/>
              <a:t>Asked GS to get a simple view to detect such situations.</a:t>
            </a:r>
          </a:p>
          <a:p>
            <a:pPr lvl="2"/>
            <a:r>
              <a:rPr lang="en-US" dirty="0" smtClean="0"/>
              <a:t>Another door in Pt2 was in the same state </a:t>
            </a:r>
            <a:r>
              <a:rPr lang="en-US" dirty="0" smtClean="0">
                <a:sym typeface="Wingdings" pitchFamily="2" charset="2"/>
              </a:rPr>
              <a:t> went in to close it.</a:t>
            </a:r>
          </a:p>
          <a:p>
            <a:r>
              <a:rPr lang="en-US" dirty="0" smtClean="0">
                <a:sym typeface="Wingdings" pitchFamily="2" charset="2"/>
              </a:rPr>
              <a:t>Patrol in PM56, access for ALICE, </a:t>
            </a:r>
            <a:r>
              <a:rPr lang="en-US" dirty="0" err="1" smtClean="0">
                <a:sym typeface="Wingdings" pitchFamily="2" charset="2"/>
              </a:rPr>
              <a:t>cryo</a:t>
            </a:r>
            <a:r>
              <a:rPr lang="en-US" dirty="0" smtClean="0">
                <a:sym typeface="Wingdings" pitchFamily="2" charset="2"/>
              </a:rPr>
              <a:t> in Pt8.</a:t>
            </a:r>
          </a:p>
          <a:p>
            <a:r>
              <a:rPr lang="en-US" dirty="0" smtClean="0">
                <a:sym typeface="Wingdings" pitchFamily="2" charset="2"/>
              </a:rPr>
              <a:t>15:00 Filling again. ½ ADT modules trip during filling – vacuum.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Managed to switch on after a few minutes. Gauge trips after vacuum spikes. Recurrent problem  exchange in TS2.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Thursday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052670"/>
            <a:ext cx="8229600" cy="259236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17:00 Stable beams fill 2710, 6.4E33 cm-2s-1.</a:t>
            </a:r>
          </a:p>
          <a:p>
            <a:r>
              <a:rPr lang="en-US" dirty="0" smtClean="0">
                <a:sym typeface="Wingdings" pitchFamily="2" charset="2"/>
              </a:rPr>
              <a:t>19:45 Beam dump, electrical perturbation – FMCM and </a:t>
            </a:r>
            <a:r>
              <a:rPr lang="en-US" dirty="0" smtClean="0"/>
              <a:t>RQ4.L3 </a:t>
            </a:r>
            <a:r>
              <a:rPr lang="en-US" dirty="0" smtClean="0">
                <a:sym typeface="Wingdings" pitchFamily="2" charset="2"/>
              </a:rPr>
              <a:t>trip. 52 pb-1 integrated luminosity.</a:t>
            </a:r>
          </a:p>
          <a:p>
            <a:pPr lvl="1"/>
            <a:r>
              <a:rPr lang="en-US" dirty="0" smtClean="0"/>
              <a:t>RQ6.R7B2 trip when moving to start of ramp-down.</a:t>
            </a:r>
          </a:p>
          <a:p>
            <a:pPr lvl="1"/>
            <a:r>
              <a:rPr lang="en-US" dirty="0" smtClean="0"/>
              <a:t>Recovering some RF lines that had tripped required rebooting a number of crates.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100" y="3728123"/>
            <a:ext cx="7884460" cy="243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3960" y="3388940"/>
            <a:ext cx="4112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Perturbation on D1 : 0.6 A / 380 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evening+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052670"/>
            <a:ext cx="8229600" cy="5111750"/>
          </a:xfrm>
        </p:spPr>
        <p:txBody>
          <a:bodyPr/>
          <a:lstStyle/>
          <a:p>
            <a:r>
              <a:rPr lang="en-US" dirty="0" smtClean="0"/>
              <a:t>Refill delayed to 21:00 due to PS mains problem.</a:t>
            </a:r>
          </a:p>
          <a:p>
            <a:r>
              <a:rPr lang="en-US" dirty="0" smtClean="0"/>
              <a:t>22:50 Stable beams fill 2712, 6.6E33cm-2s-1.</a:t>
            </a:r>
          </a:p>
          <a:p>
            <a:pPr lvl="1"/>
            <a:r>
              <a:rPr lang="en-US" dirty="0" smtClean="0"/>
              <a:t>Problem with the heating system of the current lead of RQ7.R1. Access required in RR17 today at the end of the fill.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Keep this fill until </a:t>
            </a:r>
            <a:r>
              <a:rPr lang="en-US" dirty="0" smtClean="0"/>
              <a:t>~10:00-10:30, </a:t>
            </a:r>
            <a:r>
              <a:rPr lang="en-US" dirty="0" smtClean="0"/>
              <a:t>then access for </a:t>
            </a:r>
            <a:r>
              <a:rPr lang="en-US" dirty="0" err="1" smtClean="0"/>
              <a:t>cryo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a</a:t>
            </a:r>
            <a:r>
              <a:rPr lang="en-US" dirty="0" smtClean="0"/>
              <a:t> few minutes to 1-2 hours.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5472760"/>
          </a:xfrm>
        </p:spPr>
        <p:txBody>
          <a:bodyPr/>
          <a:lstStyle/>
          <a:p>
            <a:r>
              <a:rPr lang="en-US" dirty="0" smtClean="0"/>
              <a:t>Impact of TETRA on hump / beam. 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mins</a:t>
            </a:r>
            <a:r>
              <a:rPr lang="en-US" dirty="0" smtClean="0"/>
              <a:t> at injection with probe bunches.</a:t>
            </a:r>
          </a:p>
          <a:p>
            <a:r>
              <a:rPr lang="en-US" dirty="0" smtClean="0"/>
              <a:t>SPS Q20 extraction tests to TI2/8 downstream TED.</a:t>
            </a:r>
          </a:p>
          <a:p>
            <a:pPr lvl="1"/>
            <a:r>
              <a:rPr lang="en-US" dirty="0" smtClean="0"/>
              <a:t>During LHC downtime – would need Pt2/8 closed, injection OK from ALICE/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Accesses:</a:t>
            </a:r>
          </a:p>
          <a:p>
            <a:pPr lvl="1"/>
            <a:r>
              <a:rPr lang="en-US" sz="1800" dirty="0" smtClean="0">
                <a:cs typeface="Times New Roman"/>
              </a:rPr>
              <a:t>RQ7.R1 lead heating.</a:t>
            </a:r>
          </a:p>
          <a:p>
            <a:pPr lvl="1"/>
            <a:r>
              <a:rPr lang="en-US" sz="1800" dirty="0" smtClean="0">
                <a:cs typeface="Times New Roman"/>
              </a:rPr>
              <a:t>TCLIB.6R2.B1 electronics and LVDT sensor</a:t>
            </a:r>
          </a:p>
          <a:p>
            <a:pPr lvl="1"/>
            <a:r>
              <a:rPr lang="en-US" sz="1800" dirty="0" smtClean="0">
                <a:cs typeface="Times New Roman"/>
              </a:rPr>
              <a:t>MAD PM15: motors of inner doors not working</a:t>
            </a:r>
          </a:p>
          <a:p>
            <a:pPr lvl="1"/>
            <a:r>
              <a:rPr lang="en-US" sz="1800" dirty="0" smtClean="0">
                <a:cs typeface="Times New Roman"/>
              </a:rPr>
              <a:t>RQTL11.R7B2 temp DFBAN spikes affecting </a:t>
            </a:r>
            <a:r>
              <a:rPr lang="en-US" sz="1800" dirty="0" err="1" smtClean="0">
                <a:cs typeface="Times New Roman"/>
              </a:rPr>
              <a:t>cryo</a:t>
            </a:r>
            <a:r>
              <a:rPr lang="en-US" sz="1800" dirty="0" smtClean="0">
                <a:cs typeface="Times New Roman"/>
              </a:rPr>
              <a:t> start but not CM (~3 to 5 hours).</a:t>
            </a:r>
          </a:p>
          <a:p>
            <a:pPr lvl="1"/>
            <a:r>
              <a:rPr lang="en-US" sz="1800" dirty="0" smtClean="0">
                <a:cs typeface="Times New Roman"/>
              </a:rPr>
              <a:t>BI in Pt4 (3-4 hours, working hours).</a:t>
            </a:r>
          </a:p>
          <a:p>
            <a:pPr lvl="1"/>
            <a:r>
              <a:rPr lang="en-US" sz="1800" dirty="0" smtClean="0">
                <a:cs typeface="Times New Roman"/>
              </a:rPr>
              <a:t>MKA test in Pt4 (1-2 hours).</a:t>
            </a:r>
          </a:p>
          <a:p>
            <a:pPr lvl="1"/>
            <a:r>
              <a:rPr lang="en-US" sz="1800" dirty="0" smtClean="0">
                <a:cs typeface="Times New Roman"/>
              </a:rPr>
              <a:t>TOTEM vacuum gauge (3 hours</a:t>
            </a:r>
            <a:r>
              <a:rPr lang="en-US" sz="1800" dirty="0" smtClean="0">
                <a:cs typeface="Times New Roman"/>
              </a:rPr>
              <a:t>).</a:t>
            </a:r>
          </a:p>
          <a:p>
            <a:pPr lvl="1"/>
            <a:r>
              <a:rPr lang="en-US" sz="1800" dirty="0" smtClean="0">
                <a:cs typeface="Times New Roman"/>
              </a:rPr>
              <a:t>MCBV18.L4B1 to repair.</a:t>
            </a:r>
            <a:endParaRPr lang="en-US" sz="1800" dirty="0" smtClean="0">
              <a:cs typeface="Times New Roman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discussion – Leap second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Saturday 30</a:t>
            </a:r>
            <a:r>
              <a:rPr lang="en-US" baseline="30000" dirty="0" smtClean="0"/>
              <a:t>th</a:t>
            </a:r>
            <a:r>
              <a:rPr lang="en-US" dirty="0" smtClean="0"/>
              <a:t> June at 23:59:59 a leap second will be added to the UTC time.</a:t>
            </a:r>
          </a:p>
          <a:p>
            <a:r>
              <a:rPr lang="en-US" dirty="0" smtClean="0"/>
              <a:t>This will shift NTP time distributed over the network from the UTC time distributed by the timing systems (all machines).</a:t>
            </a:r>
          </a:p>
          <a:p>
            <a:r>
              <a:rPr lang="en-US" dirty="0" smtClean="0"/>
              <a:t>Question from timing team:</a:t>
            </a:r>
          </a:p>
          <a:p>
            <a:pPr lvl="1"/>
            <a:r>
              <a:rPr lang="en-US" dirty="0" smtClean="0"/>
              <a:t>Can the re-synch be done Mo 2</a:t>
            </a:r>
            <a:r>
              <a:rPr lang="en-US" baseline="30000" dirty="0" smtClean="0"/>
              <a:t>nd</a:t>
            </a:r>
            <a:r>
              <a:rPr lang="en-US" dirty="0" smtClean="0"/>
              <a:t> July (all machines) or does it have to be done in the night of 30</a:t>
            </a:r>
            <a:r>
              <a:rPr lang="en-US" baseline="30000" dirty="0" smtClean="0"/>
              <a:t>th</a:t>
            </a:r>
            <a:r>
              <a:rPr lang="en-US" dirty="0" smtClean="0"/>
              <a:t> June?</a:t>
            </a:r>
          </a:p>
          <a:p>
            <a:pPr lvl="1"/>
            <a:r>
              <a:rPr lang="en-US" dirty="0" smtClean="0"/>
              <a:t>Clearly the logging from difference source will be out </a:t>
            </a:r>
            <a:r>
              <a:rPr lang="en-US" smtClean="0"/>
              <a:t>of step.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6/8/2012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3618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46649</TotalTime>
  <Words>598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Thursday</vt:lpstr>
      <vt:lpstr>Thursday</vt:lpstr>
      <vt:lpstr>ADT test</vt:lpstr>
      <vt:lpstr>ADT test</vt:lpstr>
      <vt:lpstr>Thursday</vt:lpstr>
      <vt:lpstr>Thursday evening</vt:lpstr>
      <vt:lpstr>Thursday evening+</vt:lpstr>
      <vt:lpstr>Pending</vt:lpstr>
      <vt:lpstr>For discussion – Leap second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3534</cp:revision>
  <dcterms:created xsi:type="dcterms:W3CDTF">2010-07-26T05:43:59Z</dcterms:created>
  <dcterms:modified xsi:type="dcterms:W3CDTF">2012-06-08T06:25:11Z</dcterms:modified>
</cp:coreProperties>
</file>