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32"/>
  </p:notesMasterIdLst>
  <p:handoutMasterIdLst>
    <p:handoutMasterId r:id="rId33"/>
  </p:handoutMasterIdLst>
  <p:sldIdLst>
    <p:sldId id="1178" r:id="rId2"/>
    <p:sldId id="1222" r:id="rId3"/>
    <p:sldId id="1223" r:id="rId4"/>
    <p:sldId id="1224" r:id="rId5"/>
    <p:sldId id="1179" r:id="rId6"/>
    <p:sldId id="1180" r:id="rId7"/>
    <p:sldId id="1197" r:id="rId8"/>
    <p:sldId id="1181" r:id="rId9"/>
    <p:sldId id="1210" r:id="rId10"/>
    <p:sldId id="1218" r:id="rId11"/>
    <p:sldId id="1217" r:id="rId12"/>
    <p:sldId id="1201" r:id="rId13"/>
    <p:sldId id="1216" r:id="rId14"/>
    <p:sldId id="1214" r:id="rId15"/>
    <p:sldId id="1215" r:id="rId16"/>
    <p:sldId id="1219" r:id="rId17"/>
    <p:sldId id="1199" r:id="rId18"/>
    <p:sldId id="1221" r:id="rId19"/>
    <p:sldId id="1206" r:id="rId20"/>
    <p:sldId id="1213" r:id="rId21"/>
    <p:sldId id="1207" r:id="rId22"/>
    <p:sldId id="1208" r:id="rId23"/>
    <p:sldId id="1209" r:id="rId24"/>
    <p:sldId id="1202" r:id="rId25"/>
    <p:sldId id="1204" r:id="rId26"/>
    <p:sldId id="1205" r:id="rId27"/>
    <p:sldId id="1220" r:id="rId28"/>
    <p:sldId id="1203" r:id="rId29"/>
    <p:sldId id="1211" r:id="rId30"/>
    <p:sldId id="1212" r:id="rId3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8000"/>
    <a:srgbClr val="FFFF99"/>
    <a:srgbClr val="0000FF"/>
    <a:srgbClr val="FFCC99"/>
    <a:srgbClr val="FF5050"/>
    <a:srgbClr val="CC0000"/>
    <a:srgbClr val="FF3300"/>
    <a:srgbClr val="FF0000"/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75" d="100"/>
          <a:sy n="75" d="100"/>
        </p:scale>
        <p:origin x="-1128" y="-84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9527DC-2356-4359-B3E9-77A8C7B78A47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9527DC-2356-4359-B3E9-77A8C7B78A47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C8C70-8675-4D13-97D0-687AD0C3AA9D}" type="datetime1">
              <a:rPr lang="en-US" smtClean="0"/>
              <a:pPr/>
              <a:t>6/11/2012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EDDED5-FBEA-43F1-B81D-C2ADA50BF04E}" type="datetime1">
              <a:rPr lang="en-US" smtClean="0"/>
              <a:pPr/>
              <a:t>6/11/2012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F7DD46-46B8-4FC5-A800-CFEE7965FB39}" type="datetime1">
              <a:rPr lang="en-US" smtClean="0"/>
              <a:pPr/>
              <a:t>6/11/2012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9F5DCA5C-1D29-43FF-8DB8-3C9A00DC9AC3}" type="datetime1">
              <a:rPr lang="en-US" smtClean="0"/>
              <a:pPr/>
              <a:t>6/11/2012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D50C6430-D297-485E-B966-78A146B39569}" type="datetime1">
              <a:rPr lang="en-US" smtClean="0"/>
              <a:pPr/>
              <a:t>6/11/2012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7DA5914-E663-454A-87E7-FFA9CE9E48E8}" type="datetime1">
              <a:rPr lang="en-US" smtClean="0"/>
              <a:pPr>
                <a:defRPr/>
              </a:pPr>
              <a:t>6/11/2012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E951C3-4DE7-4C15-A4EB-44E1E934E29D}" type="datetime1">
              <a:rPr lang="en-US" smtClean="0"/>
              <a:pPr/>
              <a:t>6/11/2012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9869CF0-2464-44BC-A522-1FFE37EC1AED}" type="datetime1">
              <a:rPr lang="en-US" smtClean="0"/>
              <a:pPr/>
              <a:t>6/11/2012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6C5F3C-2A54-4A50-9148-40B41C2EEA30}" type="datetime1">
              <a:rPr lang="en-US" smtClean="0"/>
              <a:pPr/>
              <a:t>6/11/2012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E08C82-B5FB-4BAF-8C20-F9A88E7C9452}" type="datetime1">
              <a:rPr lang="en-US" smtClean="0"/>
              <a:pPr/>
              <a:t>6/11/2012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497765-40F9-473F-9EEB-A6A20BB94607}" type="datetime1">
              <a:rPr lang="en-US" smtClean="0"/>
              <a:pPr/>
              <a:t>6/11/2012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6DFDE7-B080-49E4-B2B0-7C285D54B610}" type="datetime1">
              <a:rPr lang="en-US" smtClean="0"/>
              <a:pPr/>
              <a:t>6/11/2012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CB293C-B48B-47FD-AC3A-3C5B7201DA6C}" type="datetime1">
              <a:rPr lang="en-US" smtClean="0"/>
              <a:pPr/>
              <a:t>6/11/2012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/>
              <a:pPr/>
              <a:t>6/11/2012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week 23</a:t>
            </a:r>
            <a:br>
              <a:rPr lang="en-US" dirty="0" smtClean="0"/>
            </a:br>
            <a:r>
              <a:rPr lang="en-US" dirty="0" smtClean="0"/>
              <a:t>Luminosity 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Bernhardt </a:t>
            </a:r>
            <a:r>
              <a:rPr lang="en-US" dirty="0" err="1" smtClean="0"/>
              <a:t>Holzer</a:t>
            </a:r>
            <a:r>
              <a:rPr lang="en-US" dirty="0" smtClean="0"/>
              <a:t>, </a:t>
            </a:r>
            <a:r>
              <a:rPr lang="en-US" dirty="0" err="1" smtClean="0"/>
              <a:t>Jorg</a:t>
            </a:r>
            <a:r>
              <a:rPr lang="en-US" dirty="0" smtClean="0"/>
              <a:t> </a:t>
            </a:r>
            <a:r>
              <a:rPr lang="en-US" dirty="0" err="1" smtClean="0"/>
              <a:t>Wenninger</a:t>
            </a:r>
            <a:endParaRPr lang="en-US" dirty="0"/>
          </a:p>
        </p:txBody>
      </p:sp>
      <p:sp>
        <p:nvSpPr>
          <p:cNvPr id="29698" name="AutoShape 2" descr="[Champagne+new+yearjpg]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Faults &amp; problems :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08650"/>
            <a:ext cx="8425170" cy="5111750"/>
          </a:xfrm>
        </p:spPr>
        <p:txBody>
          <a:bodyPr/>
          <a:lstStyle/>
          <a:p>
            <a:r>
              <a:rPr lang="en-US" dirty="0" smtClean="0"/>
              <a:t>Problems with the orbit FB service unit (OFSU) are back (no version change !). No beam loss, but frequent restarts needed, tasks failing…</a:t>
            </a:r>
          </a:p>
          <a:p>
            <a:r>
              <a:rPr lang="en-US" dirty="0" smtClean="0"/>
              <a:t>Friday PM: FCG gateway blocking / delayed subscriptions (&gt; 1 minute) when an application (</a:t>
            </a:r>
            <a:r>
              <a:rPr lang="en-US" dirty="0" err="1" smtClean="0"/>
              <a:t>lumi</a:t>
            </a:r>
            <a:r>
              <a:rPr lang="en-US" dirty="0" smtClean="0"/>
              <a:t> scan) that subscribed to several properties got disconnected by CMW. The blocking is not understood.</a:t>
            </a:r>
          </a:p>
          <a:p>
            <a:pPr lvl="1"/>
            <a:r>
              <a:rPr lang="en-US" dirty="0" smtClean="0"/>
              <a:t>Consequence : beam dump triggered by SIS due missing orbit corrector data after 40 second timeout.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LBDS TSU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497180" cy="5111750"/>
          </a:xfrm>
        </p:spPr>
        <p:txBody>
          <a:bodyPr/>
          <a:lstStyle/>
          <a:p>
            <a:r>
              <a:rPr lang="en-US" dirty="0" smtClean="0"/>
              <a:t>Friday around 18:30 V. </a:t>
            </a:r>
            <a:r>
              <a:rPr lang="en-US" dirty="0" err="1" smtClean="0"/>
              <a:t>Mertens</a:t>
            </a:r>
            <a:r>
              <a:rPr lang="en-US" dirty="0" smtClean="0"/>
              <a:t> informed us that an error had been identified within the LBDS that would render the LBDS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inoperable: </a:t>
            </a:r>
            <a:r>
              <a:rPr lang="en-US" u="sng" dirty="0" smtClean="0">
                <a:latin typeface="Helvetica" pitchFamily="34" charset="0"/>
                <a:cs typeface="Helvetica" pitchFamily="34" charset="0"/>
              </a:rPr>
              <a:t>no dump executed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.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20:00: E. 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Carlier’s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team had designed a simple surveillance system to react in time on such a failure. In a meeting in the CCC it was decided to: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dump the current beam,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implement and test the surveillance system,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run the machine through the cycle with low intensity to exclude evident side-effects (duration ≥ 3 hours).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LBDS TSU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497180" cy="460864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During the preparation for a review on “LBDS powering” on 20 June … (triggered by 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asynch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. dump), an error source was identified on the LBDS test bed which would (if this error would occur) render the LBDS inoperable (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NO dump when requested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)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Trigger Synchronization Units (redundant TSUs, powered by redundant PS) are installed in one crate. 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Loss of +12 V, e.g. by short circuit on a card, would make all output stages unusable.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Power failure will be detected but, due to the loss of 12 V, not be transmitted further down into the LBDS (power triggers/pulse generators).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55003" y="116540"/>
            <a:ext cx="164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C0066"/>
                </a:solidFill>
              </a:rPr>
              <a:t>V. </a:t>
            </a:r>
            <a:r>
              <a:rPr lang="en-US" sz="2400" i="1" dirty="0" err="1" smtClean="0">
                <a:solidFill>
                  <a:srgbClr val="CC0066"/>
                </a:solidFill>
              </a:rPr>
              <a:t>Mertens</a:t>
            </a:r>
            <a:endParaRPr lang="en-US" sz="2400" i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LBDS TSU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692620"/>
            <a:ext cx="8497180" cy="511175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Simple (yet functional) fix was build and applied by midnight Friday.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Detects 12 V loss and injects trigger into re-triggering system (i.e. behind TSUs).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If 12 V loss in TSU crate </a:t>
            </a:r>
            <a:r>
              <a:rPr lang="en-US" dirty="0" smtClean="0">
                <a:latin typeface="Helvetica" pitchFamily="34" charset="0"/>
                <a:cs typeface="Helvetica" pitchFamily="34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asynchronous dump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(synchronization units not working).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Note: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Potential error source existed since beginning.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Would have been – and will be – eliminated by new layout / design of TSU system in LS1.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Upcoming: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Review of LBDS powering (June 2012).</a:t>
            </a:r>
          </a:p>
          <a:p>
            <a:pPr lvl="1"/>
            <a:r>
              <a:rPr lang="en-US" dirty="0" smtClean="0">
                <a:latin typeface="Helvetica" pitchFamily="34" charset="0"/>
                <a:cs typeface="Helvetica" pitchFamily="34" charset="0"/>
              </a:rPr>
              <a:t>Review of first years of operational experience (October / November 2012).</a:t>
            </a:r>
          </a:p>
          <a:p>
            <a:pPr lvl="1"/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55003" y="116540"/>
            <a:ext cx="164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C0066"/>
                </a:solidFill>
              </a:rPr>
              <a:t>V. </a:t>
            </a:r>
            <a:r>
              <a:rPr lang="en-US" sz="2400" i="1" dirty="0" err="1" smtClean="0">
                <a:solidFill>
                  <a:srgbClr val="CC0066"/>
                </a:solidFill>
              </a:rPr>
              <a:t>Mertens</a:t>
            </a:r>
            <a:endParaRPr lang="en-US" sz="2400" i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ern.ch\dfs\Users\v\volker\Desktop\DCIM\102DICAM\DSCI2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419840" y="5733320"/>
            <a:ext cx="5580144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Helvetica" pitchFamily="34" charset="0"/>
                <a:cs typeface="Helvetica" pitchFamily="34" charset="0"/>
              </a:rPr>
              <a:t>Fixing a (potentially fatal) safety problem</a:t>
            </a:r>
          </a:p>
          <a:p>
            <a:pPr algn="r"/>
            <a:r>
              <a:rPr lang="en-US" dirty="0" err="1" smtClean="0">
                <a:latin typeface="Helvetica" pitchFamily="34" charset="0"/>
                <a:cs typeface="Helvetica" pitchFamily="34" charset="0"/>
              </a:rPr>
              <a:t>V.Mertens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for 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E.Carlier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, 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N.Magnin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, 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A.Patsouli</a:t>
            </a:r>
            <a:endParaRPr lang="en-US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2200" y="107340"/>
            <a:ext cx="302344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LBDS Beam 2 (UA67)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361" y="3717032"/>
            <a:ext cx="190535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15 + 1 pulse generators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4048" y="4363363"/>
            <a:ext cx="81502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TSU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420" y="79464"/>
            <a:ext cx="237633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trigger and other general LBDS electronics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3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ern.ch\dfs\Users\v\volker\Desktop\DCIM\102DICAM\DSCI2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86" y="-659"/>
            <a:ext cx="9171586" cy="6878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370" y="5013220"/>
            <a:ext cx="9055663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Fix will be improved in TS2 (surveillance of 12 V surveillance, …)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Splitting of TSUs probably too involved for short stops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New TSU layout/design in preparation, to be implemented in LS1</a:t>
            </a:r>
          </a:p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	(taking latest information into account)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3794025"/>
            <a:ext cx="7430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TSU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90" y="4365130"/>
            <a:ext cx="120124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BETS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150" y="107340"/>
            <a:ext cx="338349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LBDS Beam 1 (UA63)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30" y="1124744"/>
            <a:ext cx="309631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pulse generation on detection of 12 V loss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672" y="838453"/>
            <a:ext cx="280830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itchFamily="34" charset="0"/>
                <a:cs typeface="Helvetica" pitchFamily="34" charset="0"/>
              </a:rPr>
              <a:t>trigger injection into re-triggering system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876256" y="1770204"/>
            <a:ext cx="144016" cy="28977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1"/>
          </p:cNvCxnSpPr>
          <p:nvPr/>
        </p:nvCxnSpPr>
        <p:spPr>
          <a:xfrm flipH="1">
            <a:off x="1475656" y="1192396"/>
            <a:ext cx="144016" cy="40039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403648" y="764704"/>
            <a:ext cx="216024" cy="36004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357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happy end…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630"/>
            <a:ext cx="82296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Thanks to the prompt reaction of E. </a:t>
            </a:r>
            <a:r>
              <a:rPr lang="en-US" dirty="0" err="1" smtClean="0"/>
              <a:t>Carlier’s</a:t>
            </a:r>
            <a:r>
              <a:rPr lang="en-US" dirty="0" smtClean="0"/>
              <a:t> team from TE/ABT the solution was installed the same evening…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… and the LHC was back with high intensity the next morning 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200" y="3717040"/>
            <a:ext cx="2580910" cy="258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oup 19"/>
          <p:cNvGrpSpPr/>
          <p:nvPr/>
        </p:nvGrpSpPr>
        <p:grpSpPr>
          <a:xfrm>
            <a:off x="2195670" y="2780910"/>
            <a:ext cx="2664370" cy="1728240"/>
            <a:chOff x="2771750" y="3068950"/>
            <a:chExt cx="2664370" cy="1728240"/>
          </a:xfrm>
        </p:grpSpPr>
        <p:sp>
          <p:nvSpPr>
            <p:cNvPr id="8" name="Cloud 7"/>
            <p:cNvSpPr/>
            <p:nvPr/>
          </p:nvSpPr>
          <p:spPr bwMode="auto">
            <a:xfrm>
              <a:off x="2771750" y="3068950"/>
              <a:ext cx="2664370" cy="1728240"/>
            </a:xfrm>
            <a:prstGeom prst="cloud">
              <a:avLst/>
            </a:prstGeom>
            <a:noFill/>
            <a:ln w="12700" cap="sq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pic>
          <p:nvPicPr>
            <p:cNvPr id="1536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50" y="3356990"/>
              <a:ext cx="1010729" cy="1088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Straight Connector 10"/>
            <p:cNvCxnSpPr/>
            <p:nvPr/>
          </p:nvCxnSpPr>
          <p:spPr bwMode="auto">
            <a:xfrm>
              <a:off x="3419840" y="3356990"/>
              <a:ext cx="1296180" cy="93613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3419840" y="3429000"/>
              <a:ext cx="1152160" cy="864120"/>
            </a:xfrm>
            <a:prstGeom prst="line">
              <a:avLst/>
            </a:prstGeom>
            <a:solidFill>
              <a:schemeClr val="accent1"/>
            </a:solidFill>
            <a:ln w="28575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Oval 16"/>
          <p:cNvSpPr/>
          <p:nvPr/>
        </p:nvSpPr>
        <p:spPr bwMode="auto">
          <a:xfrm>
            <a:off x="4932050" y="3573020"/>
            <a:ext cx="504070" cy="288040"/>
          </a:xfrm>
          <a:prstGeom prst="ellipse">
            <a:avLst/>
          </a:prstGeom>
          <a:noFill/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436120" y="3789050"/>
            <a:ext cx="504070" cy="288040"/>
          </a:xfrm>
          <a:prstGeom prst="ellipse">
            <a:avLst/>
          </a:prstGeom>
          <a:noFill/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884940" y="4093850"/>
            <a:ext cx="504070" cy="288040"/>
          </a:xfrm>
          <a:prstGeom prst="ellipse">
            <a:avLst/>
          </a:prstGeom>
          <a:noFill/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Luminosity, CMS </a:t>
            </a:r>
            <a:r>
              <a:rPr lang="en-US" dirty="0" err="1" smtClean="0"/>
              <a:t>VdM</a:t>
            </a:r>
            <a:r>
              <a:rPr lang="en-US" dirty="0" smtClean="0"/>
              <a:t> &amp; filling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2520350"/>
          </a:xfrm>
        </p:spPr>
        <p:txBody>
          <a:bodyPr/>
          <a:lstStyle/>
          <a:p>
            <a:r>
              <a:rPr lang="en-US" dirty="0" smtClean="0"/>
              <a:t>On Tuesday we reverted back to the filling scheme with 3 non-colliding bunches for ATLAS/CMS.</a:t>
            </a:r>
          </a:p>
          <a:p>
            <a:r>
              <a:rPr lang="en-US" dirty="0" smtClean="0"/>
              <a:t>On Wednesday CMS and ATLAS changed their online luminosity calibration: CMS -2.2%, ATLAS +0.25%.</a:t>
            </a:r>
          </a:p>
          <a:p>
            <a:r>
              <a:rPr lang="en-US" dirty="0" smtClean="0"/>
              <a:t>Thursday: </a:t>
            </a:r>
            <a:r>
              <a:rPr lang="en-US" dirty="0" err="1" smtClean="0"/>
              <a:t>VdM</a:t>
            </a:r>
            <a:r>
              <a:rPr lang="en-US" dirty="0" smtClean="0"/>
              <a:t> scan for CMS, standard ADT gain.</a:t>
            </a:r>
          </a:p>
          <a:p>
            <a:pPr lvl="1"/>
            <a:r>
              <a:rPr lang="en-US" dirty="0" smtClean="0"/>
              <a:t>One scan with ±3 sigma TOTAL separation.</a:t>
            </a:r>
          </a:p>
          <a:p>
            <a:pPr lvl="1"/>
            <a:r>
              <a:rPr lang="en-US" dirty="0" smtClean="0"/>
              <a:t>Two scans with ± 6 sigma TOTAL separation.</a:t>
            </a:r>
          </a:p>
          <a:p>
            <a:pPr lvl="1"/>
            <a:r>
              <a:rPr lang="en-US" dirty="0" smtClean="0"/>
              <a:t>No losses.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0" y="3501010"/>
            <a:ext cx="4824670" cy="313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activity during the </a:t>
            </a:r>
            <a:r>
              <a:rPr lang="en-US" dirty="0" err="1" smtClean="0"/>
              <a:t>VdM</a:t>
            </a:r>
            <a:r>
              <a:rPr lang="en-US" dirty="0" smtClean="0"/>
              <a:t> scans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20" y="832454"/>
            <a:ext cx="7156685" cy="547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16270" y="6165380"/>
            <a:ext cx="2344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T. </a:t>
            </a:r>
            <a:r>
              <a:rPr lang="en-US" i="1" dirty="0" err="1" smtClean="0"/>
              <a:t>Pieloni</a:t>
            </a:r>
            <a:r>
              <a:rPr lang="en-US" i="1" dirty="0" smtClean="0"/>
              <a:t>, X. </a:t>
            </a:r>
            <a:r>
              <a:rPr lang="en-US" i="1" dirty="0" err="1" smtClean="0"/>
              <a:t>Buffat</a:t>
            </a:r>
            <a:endParaRPr lang="en-US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in 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1368190"/>
          </a:xfrm>
        </p:spPr>
        <p:txBody>
          <a:bodyPr/>
          <a:lstStyle/>
          <a:p>
            <a:r>
              <a:rPr lang="en-US" dirty="0" smtClean="0"/>
              <a:t>Losses when going into collision were observed in 2 fills.</a:t>
            </a:r>
          </a:p>
          <a:p>
            <a:r>
              <a:rPr lang="en-US" dirty="0" smtClean="0"/>
              <a:t>In the second case, the beams were dumped by BLMs in IR7 due to heavy losses on many B2 bunches.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t="38063" b="31834"/>
          <a:stretch>
            <a:fillRect/>
          </a:stretch>
        </p:blipFill>
        <p:spPr>
          <a:xfrm>
            <a:off x="3563860" y="4221110"/>
            <a:ext cx="4998832" cy="1968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030" y="3068950"/>
            <a:ext cx="4644010" cy="230948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84210" y="4437140"/>
            <a:ext cx="1447800" cy="792110"/>
          </a:xfrm>
          <a:prstGeom prst="ellipse">
            <a:avLst/>
          </a:prstGeom>
          <a:noFill/>
          <a:ln w="412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3410" y="4077090"/>
            <a:ext cx="1201660" cy="609600"/>
          </a:xfrm>
          <a:prstGeom prst="ellipse">
            <a:avLst/>
          </a:prstGeom>
          <a:noFill/>
          <a:ln w="412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1967" y="2564880"/>
            <a:ext cx="3433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 : Fill 2700, B2 losses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630"/>
            <a:ext cx="8229600" cy="5111750"/>
          </a:xfrm>
        </p:spPr>
        <p:txBody>
          <a:bodyPr/>
          <a:lstStyle/>
          <a:p>
            <a:r>
              <a:rPr lang="en-US" dirty="0" smtClean="0"/>
              <a:t>23:50 Fill 2718 dumped by OP after almost 16 hours of stable beams.</a:t>
            </a:r>
          </a:p>
          <a:p>
            <a:r>
              <a:rPr lang="en-US" dirty="0" smtClean="0"/>
              <a:t>Refilling…</a:t>
            </a:r>
          </a:p>
          <a:p>
            <a:r>
              <a:rPr lang="en-US" dirty="0" smtClean="0"/>
              <a:t>01:50 Fill 2719 in Stable Beams… for 3 minutes.</a:t>
            </a:r>
          </a:p>
          <a:p>
            <a:pPr lvl="1"/>
            <a:r>
              <a:rPr lang="en-US" dirty="0" smtClean="0"/>
              <a:t>Dumped by vacuum spike in Pt3 ~ 1E-6 - </a:t>
            </a:r>
            <a:r>
              <a:rPr lang="fr-FR" dirty="0" smtClean="0"/>
              <a:t>Q6.L3.</a:t>
            </a:r>
            <a:endParaRPr lang="en-US" dirty="0" smtClean="0"/>
          </a:p>
          <a:p>
            <a:pPr lvl="1"/>
            <a:r>
              <a:rPr lang="en-US" dirty="0" smtClean="0"/>
              <a:t>‘Normal’ losses when going into collisions.</a:t>
            </a:r>
          </a:p>
          <a:p>
            <a:r>
              <a:rPr lang="fr-FR" dirty="0" smtClean="0"/>
              <a:t>02:20 </a:t>
            </a:r>
            <a:r>
              <a:rPr lang="fr-FR" dirty="0" err="1" smtClean="0"/>
              <a:t>Vac</a:t>
            </a:r>
            <a:r>
              <a:rPr lang="fr-FR" dirty="0" smtClean="0"/>
              <a:t>. </a:t>
            </a:r>
            <a:r>
              <a:rPr lang="fr-FR" dirty="0"/>
              <a:t>e</a:t>
            </a:r>
            <a:r>
              <a:rPr lang="fr-FR" dirty="0" smtClean="0"/>
              <a:t>xpert </a:t>
            </a:r>
            <a:r>
              <a:rPr lang="fr-FR" dirty="0" err="1" smtClean="0"/>
              <a:t>increased</a:t>
            </a:r>
            <a:r>
              <a:rPr lang="fr-FR" dirty="0" smtClean="0"/>
              <a:t> interlock </a:t>
            </a:r>
            <a:r>
              <a:rPr lang="fr-FR" dirty="0" err="1" smtClean="0"/>
              <a:t>level</a:t>
            </a:r>
            <a:r>
              <a:rPr lang="fr-FR" dirty="0" smtClean="0"/>
              <a:t> to 4E-6.</a:t>
            </a:r>
          </a:p>
          <a:p>
            <a:r>
              <a:rPr lang="en-US" dirty="0" smtClean="0"/>
              <a:t>03:00 Refilling…</a:t>
            </a:r>
          </a:p>
          <a:p>
            <a:r>
              <a:rPr lang="en-US" dirty="0" smtClean="0"/>
              <a:t>04:07 Fill 2720 in Stable Beams … for 30 minutes.</a:t>
            </a:r>
          </a:p>
          <a:p>
            <a:pPr lvl="1"/>
            <a:r>
              <a:rPr lang="en-US" dirty="0" smtClean="0"/>
              <a:t>RF dump, crowbar on M2B1, circulator arc.</a:t>
            </a:r>
          </a:p>
          <a:p>
            <a:r>
              <a:rPr lang="en-US" dirty="0" smtClean="0"/>
              <a:t>Waiting for MKI8 temperatures to cool down…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362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in 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229600" cy="2160300"/>
          </a:xfrm>
        </p:spPr>
        <p:txBody>
          <a:bodyPr/>
          <a:lstStyle/>
          <a:p>
            <a:r>
              <a:rPr lang="en-US" dirty="0" smtClean="0"/>
              <a:t>Case 2: fill 2716 was lost when going into collisions.</a:t>
            </a:r>
          </a:p>
          <a:p>
            <a:pPr lvl="1"/>
            <a:r>
              <a:rPr lang="en-US" dirty="0" smtClean="0"/>
              <a:t>Heavy losses on B2, starting already before colliding.</a:t>
            </a:r>
          </a:p>
          <a:p>
            <a:pPr lvl="1"/>
            <a:r>
              <a:rPr lang="en-US" dirty="0" smtClean="0"/>
              <a:t>Large(r) bunch int. spread.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  <p:pic>
        <p:nvPicPr>
          <p:cNvPr id="10242" name="Picture 2" descr="http://elogbook.cern.ch/eLogbook/attach_reader?attach_id=12531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2924930"/>
            <a:ext cx="7273010" cy="3413010"/>
          </a:xfrm>
          <a:prstGeom prst="rect">
            <a:avLst/>
          </a:prstGeom>
          <a:noFill/>
        </p:spPr>
      </p:pic>
      <p:pic>
        <p:nvPicPr>
          <p:cNvPr id="10244" name="Picture 4" descr="http://elogbook.cern.ch/eLogbook/attach_reader?attach_id=12531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80" y="1700760"/>
            <a:ext cx="3832531" cy="2664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ADT gain tests at end of fill (1)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92620"/>
            <a:ext cx="8229600" cy="180025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Thursday morning: test with reduced ADT H gain.</a:t>
            </a:r>
          </a:p>
          <a:p>
            <a:pPr lvl="1"/>
            <a:r>
              <a:rPr lang="en-US" dirty="0" smtClean="0"/>
              <a:t>Separation in IR1 &amp; IR5.</a:t>
            </a:r>
          </a:p>
          <a:p>
            <a:pPr lvl="1"/>
            <a:r>
              <a:rPr lang="en-US" dirty="0" smtClean="0"/>
              <a:t>Increased activity on tune with reduced ADT gain and with separation.</a:t>
            </a:r>
          </a:p>
          <a:p>
            <a:pPr lvl="1"/>
            <a:r>
              <a:rPr lang="en-US" dirty="0" smtClean="0"/>
              <a:t>Activity on the batches of 72 bunches (B1 &amp;B2) on the ADT side, losses on a few isolated bunches of B1.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8" y="2958236"/>
            <a:ext cx="14695582" cy="336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ADT test (2)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1008140"/>
          </a:xfrm>
        </p:spPr>
        <p:txBody>
          <a:bodyPr/>
          <a:lstStyle/>
          <a:p>
            <a:r>
              <a:rPr lang="en-US" dirty="0" smtClean="0"/>
              <a:t>BBQ activity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0" y="1700760"/>
            <a:ext cx="6804310" cy="448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780" y="2204830"/>
            <a:ext cx="125085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ADT gain</a:t>
            </a:r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613208" y="2708900"/>
            <a:ext cx="0" cy="14402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772773" y="2157175"/>
            <a:ext cx="142539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Separation</a:t>
            </a:r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580140" y="2604940"/>
            <a:ext cx="0" cy="14402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40354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ADT test (2)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1223885"/>
          </a:xfrm>
        </p:spPr>
        <p:txBody>
          <a:bodyPr/>
          <a:lstStyle/>
          <a:p>
            <a:r>
              <a:rPr lang="en-US" dirty="0" smtClean="0"/>
              <a:t>Losses, B1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80" y="1628750"/>
            <a:ext cx="6552910" cy="457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 bwMode="auto">
          <a:xfrm>
            <a:off x="2051650" y="2204830"/>
            <a:ext cx="144020" cy="576080"/>
          </a:xfrm>
          <a:prstGeom prst="downArrow">
            <a:avLst/>
          </a:prstGeom>
          <a:solidFill>
            <a:srgbClr val="FFFF00"/>
          </a:solidFill>
          <a:ln w="12700" cap="sq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5436120" y="2204830"/>
            <a:ext cx="144020" cy="576080"/>
          </a:xfrm>
          <a:prstGeom prst="downArrow">
            <a:avLst/>
          </a:prstGeom>
          <a:solidFill>
            <a:srgbClr val="FFFF00"/>
          </a:solidFill>
          <a:ln w="12700" cap="sq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12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692620"/>
            <a:ext cx="8641200" cy="1727955"/>
          </a:xfrm>
        </p:spPr>
        <p:txBody>
          <a:bodyPr/>
          <a:lstStyle/>
          <a:p>
            <a:r>
              <a:rPr lang="en-US" dirty="0" smtClean="0"/>
              <a:t>Low intensity cycle following TBDS TSU intervention was used to check tunes and chromaticity with probe bunches.</a:t>
            </a:r>
          </a:p>
          <a:p>
            <a:pPr lvl="1"/>
            <a:r>
              <a:rPr lang="en-US" dirty="0" smtClean="0"/>
              <a:t>Horizontal Q’ was found negative, around -1 in squeeze + collisions.</a:t>
            </a:r>
          </a:p>
          <a:p>
            <a:pPr lvl="1"/>
            <a:r>
              <a:rPr lang="en-US" dirty="0" smtClean="0"/>
              <a:t>Q’ trim to around +1 for squeeze/collisions on Saturday morning.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00" y="2480206"/>
            <a:ext cx="4968690" cy="2597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0" y="3703914"/>
            <a:ext cx="4536630" cy="2704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51933" y="5661310"/>
            <a:ext cx="441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Q’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716020" y="5295900"/>
            <a:ext cx="309643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160654" y="429312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Q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TCSG IR6 alignment check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550" y="1484730"/>
            <a:ext cx="6221073" cy="484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692620"/>
            <a:ext cx="8820590" cy="172824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/>
              <a:t>A systematic drift of the average position of B2 BPMs in IR6 (</a:t>
            </a:r>
            <a:r>
              <a:rPr lang="en-US" sz="2000" dirty="0" err="1" smtClean="0"/>
              <a:t>wrt</a:t>
            </a:r>
            <a:r>
              <a:rPr lang="en-US" sz="2000" dirty="0" smtClean="0"/>
              <a:t> collimator alignment reference) lead to dumps by SIS in previous weeks.</a:t>
            </a:r>
          </a:p>
          <a:p>
            <a:r>
              <a:rPr lang="en-US" sz="2000" dirty="0" smtClean="0"/>
              <a:t>A TCSG6 re-alignment on Monday confirmed that the REAL beam position is correct (center shifts of 8 um (B1) and 160 um (B2)).</a:t>
            </a:r>
          </a:p>
          <a:p>
            <a:pPr lvl="1"/>
            <a:r>
              <a:rPr lang="en-US" sz="1600" dirty="0" smtClean="0"/>
              <a:t>BPM reference positions have been reset to the readings.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cavity fine 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1368190"/>
          </a:xfrm>
        </p:spPr>
        <p:txBody>
          <a:bodyPr/>
          <a:lstStyle/>
          <a:p>
            <a:r>
              <a:rPr lang="en-US" dirty="0" smtClean="0"/>
              <a:t>Friday morning our RF colleagues used an end of fill to fine tune the cavities.</a:t>
            </a:r>
          </a:p>
          <a:p>
            <a:pPr lvl="1"/>
            <a:r>
              <a:rPr lang="en-US" dirty="0" smtClean="0"/>
              <a:t>Clear reduction of the klystron forward power.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430" y="2492870"/>
            <a:ext cx="7554280" cy="3793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30" y="2852920"/>
            <a:ext cx="960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Tuning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kicker heating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10"/>
            <a:ext cx="8229600" cy="1728240"/>
          </a:xfrm>
        </p:spPr>
        <p:txBody>
          <a:bodyPr/>
          <a:lstStyle/>
          <a:p>
            <a:r>
              <a:rPr lang="en-US" sz="2000" dirty="0" smtClean="0"/>
              <a:t>In the past week we heated the MKIs, and </a:t>
            </a:r>
            <a:r>
              <a:rPr lang="en-US" sz="2000" dirty="0"/>
              <a:t>t</a:t>
            </a:r>
            <a:r>
              <a:rPr lang="en-US" sz="2000" dirty="0" smtClean="0"/>
              <a:t>he temperature limits could be increased by 1-2 degrees on some magnets / probes. </a:t>
            </a:r>
          </a:p>
          <a:p>
            <a:r>
              <a:rPr lang="en-US" sz="2000" dirty="0" smtClean="0"/>
              <a:t>But the problem has come back this morning. Filling delayed due to MKI8 temperature.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64" y="306895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/>
                </a:solidFill>
              </a:rPr>
              <a:t>This morning</a:t>
            </a:r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6" name="AutoShape 2" descr="http://elogbook.cern.ch/eLogbook/attach_reader?attach_id=12537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34" y="2060810"/>
            <a:ext cx="7240076" cy="449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MKI2 UFO dump – rare injection event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20" y="4221110"/>
            <a:ext cx="8316520" cy="231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10" y="836640"/>
            <a:ext cx="6331726" cy="478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915251" y="479719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980660"/>
            <a:ext cx="8676570" cy="93613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UFO dump at injection </a:t>
            </a:r>
            <a:r>
              <a:rPr lang="en-US" dirty="0" smtClean="0"/>
              <a:t>Wed 3:30 AM, ~300 ms after injection,</a:t>
            </a:r>
          </a:p>
          <a:p>
            <a:pPr>
              <a:buNone/>
            </a:pPr>
            <a:r>
              <a:rPr lang="en-US" dirty="0" smtClean="0"/>
              <a:t>	with 144+12 bunches in the machine.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discussion – Leap second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5111750"/>
          </a:xfrm>
        </p:spPr>
        <p:txBody>
          <a:bodyPr/>
          <a:lstStyle/>
          <a:p>
            <a:r>
              <a:rPr lang="en-US" dirty="0" smtClean="0"/>
              <a:t>Saturday 30</a:t>
            </a:r>
            <a:r>
              <a:rPr lang="en-US" baseline="30000" dirty="0" smtClean="0"/>
              <a:t>th</a:t>
            </a:r>
            <a:r>
              <a:rPr lang="en-US" dirty="0" smtClean="0"/>
              <a:t> June at 23:59:59 a leap second will be added to the UTC time.</a:t>
            </a:r>
          </a:p>
          <a:p>
            <a:r>
              <a:rPr lang="en-US" dirty="0" smtClean="0"/>
              <a:t>This will shift NTP time distributed over the network from the UTC time distributed by the timing systems (all machines).</a:t>
            </a:r>
          </a:p>
          <a:p>
            <a:pPr lvl="1"/>
            <a:r>
              <a:rPr lang="en-US" dirty="0" smtClean="0"/>
              <a:t>A stop of all machines is required to adjust the timings systems.</a:t>
            </a:r>
          </a:p>
          <a:p>
            <a:r>
              <a:rPr lang="en-US" dirty="0" smtClean="0"/>
              <a:t>Question from timing team:</a:t>
            </a:r>
          </a:p>
          <a:p>
            <a:pPr lvl="1"/>
            <a:r>
              <a:rPr lang="en-US" dirty="0" smtClean="0"/>
              <a:t>Can the re-synch be done Mo 2</a:t>
            </a:r>
            <a:r>
              <a:rPr lang="en-US" baseline="30000" dirty="0" smtClean="0"/>
              <a:t>nd</a:t>
            </a:r>
            <a:r>
              <a:rPr lang="en-US" dirty="0" smtClean="0"/>
              <a:t> July (all machines) or does it have to be done in the night of 30</a:t>
            </a:r>
            <a:r>
              <a:rPr lang="en-US" baseline="30000" dirty="0" smtClean="0"/>
              <a:t>th</a:t>
            </a:r>
            <a:r>
              <a:rPr lang="en-US" dirty="0" smtClean="0"/>
              <a:t> June?</a:t>
            </a:r>
          </a:p>
          <a:p>
            <a:pPr lvl="1"/>
            <a:r>
              <a:rPr lang="en-US" dirty="0" smtClean="0"/>
              <a:t>Clearly the logging from difference source will be out of step.</a:t>
            </a:r>
          </a:p>
          <a:p>
            <a:pPr>
              <a:buNone/>
            </a:pPr>
            <a:r>
              <a:rPr lang="en-US" dirty="0" smtClean="0"/>
              <a:t>	Probably okay, but should be ready for ‘emergency’ intervention .. just in case.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81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spike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836640"/>
            <a:ext cx="5904820" cy="277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450" y="126870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Few %</a:t>
            </a:r>
            <a:endParaRPr lang="fr-FR" dirty="0"/>
          </a:p>
        </p:txBody>
      </p:sp>
      <p:sp>
        <p:nvSpPr>
          <p:cNvPr id="7" name="AutoShape 4" descr="http://elogbook.cern.ch/eLogbook/attach_reader?attach_id=125365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6" descr="http://elogbook.cern.ch/eLogbook/attach_reader?attach_id=125365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69" y="3546348"/>
            <a:ext cx="5677401" cy="311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78305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836640"/>
            <a:ext cx="8229600" cy="4392610"/>
          </a:xfrm>
        </p:spPr>
        <p:txBody>
          <a:bodyPr/>
          <a:lstStyle/>
          <a:p>
            <a:r>
              <a:rPr lang="en-US" dirty="0" smtClean="0"/>
              <a:t>Impact of TETRA on hump / beam. </a:t>
            </a:r>
          </a:p>
          <a:p>
            <a:pPr lvl="1"/>
            <a:r>
              <a:rPr lang="en-US" dirty="0" smtClean="0"/>
              <a:t>30 </a:t>
            </a:r>
            <a:r>
              <a:rPr lang="en-US" dirty="0" err="1" smtClean="0"/>
              <a:t>mins</a:t>
            </a:r>
            <a:r>
              <a:rPr lang="en-US" dirty="0" smtClean="0"/>
              <a:t> at injection with probe bunches.</a:t>
            </a:r>
          </a:p>
          <a:p>
            <a:r>
              <a:rPr lang="en-US" dirty="0" smtClean="0"/>
              <a:t>SPS Q20 extraction tests to TI2/8 downstream TED.</a:t>
            </a:r>
          </a:p>
          <a:p>
            <a:pPr lvl="1"/>
            <a:r>
              <a:rPr lang="en-US" dirty="0" smtClean="0"/>
              <a:t>During LHC downtime –injection OK from ALICE/</a:t>
            </a:r>
            <a:r>
              <a:rPr lang="en-US" dirty="0" err="1" smtClean="0"/>
              <a:t>LHCb</a:t>
            </a:r>
            <a:r>
              <a:rPr lang="en-US" dirty="0" smtClean="0"/>
              <a:t> needed.</a:t>
            </a:r>
          </a:p>
          <a:p>
            <a:r>
              <a:rPr lang="en-US" dirty="0" smtClean="0"/>
              <a:t>Access:</a:t>
            </a:r>
          </a:p>
          <a:p>
            <a:pPr lvl="1"/>
            <a:r>
              <a:rPr lang="en-US" sz="1800" dirty="0" smtClean="0">
                <a:cs typeface="Times New Roman"/>
              </a:rPr>
              <a:t>TCLIB.6R2.B1 electronics and LVDT sensor.</a:t>
            </a:r>
          </a:p>
          <a:p>
            <a:pPr lvl="1"/>
            <a:r>
              <a:rPr lang="en-US" sz="1800" dirty="0" smtClean="0">
                <a:cs typeface="Times New Roman"/>
              </a:rPr>
              <a:t>MAD PM15: motors of inner doors not working (at least 4 hours).</a:t>
            </a:r>
          </a:p>
          <a:p>
            <a:pPr lvl="1"/>
            <a:r>
              <a:rPr lang="en-US" sz="1800" dirty="0" smtClean="0">
                <a:cs typeface="Times New Roman"/>
              </a:rPr>
              <a:t>RQTL11.R7B2 temp DFBAN spikes (~3 to 5 hours).</a:t>
            </a:r>
          </a:p>
          <a:p>
            <a:pPr lvl="1"/>
            <a:r>
              <a:rPr lang="en-US" sz="1800" dirty="0" smtClean="0">
                <a:cs typeface="Times New Roman"/>
              </a:rPr>
              <a:t>BI in Pt4 (3-4 hours, working hours).</a:t>
            </a:r>
          </a:p>
          <a:p>
            <a:pPr lvl="1"/>
            <a:r>
              <a:rPr lang="en-US" sz="1800" dirty="0" smtClean="0">
                <a:solidFill>
                  <a:srgbClr val="CC0066"/>
                </a:solidFill>
                <a:cs typeface="Times New Roman"/>
              </a:rPr>
              <a:t>MKA test in Pt4 (1-2 hours).</a:t>
            </a:r>
          </a:p>
          <a:p>
            <a:pPr lvl="1"/>
            <a:r>
              <a:rPr lang="en-US" sz="1800" dirty="0" smtClean="0">
                <a:cs typeface="Times New Roman"/>
              </a:rPr>
              <a:t>TOTEM vacuum gauge (3 hours).</a:t>
            </a:r>
          </a:p>
          <a:p>
            <a:pPr lvl="1"/>
            <a:r>
              <a:rPr lang="en-US" sz="1800" dirty="0" smtClean="0">
                <a:cs typeface="Times New Roman"/>
              </a:rPr>
              <a:t>MCBV18.L4B1 and RCO.A12.B1 to be repaired.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morning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08:10 Beam dumped in the ramp by OP – OFB did not start and kept injection orbit.</a:t>
            </a:r>
          </a:p>
          <a:p>
            <a:r>
              <a:rPr lang="en-US" dirty="0" smtClean="0"/>
              <a:t>Try again…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228" y="44530"/>
            <a:ext cx="2346402" cy="272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" y="2786169"/>
            <a:ext cx="9048435" cy="352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an excellent week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3460" y="3068950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Luminosity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200" y="342900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FFC000"/>
                </a:solidFill>
              </a:rPr>
              <a:t>LBDS </a:t>
            </a: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FFC000"/>
                </a:solidFill>
              </a:rPr>
              <a:t>TSU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83710" y="3573020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FFC000"/>
                </a:solidFill>
              </a:rPr>
              <a:t>Access,</a:t>
            </a: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FFC000"/>
                </a:solidFill>
              </a:rPr>
              <a:t>PSB RF</a:t>
            </a:r>
            <a:endParaRPr lang="en-US" sz="1800" b="1" dirty="0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430" y="692620"/>
            <a:ext cx="4687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Intensity per bunch : ~1.5E11 p/b</a:t>
            </a:r>
          </a:p>
          <a:p>
            <a:pPr algn="l"/>
            <a:r>
              <a:rPr lang="en-US" sz="2400" dirty="0" smtClean="0"/>
              <a:t>Initial L : 6.2 - 6.7x10</a:t>
            </a:r>
            <a:r>
              <a:rPr lang="en-US" sz="2400" baseline="30000" dirty="0" smtClean="0"/>
              <a:t>33</a:t>
            </a:r>
            <a:r>
              <a:rPr lang="en-US" sz="2400" dirty="0" smtClean="0"/>
              <a:t> cm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70802" y="1660700"/>
            <a:ext cx="697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52%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410" y="1747110"/>
            <a:ext cx="3174961" cy="84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 of the week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10502964"/>
              </p:ext>
            </p:extLst>
          </p:nvPr>
        </p:nvGraphicFramePr>
        <p:xfrm>
          <a:off x="539440" y="620610"/>
          <a:ext cx="842516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10"/>
                <a:gridCol w="1008140"/>
                <a:gridCol w="1080150"/>
                <a:gridCol w="1512210"/>
                <a:gridCol w="40325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Fill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Day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L (h)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Int</a:t>
                      </a:r>
                      <a:r>
                        <a:rPr lang="en-US" sz="1600" b="0" dirty="0" smtClean="0"/>
                        <a:t> L</a:t>
                      </a:r>
                      <a:r>
                        <a:rPr lang="en-US" sz="1600" b="0" baseline="0" dirty="0" smtClean="0"/>
                        <a:t> (pb-1)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Dump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2698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Mo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5:00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89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Vacuum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2700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Tu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1:40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QPS</a:t>
                      </a:r>
                      <a:r>
                        <a:rPr lang="en-US" sz="1600" b="0" baseline="0" dirty="0" smtClean="0"/>
                        <a:t> on RCBXH</a:t>
                      </a:r>
                      <a:r>
                        <a:rPr lang="en-US" sz="1600" b="0" dirty="0" smtClean="0"/>
                        <a:t>2.L1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2701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Tu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C0066"/>
                          </a:solidFill>
                        </a:rPr>
                        <a:t>11:49</a:t>
                      </a:r>
                      <a:endParaRPr lang="en-US" sz="1600" b="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C0066"/>
                          </a:solidFill>
                        </a:rPr>
                        <a:t>160</a:t>
                      </a:r>
                      <a:endParaRPr lang="en-US" sz="1600" b="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OP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2710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We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C0066"/>
                          </a:solidFill>
                        </a:rPr>
                        <a:t>14:26</a:t>
                      </a:r>
                      <a:endParaRPr lang="en-US" sz="1600" b="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C0066"/>
                          </a:solidFill>
                        </a:rPr>
                        <a:t>200</a:t>
                      </a:r>
                      <a:endParaRPr lang="en-US" sz="1600" b="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PM56 door/loss</a:t>
                      </a:r>
                      <a:r>
                        <a:rPr lang="en-US" sz="1600" b="0" baseline="0" dirty="0" smtClean="0"/>
                        <a:t> of patrol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2711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Th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2:39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FMCM, electrical</a:t>
                      </a:r>
                      <a:r>
                        <a:rPr lang="en-US" sz="1600" b="0" baseline="0" dirty="0" smtClean="0"/>
                        <a:t> perturbation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2712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Th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C0066"/>
                          </a:solidFill>
                        </a:rPr>
                        <a:t>10:30</a:t>
                      </a:r>
                      <a:endParaRPr lang="en-US" sz="1600" b="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C0066"/>
                          </a:solidFill>
                        </a:rPr>
                        <a:t>160</a:t>
                      </a:r>
                      <a:endParaRPr lang="en-US" sz="1600" b="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Adjust mode, electrical perturbation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2713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Fr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0:06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SIS</a:t>
                      </a:r>
                      <a:r>
                        <a:rPr lang="en-US" sz="1600" b="0" baseline="0" dirty="0" smtClean="0"/>
                        <a:t> due to CMW communication problem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2714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Fr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1:43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37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OP </a:t>
                      </a:r>
                      <a:r>
                        <a:rPr lang="en-US" sz="1600" b="0" dirty="0" smtClean="0">
                          <a:sym typeface="Wingdings" pitchFamily="2" charset="2"/>
                        </a:rPr>
                        <a:t> LBDS TSU issue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2717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Sa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C0066"/>
                          </a:solidFill>
                        </a:rPr>
                        <a:t>15:40</a:t>
                      </a:r>
                      <a:endParaRPr lang="en-US" sz="1600" b="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C0066"/>
                          </a:solidFill>
                        </a:rPr>
                        <a:t>160</a:t>
                      </a:r>
                      <a:endParaRPr lang="en-US" sz="1600" b="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Electrical circuit</a:t>
                      </a:r>
                      <a:r>
                        <a:rPr lang="en-US" sz="1600" b="0" baseline="0" dirty="0" smtClean="0"/>
                        <a:t> breaker RF klystron B2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2718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Su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C0066"/>
                          </a:solidFill>
                        </a:rPr>
                        <a:t>14:50</a:t>
                      </a:r>
                      <a:endParaRPr lang="en-US" sz="1600" b="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C0066"/>
                          </a:solidFill>
                        </a:rPr>
                        <a:t>199</a:t>
                      </a:r>
                      <a:endParaRPr lang="en-US" sz="1600" b="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OP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2719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Mo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0:03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Vacuum Pt3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2720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Mo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0:30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RF crowbar M2B1</a:t>
                      </a:r>
                      <a:endParaRPr lang="en-US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3510" y="5517290"/>
            <a:ext cx="5092035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/>
              <a:t>Integrated luminosity 1106 pb</a:t>
            </a:r>
            <a:r>
              <a:rPr lang="en-US" sz="2800" baseline="30000" dirty="0" smtClean="0"/>
              <a:t>-1</a:t>
            </a:r>
            <a:endParaRPr lang="en-US" sz="28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" y="2195173"/>
            <a:ext cx="4773693" cy="343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41" y="2204830"/>
            <a:ext cx="4857899" cy="329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Integrals – well over </a:t>
            </a:r>
            <a:r>
              <a:rPr lang="en-US" smtClean="0"/>
              <a:t>5 </a:t>
            </a:r>
            <a:r>
              <a:rPr lang="en-US" smtClean="0"/>
              <a:t>fb-1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96339" y="3467815"/>
            <a:ext cx="345648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5448820" y="2996940"/>
            <a:ext cx="345648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" y="1124680"/>
            <a:ext cx="90106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60" y="0"/>
            <a:ext cx="2016280" cy="151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5111750"/>
          </a:xfrm>
        </p:spPr>
        <p:txBody>
          <a:bodyPr/>
          <a:lstStyle/>
          <a:p>
            <a:r>
              <a:rPr lang="en-US" dirty="0" smtClean="0"/>
              <a:t>There were many small problems, with max 2.5 hours time lost.</a:t>
            </a:r>
          </a:p>
          <a:p>
            <a:pPr lvl="1"/>
            <a:r>
              <a:rPr lang="en-US" dirty="0" smtClean="0"/>
              <a:t>Water cooled cabled RQ10.R1, heater PS on current lead RQ7.R1, vacuum Pt5 &amp; Pt3, access door PM56, klystron circuit breaker…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Two main items:</a:t>
            </a:r>
          </a:p>
          <a:p>
            <a:r>
              <a:rPr lang="en-US" dirty="0" smtClean="0"/>
              <a:t>PSB RF: </a:t>
            </a:r>
          </a:p>
          <a:p>
            <a:pPr lvl="1"/>
            <a:r>
              <a:rPr lang="en-US" dirty="0" smtClean="0"/>
              <a:t>lost ~7 hours on Wednesday (beam quality, repair).</a:t>
            </a:r>
          </a:p>
          <a:p>
            <a:r>
              <a:rPr lang="en-US" dirty="0" smtClean="0"/>
              <a:t>LBDS TSU (Trigger Synchronization Unit): </a:t>
            </a:r>
          </a:p>
          <a:p>
            <a:pPr lvl="1"/>
            <a:r>
              <a:rPr lang="en-US" dirty="0" smtClean="0"/>
              <a:t>lost ~11 hours Friday night, but this time includes a very useful low intensity machine cycle for measurements (see later).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Faults : rare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08650"/>
            <a:ext cx="8229600" cy="3744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 Thursday morning beam dump due to patrol loss / access door in PM56 – during the end of fill MD.</a:t>
            </a:r>
          </a:p>
          <a:p>
            <a:r>
              <a:rPr lang="en-US" dirty="0" smtClean="0"/>
              <a:t>The door (</a:t>
            </a:r>
            <a:r>
              <a:rPr lang="fr-FR" dirty="0" smtClean="0"/>
              <a:t>YCPS01=PM45) </a:t>
            </a:r>
            <a:r>
              <a:rPr lang="en-US" dirty="0" smtClean="0"/>
              <a:t>opened because it was not properly closed (but seen closed by the LASS contacts). Probably the effect of a pressure change…</a:t>
            </a:r>
          </a:p>
          <a:p>
            <a:r>
              <a:rPr lang="en-US" dirty="0" smtClean="0"/>
              <a:t>This situation can actually be detected, but no info in the CCC.</a:t>
            </a:r>
          </a:p>
          <a:p>
            <a:pPr lvl="1"/>
            <a:r>
              <a:rPr lang="en-US" dirty="0" smtClean="0"/>
              <a:t>OP should get a simple view to detect such situations.</a:t>
            </a:r>
          </a:p>
          <a:p>
            <a:pPr lvl="1"/>
            <a:r>
              <a:rPr lang="en-US" dirty="0" smtClean="0"/>
              <a:t>Another door in Pt2 was in the same state </a:t>
            </a:r>
            <a:r>
              <a:rPr lang="en-US" dirty="0" smtClean="0">
                <a:sym typeface="Wingdings" pitchFamily="2" charset="2"/>
              </a:rPr>
              <a:t> went in to close it.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6/11/2012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46948</TotalTime>
  <Words>1762</Words>
  <Application>Microsoft Office PowerPoint</Application>
  <PresentationFormat>On-screen Show (4:3)</PresentationFormat>
  <Paragraphs>284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Pixel</vt:lpstr>
      <vt:lpstr>Summary week 23 Luminosity production</vt:lpstr>
      <vt:lpstr>Sunday</vt:lpstr>
      <vt:lpstr>Vacuum spike</vt:lpstr>
      <vt:lpstr>Monday morning</vt:lpstr>
      <vt:lpstr>Overview of an excellent week</vt:lpstr>
      <vt:lpstr>Fills of the week</vt:lpstr>
      <vt:lpstr>Integrals – well over 5 fb-1</vt:lpstr>
      <vt:lpstr>Main faults</vt:lpstr>
      <vt:lpstr>Faults : rare event</vt:lpstr>
      <vt:lpstr>Faults &amp; problems : controls</vt:lpstr>
      <vt:lpstr>LBDS TSU issue</vt:lpstr>
      <vt:lpstr>LBDS TSU issue</vt:lpstr>
      <vt:lpstr>LBDS TSU continued</vt:lpstr>
      <vt:lpstr>Slide 14</vt:lpstr>
      <vt:lpstr>Slide 15</vt:lpstr>
      <vt:lpstr>A happy end…</vt:lpstr>
      <vt:lpstr>Luminosity, CMS VdM &amp; filling scheme</vt:lpstr>
      <vt:lpstr>Tune activity during the VdM scans</vt:lpstr>
      <vt:lpstr>Losses in collision</vt:lpstr>
      <vt:lpstr>Losses in collision</vt:lpstr>
      <vt:lpstr>ADT gain tests at end of fill (1)</vt:lpstr>
      <vt:lpstr>ADT test (2)</vt:lpstr>
      <vt:lpstr>ADT test (2)</vt:lpstr>
      <vt:lpstr>Measurement cycle</vt:lpstr>
      <vt:lpstr>TCSG IR6 alignment check </vt:lpstr>
      <vt:lpstr>RF cavity fine tuning</vt:lpstr>
      <vt:lpstr>Injection kicker heating</vt:lpstr>
      <vt:lpstr>MKI2 UFO dump – rare injection event</vt:lpstr>
      <vt:lpstr>For discussion – Leap second</vt:lpstr>
      <vt:lpstr>Pending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jwenning</cp:lastModifiedBy>
  <cp:revision>3835</cp:revision>
  <dcterms:created xsi:type="dcterms:W3CDTF">2010-07-26T05:43:59Z</dcterms:created>
  <dcterms:modified xsi:type="dcterms:W3CDTF">2012-06-11T08:03:51Z</dcterms:modified>
</cp:coreProperties>
</file>