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8" r:id="rId1"/>
  </p:sldMasterIdLst>
  <p:notesMasterIdLst>
    <p:notesMasterId r:id="rId24"/>
  </p:notesMasterIdLst>
  <p:sldIdLst>
    <p:sldId id="972" r:id="rId2"/>
    <p:sldId id="1062" r:id="rId3"/>
    <p:sldId id="1089" r:id="rId4"/>
    <p:sldId id="1116" r:id="rId5"/>
    <p:sldId id="1083" r:id="rId6"/>
    <p:sldId id="1084" r:id="rId7"/>
    <p:sldId id="1088" r:id="rId8"/>
    <p:sldId id="1085" r:id="rId9"/>
    <p:sldId id="1086" r:id="rId10"/>
    <p:sldId id="1087" r:id="rId11"/>
    <p:sldId id="1098" r:id="rId12"/>
    <p:sldId id="994" r:id="rId13"/>
    <p:sldId id="1082" r:id="rId14"/>
    <p:sldId id="1112" r:id="rId15"/>
    <p:sldId id="1113" r:id="rId16"/>
    <p:sldId id="1102" r:id="rId17"/>
    <p:sldId id="1103" r:id="rId18"/>
    <p:sldId id="1105" r:id="rId19"/>
    <p:sldId id="1104" r:id="rId20"/>
    <p:sldId id="1110" r:id="rId21"/>
    <p:sldId id="1114" r:id="rId22"/>
    <p:sldId id="1081" r:id="rId23"/>
  </p:sldIdLst>
  <p:sldSz cx="9144000" cy="6858000" type="screen4x3"/>
  <p:notesSz cx="6797675" cy="9928225"/>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9900"/>
    <a:srgbClr val="960663"/>
    <a:srgbClr val="FFFF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91" autoAdjust="0"/>
    <p:restoredTop sz="94706" autoAdjust="0"/>
  </p:normalViewPr>
  <p:slideViewPr>
    <p:cSldViewPr>
      <p:cViewPr varScale="1">
        <p:scale>
          <a:sx n="87" d="100"/>
          <a:sy n="87" d="100"/>
        </p:scale>
        <p:origin x="-134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0" d="100"/>
          <a:sy n="90" d="100"/>
        </p:scale>
        <p:origin x="-3762" y="-102"/>
      </p:cViewPr>
      <p:guideLst>
        <p:guide orient="horz" pos="3128"/>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275" cy="496751"/>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GB"/>
          </a:p>
        </p:txBody>
      </p:sp>
      <p:sp>
        <p:nvSpPr>
          <p:cNvPr id="8195" name="Rectangle 3"/>
          <p:cNvSpPr>
            <a:spLocks noGrp="1" noChangeArrowheads="1"/>
          </p:cNvSpPr>
          <p:nvPr>
            <p:ph type="dt" idx="1"/>
          </p:nvPr>
        </p:nvSpPr>
        <p:spPr bwMode="auto">
          <a:xfrm>
            <a:off x="3849862" y="0"/>
            <a:ext cx="2946275" cy="496751"/>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GB"/>
          </a:p>
        </p:txBody>
      </p:sp>
      <p:sp>
        <p:nvSpPr>
          <p:cNvPr id="614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8198" name="Rectangle 6"/>
          <p:cNvSpPr>
            <a:spLocks noGrp="1" noChangeArrowheads="1"/>
          </p:cNvSpPr>
          <p:nvPr>
            <p:ph type="ftr" sz="quarter" idx="4"/>
          </p:nvPr>
        </p:nvSpPr>
        <p:spPr bwMode="auto">
          <a:xfrm>
            <a:off x="0" y="9429779"/>
            <a:ext cx="2946275" cy="496751"/>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GB"/>
          </a:p>
        </p:txBody>
      </p:sp>
      <p:sp>
        <p:nvSpPr>
          <p:cNvPr id="8199" name="Rectangle 7"/>
          <p:cNvSpPr>
            <a:spLocks noGrp="1" noChangeArrowheads="1"/>
          </p:cNvSpPr>
          <p:nvPr>
            <p:ph type="sldNum" sz="quarter" idx="5"/>
          </p:nvPr>
        </p:nvSpPr>
        <p:spPr bwMode="auto">
          <a:xfrm>
            <a:off x="3849862" y="9429779"/>
            <a:ext cx="2946275" cy="496751"/>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E9550DCE-C0F6-4BD3-85B0-042E7AADD9F5}" type="slidenum">
              <a:rPr lang="en-GB"/>
              <a:pPr>
                <a:defRPr/>
              </a:pPr>
              <a:t>‹#›</a:t>
            </a:fld>
            <a:endParaRPr lang="en-GB"/>
          </a:p>
        </p:txBody>
      </p:sp>
    </p:spTree>
    <p:extLst>
      <p:ext uri="{BB962C8B-B14F-4D97-AF65-F5344CB8AC3E}">
        <p14:creationId xmlns:p14="http://schemas.microsoft.com/office/powerpoint/2010/main" val="39734834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1676400" y="6553201"/>
            <a:ext cx="6477000" cy="152399"/>
          </a:xfrm>
        </p:spPr>
        <p:txBody>
          <a:bodyPr/>
          <a:lstStyle>
            <a:lvl1pPr>
              <a:defRPr/>
            </a:lvl1pPr>
          </a:lstStyle>
          <a:p>
            <a:r>
              <a:rPr lang="en-US" smtClean="0"/>
              <a:t>Week 22 Summary - G. Arduini</a:t>
            </a:r>
            <a:endParaRPr lang="en-US" dirty="0"/>
          </a:p>
        </p:txBody>
      </p:sp>
      <p:sp>
        <p:nvSpPr>
          <p:cNvPr id="4" name="Slide Number Placeholder 3"/>
          <p:cNvSpPr>
            <a:spLocks noGrp="1"/>
          </p:cNvSpPr>
          <p:nvPr>
            <p:ph type="sldNum" sz="quarter" idx="11"/>
          </p:nvPr>
        </p:nvSpPr>
        <p:spPr/>
        <p:txBody>
          <a:bodyPr/>
          <a:lstStyle>
            <a:lvl1pPr>
              <a:defRPr/>
            </a:lvl1pPr>
          </a:lstStyle>
          <a:p>
            <a:fld id="{20D66058-8582-419F-AA3B-A79C8D77E78A}" type="slidenum">
              <a:rPr lang="en-US"/>
              <a:pPr/>
              <a:t>‹#›</a:t>
            </a:fld>
            <a:endParaRPr lang="en-US"/>
          </a:p>
        </p:txBody>
      </p:sp>
      <p:sp>
        <p:nvSpPr>
          <p:cNvPr id="5" name="Date Placeholder 4"/>
          <p:cNvSpPr>
            <a:spLocks noGrp="1"/>
          </p:cNvSpPr>
          <p:nvPr>
            <p:ph type="dt" sz="half" idx="12"/>
          </p:nvPr>
        </p:nvSpPr>
        <p:spPr/>
        <p:txBody>
          <a:bodyPr/>
          <a:lstStyle>
            <a:lvl1pPr>
              <a:defRPr/>
            </a:lvl1pPr>
          </a:lstStyle>
          <a:p>
            <a:fld id="{CF0ED0D0-74D7-4F50-9E46-60A5B9CA3310}" type="datetime3">
              <a:rPr lang="en-US" smtClean="0"/>
              <a:t>4 June 2012</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573685-2686-4E51-804D-2EE182D73E7C}" type="datetime3">
              <a:rPr lang="en-US" smtClean="0"/>
              <a:t>4 June 2012</a:t>
            </a:fld>
            <a:endParaRPr lang="en-US"/>
          </a:p>
        </p:txBody>
      </p:sp>
      <p:sp>
        <p:nvSpPr>
          <p:cNvPr id="8" name="Footer Placeholder 7"/>
          <p:cNvSpPr>
            <a:spLocks noGrp="1"/>
          </p:cNvSpPr>
          <p:nvPr>
            <p:ph type="ftr" sz="quarter" idx="11"/>
          </p:nvPr>
        </p:nvSpPr>
        <p:spPr>
          <a:xfrm>
            <a:off x="1676400" y="6553201"/>
            <a:ext cx="6477000" cy="152399"/>
          </a:xfrm>
        </p:spPr>
        <p:txBody>
          <a:bodyPr/>
          <a:lstStyle/>
          <a:p>
            <a:r>
              <a:rPr lang="en-US" smtClean="0"/>
              <a:t>Week 22 Summary - G. Arduini</a:t>
            </a:r>
            <a:endParaRPr lang="en-US" dirty="0"/>
          </a:p>
        </p:txBody>
      </p:sp>
      <p:sp>
        <p:nvSpPr>
          <p:cNvPr id="9" name="Slide Number Placeholder 8"/>
          <p:cNvSpPr>
            <a:spLocks noGrp="1"/>
          </p:cNvSpPr>
          <p:nvPr>
            <p:ph type="sldNum" sz="quarter" idx="12"/>
          </p:nvPr>
        </p:nvSpPr>
        <p:spPr/>
        <p:txBody>
          <a:bodyPr/>
          <a:lstStyle/>
          <a:p>
            <a:fld id="{9E9C5516-24D6-497E-B20F-168204F9A8C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4058D43-D682-434F-8F8E-457969B0115D}" type="datetime3">
              <a:rPr lang="en-US" smtClean="0"/>
              <a:t>4 June 2012</a:t>
            </a:fld>
            <a:endParaRPr lang="en-GB"/>
          </a:p>
        </p:txBody>
      </p:sp>
      <p:sp>
        <p:nvSpPr>
          <p:cNvPr id="6" name="Footer Placeholder 5"/>
          <p:cNvSpPr>
            <a:spLocks noGrp="1"/>
          </p:cNvSpPr>
          <p:nvPr>
            <p:ph type="ftr" sz="quarter" idx="11"/>
          </p:nvPr>
        </p:nvSpPr>
        <p:spPr>
          <a:xfrm>
            <a:off x="1676400" y="6553201"/>
            <a:ext cx="6477000" cy="152399"/>
          </a:xfrm>
        </p:spPr>
        <p:txBody>
          <a:bodyPr/>
          <a:lstStyle/>
          <a:p>
            <a:r>
              <a:rPr lang="en-US" smtClean="0"/>
              <a:t>Week 22 Summary - G. Arduini</a:t>
            </a:r>
            <a:endParaRPr lang="en-GB" dirty="0"/>
          </a:p>
        </p:txBody>
      </p:sp>
      <p:sp>
        <p:nvSpPr>
          <p:cNvPr id="7" name="Slide Number Placeholder 6"/>
          <p:cNvSpPr>
            <a:spLocks noGrp="1"/>
          </p:cNvSpPr>
          <p:nvPr>
            <p:ph type="sldNum" sz="quarter" idx="12"/>
          </p:nvPr>
        </p:nvSpPr>
        <p:spPr/>
        <p:txBody>
          <a:bodyPr/>
          <a:lstStyle/>
          <a:p>
            <a:fld id="{6BFDEA4C-89A7-439A-B75B-C919C7F639B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742D179C-DCC7-43B7-B1FD-3B0E44B0C2E1}" type="datetime3">
              <a:rPr lang="en-US" smtClean="0"/>
              <a:t>4 June 2012</a:t>
            </a:fld>
            <a:endParaRPr lang="en-GB"/>
          </a:p>
        </p:txBody>
      </p:sp>
      <p:sp>
        <p:nvSpPr>
          <p:cNvPr id="5" name="Footer Placeholder 4"/>
          <p:cNvSpPr>
            <a:spLocks noGrp="1"/>
          </p:cNvSpPr>
          <p:nvPr>
            <p:ph type="ftr" sz="quarter" idx="11"/>
          </p:nvPr>
        </p:nvSpPr>
        <p:spPr>
          <a:xfrm>
            <a:off x="1676400" y="6553201"/>
            <a:ext cx="6477000" cy="152399"/>
          </a:xfrm>
        </p:spPr>
        <p:txBody>
          <a:bodyPr/>
          <a:lstStyle>
            <a:lvl1pPr>
              <a:defRPr/>
            </a:lvl1pPr>
          </a:lstStyle>
          <a:p>
            <a:r>
              <a:rPr lang="en-US" smtClean="0"/>
              <a:t>Week 22 Summary - G. Arduini</a:t>
            </a:r>
            <a:endParaRPr lang="en-GB" dirty="0"/>
          </a:p>
        </p:txBody>
      </p:sp>
      <p:sp>
        <p:nvSpPr>
          <p:cNvPr id="6" name="Slide Number Placeholder 5"/>
          <p:cNvSpPr>
            <a:spLocks noGrp="1"/>
          </p:cNvSpPr>
          <p:nvPr>
            <p:ph type="sldNum" sz="quarter" idx="12"/>
          </p:nvPr>
        </p:nvSpPr>
        <p:spPr/>
        <p:txBody>
          <a:bodyPr/>
          <a:lstStyle>
            <a:lvl1pPr>
              <a:defRPr/>
            </a:lvl1pPr>
          </a:lstStyle>
          <a:p>
            <a:fld id="{B2ED15F2-B5DC-4D70-8B9E-4287CA2479A2}"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2 Content and Text">
    <p:spTree>
      <p:nvGrpSpPr>
        <p:cNvPr id="1" name=""/>
        <p:cNvGrpSpPr/>
        <p:nvPr/>
      </p:nvGrpSpPr>
      <p:grpSpPr>
        <a:xfrm>
          <a:off x="0" y="0"/>
          <a:ext cx="0" cy="0"/>
          <a:chOff x="0" y="0"/>
          <a:chExt cx="0" cy="0"/>
        </a:xfrm>
      </p:grpSpPr>
      <p:sp>
        <p:nvSpPr>
          <p:cNvPr id="5" name="Text Placeholder 4"/>
          <p:cNvSpPr>
            <a:spLocks noGrp="1"/>
          </p:cNvSpPr>
          <p:nvPr>
            <p:ph type="body" sz="half" idx="3"/>
          </p:nvPr>
        </p:nvSpPr>
        <p:spPr>
          <a:xfrm>
            <a:off x="4648200" y="990600"/>
            <a:ext cx="4267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itle 8"/>
          <p:cNvSpPr>
            <a:spLocks noGrp="1"/>
          </p:cNvSpPr>
          <p:nvPr>
            <p:ph type="title"/>
          </p:nvPr>
        </p:nvSpPr>
        <p:spPr/>
        <p:txBody>
          <a:bodyPr/>
          <a:lstStyle/>
          <a:p>
            <a:r>
              <a:rPr lang="en-US" smtClean="0"/>
              <a:t>Click to edit Master title style</a:t>
            </a:r>
            <a:endParaRPr lang="en-GB"/>
          </a:p>
        </p:txBody>
      </p:sp>
      <p:sp>
        <p:nvSpPr>
          <p:cNvPr id="6" name="Text Placeholder 4"/>
          <p:cNvSpPr>
            <a:spLocks noGrp="1"/>
          </p:cNvSpPr>
          <p:nvPr>
            <p:ph type="body" sz="half" idx="10"/>
          </p:nvPr>
        </p:nvSpPr>
        <p:spPr>
          <a:xfrm>
            <a:off x="152400" y="990600"/>
            <a:ext cx="4267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228600" y="914400"/>
            <a:ext cx="8686800" cy="1588"/>
          </a:xfrm>
          <a:prstGeom prst="line">
            <a:avLst/>
          </a:prstGeom>
          <a:ln w="19050"/>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228600" y="6399212"/>
            <a:ext cx="8686800" cy="1588"/>
          </a:xfrm>
          <a:prstGeom prst="line">
            <a:avLst/>
          </a:prstGeom>
          <a:ln w="19050"/>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10" name="Picture 9" descr="newlhc logo1.gif"/>
          <p:cNvPicPr>
            <a:picLocks noChangeAspect="1"/>
          </p:cNvPicPr>
          <p:nvPr userDrawn="1"/>
        </p:nvPicPr>
        <p:blipFill>
          <a:blip r:embed="rId8" cstate="print"/>
          <a:stretch>
            <a:fillRect/>
          </a:stretch>
        </p:blipFill>
        <p:spPr>
          <a:xfrm>
            <a:off x="-681848" y="0"/>
            <a:ext cx="1357346" cy="1357346"/>
          </a:xfrm>
          <a:prstGeom prst="rect">
            <a:avLst/>
          </a:prstGeom>
          <a:effectLst>
            <a:glow rad="101600">
              <a:schemeClr val="accent1">
                <a:lumMod val="40000"/>
                <a:lumOff val="60000"/>
                <a:alpha val="40000"/>
              </a:schemeClr>
            </a:glow>
            <a:reflection blurRad="6350" stA="50000" endA="300" endPos="55000" dir="5400000" sy="-100000" algn="bl" rotWithShape="0"/>
            <a:softEdge rad="12700"/>
          </a:effectLst>
        </p:spPr>
      </p:pic>
      <p:pic>
        <p:nvPicPr>
          <p:cNvPr id="11" name="Picture 3" descr="newlhc logo1.gif"/>
          <p:cNvPicPr>
            <a:picLocks noChangeAspect="1"/>
          </p:cNvPicPr>
          <p:nvPr userDrawn="1"/>
        </p:nvPicPr>
        <p:blipFill>
          <a:blip r:embed="rId8" cstate="print"/>
          <a:stretch>
            <a:fillRect/>
          </a:stretch>
        </p:blipFill>
        <p:spPr>
          <a:xfrm>
            <a:off x="-681848" y="0"/>
            <a:ext cx="1357346" cy="1357346"/>
          </a:xfrm>
          <a:prstGeom prst="rect">
            <a:avLst/>
          </a:prstGeom>
          <a:effectLst>
            <a:glow rad="101600">
              <a:schemeClr val="accent1">
                <a:lumMod val="40000"/>
                <a:lumOff val="60000"/>
                <a:alpha val="40000"/>
              </a:schemeClr>
            </a:glow>
            <a:reflection blurRad="6350" stA="50000" endA="300" endPos="55000" dir="5400000" sy="-100000" algn="bl" rotWithShape="0"/>
            <a:softEdge rad="12700"/>
          </a:effectLst>
        </p:spPr>
      </p:pic>
      <p:sp>
        <p:nvSpPr>
          <p:cNvPr id="1030" name="Title Placeholder 1"/>
          <p:cNvSpPr>
            <a:spLocks noGrp="1"/>
          </p:cNvSpPr>
          <p:nvPr>
            <p:ph type="title"/>
          </p:nvPr>
        </p:nvSpPr>
        <p:spPr bwMode="auto">
          <a:xfrm>
            <a:off x="1600200" y="152400"/>
            <a:ext cx="7315200"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228600" y="990600"/>
            <a:ext cx="86868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Date Placeholder 3"/>
          <p:cNvSpPr>
            <a:spLocks noGrp="1"/>
          </p:cNvSpPr>
          <p:nvPr>
            <p:ph type="dt" sz="half" idx="2"/>
          </p:nvPr>
        </p:nvSpPr>
        <p:spPr>
          <a:xfrm>
            <a:off x="457200" y="6553200"/>
            <a:ext cx="2133600" cy="16827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fld id="{CB4CDE91-E523-45F0-A914-038670DB0805}" type="datetime3">
              <a:rPr lang="en-US" smtClean="0"/>
              <a:t>4 June 2012</a:t>
            </a:fld>
            <a:endParaRPr lang="en-US"/>
          </a:p>
        </p:txBody>
      </p:sp>
      <p:sp>
        <p:nvSpPr>
          <p:cNvPr id="13" name="Footer Placeholder 4"/>
          <p:cNvSpPr>
            <a:spLocks noGrp="1"/>
          </p:cNvSpPr>
          <p:nvPr>
            <p:ph type="ftr" sz="quarter" idx="3"/>
          </p:nvPr>
        </p:nvSpPr>
        <p:spPr>
          <a:xfrm>
            <a:off x="1676400" y="6553201"/>
            <a:ext cx="6400800" cy="152399"/>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mn-lt"/>
              </a:defRPr>
            </a:lvl1pPr>
          </a:lstStyle>
          <a:p>
            <a:pPr>
              <a:defRPr/>
            </a:pPr>
            <a:r>
              <a:rPr lang="en-US" smtClean="0"/>
              <a:t>Week 22 Summary - G. Arduini</a:t>
            </a:r>
            <a:endParaRPr lang="en-US" dirty="0"/>
          </a:p>
        </p:txBody>
      </p:sp>
      <p:sp>
        <p:nvSpPr>
          <p:cNvPr id="14" name="Slide Number Placeholder 5"/>
          <p:cNvSpPr>
            <a:spLocks noGrp="1"/>
          </p:cNvSpPr>
          <p:nvPr>
            <p:ph type="sldNum" sz="quarter" idx="4"/>
          </p:nvPr>
        </p:nvSpPr>
        <p:spPr>
          <a:xfrm>
            <a:off x="6553200" y="6553200"/>
            <a:ext cx="2133600" cy="16827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j-lt"/>
              </a:defRPr>
            </a:lvl1pPr>
          </a:lstStyle>
          <a:p>
            <a:pPr>
              <a:defRPr/>
            </a:pPr>
            <a:fld id="{1A8F772A-8CCA-4885-87BF-DE56416A220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p:hf hdr="0"/>
  <p:txStyles>
    <p:titleStyle>
      <a:lvl1pPr algn="r" rtl="0" eaLnBrk="0" fontAlgn="base" hangingPunct="0">
        <a:spcBef>
          <a:spcPct val="0"/>
        </a:spcBef>
        <a:spcAft>
          <a:spcPct val="0"/>
        </a:spcAft>
        <a:defRPr sz="3200">
          <a:solidFill>
            <a:schemeClr val="tx2"/>
          </a:solidFill>
          <a:latin typeface="+mj-lt"/>
          <a:ea typeface="+mj-ea"/>
          <a:cs typeface="+mj-cs"/>
        </a:defRPr>
      </a:lvl1pPr>
      <a:lvl2pPr algn="r" rtl="0" eaLnBrk="0" fontAlgn="base" hangingPunct="0">
        <a:spcBef>
          <a:spcPct val="0"/>
        </a:spcBef>
        <a:spcAft>
          <a:spcPct val="0"/>
        </a:spcAft>
        <a:defRPr sz="3200">
          <a:solidFill>
            <a:schemeClr val="tx2"/>
          </a:solidFill>
          <a:latin typeface="Trebuchet MS" pitchFamily="34" charset="0"/>
        </a:defRPr>
      </a:lvl2pPr>
      <a:lvl3pPr algn="r" rtl="0" eaLnBrk="0" fontAlgn="base" hangingPunct="0">
        <a:spcBef>
          <a:spcPct val="0"/>
        </a:spcBef>
        <a:spcAft>
          <a:spcPct val="0"/>
        </a:spcAft>
        <a:defRPr sz="3200">
          <a:solidFill>
            <a:schemeClr val="tx2"/>
          </a:solidFill>
          <a:latin typeface="Trebuchet MS" pitchFamily="34" charset="0"/>
        </a:defRPr>
      </a:lvl3pPr>
      <a:lvl4pPr algn="r" rtl="0" eaLnBrk="0" fontAlgn="base" hangingPunct="0">
        <a:spcBef>
          <a:spcPct val="0"/>
        </a:spcBef>
        <a:spcAft>
          <a:spcPct val="0"/>
        </a:spcAft>
        <a:defRPr sz="3200">
          <a:solidFill>
            <a:schemeClr val="tx2"/>
          </a:solidFill>
          <a:latin typeface="Trebuchet MS" pitchFamily="34" charset="0"/>
        </a:defRPr>
      </a:lvl4pPr>
      <a:lvl5pPr algn="r" rtl="0" eaLnBrk="0" fontAlgn="base" hangingPunct="0">
        <a:spcBef>
          <a:spcPct val="0"/>
        </a:spcBef>
        <a:spcAft>
          <a:spcPct val="0"/>
        </a:spcAft>
        <a:defRPr sz="3200">
          <a:solidFill>
            <a:schemeClr val="tx2"/>
          </a:solidFill>
          <a:latin typeface="Trebuchet MS" pitchFamily="34" charset="0"/>
        </a:defRPr>
      </a:lvl5pPr>
      <a:lvl6pPr marL="457200" algn="r" rtl="0" eaLnBrk="0" fontAlgn="base" hangingPunct="0">
        <a:spcBef>
          <a:spcPct val="0"/>
        </a:spcBef>
        <a:spcAft>
          <a:spcPct val="0"/>
        </a:spcAft>
        <a:defRPr sz="3200">
          <a:solidFill>
            <a:schemeClr val="tx2"/>
          </a:solidFill>
          <a:latin typeface="Trebuchet MS" pitchFamily="34" charset="0"/>
        </a:defRPr>
      </a:lvl6pPr>
      <a:lvl7pPr marL="914400" algn="r" rtl="0" eaLnBrk="0" fontAlgn="base" hangingPunct="0">
        <a:spcBef>
          <a:spcPct val="0"/>
        </a:spcBef>
        <a:spcAft>
          <a:spcPct val="0"/>
        </a:spcAft>
        <a:defRPr sz="3200">
          <a:solidFill>
            <a:schemeClr val="tx2"/>
          </a:solidFill>
          <a:latin typeface="Trebuchet MS" pitchFamily="34" charset="0"/>
        </a:defRPr>
      </a:lvl7pPr>
      <a:lvl8pPr marL="1371600" algn="r" rtl="0" eaLnBrk="0" fontAlgn="base" hangingPunct="0">
        <a:spcBef>
          <a:spcPct val="0"/>
        </a:spcBef>
        <a:spcAft>
          <a:spcPct val="0"/>
        </a:spcAft>
        <a:defRPr sz="3200">
          <a:solidFill>
            <a:schemeClr val="tx2"/>
          </a:solidFill>
          <a:latin typeface="Trebuchet MS" pitchFamily="34" charset="0"/>
        </a:defRPr>
      </a:lvl8pPr>
      <a:lvl9pPr marL="1828800" algn="r" rtl="0" eaLnBrk="0" fontAlgn="base" hangingPunct="0">
        <a:spcBef>
          <a:spcPct val="0"/>
        </a:spcBef>
        <a:spcAft>
          <a:spcPct val="0"/>
        </a:spcAft>
        <a:defRPr sz="3200">
          <a:solidFill>
            <a:schemeClr val="tx2"/>
          </a:solidFill>
          <a:latin typeface="Trebuchet MS"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2"/>
          </a:solidFill>
          <a:latin typeface="+mn-lt"/>
        </a:defRPr>
      </a:lvl2pPr>
      <a:lvl3pPr marL="1143000" indent="-228600" algn="l" rtl="0" eaLnBrk="0" fontAlgn="base" hangingPunct="0">
        <a:spcBef>
          <a:spcPct val="20000"/>
        </a:spcBef>
        <a:spcAft>
          <a:spcPct val="0"/>
        </a:spcAft>
        <a:buFont typeface="Arial" charset="0"/>
        <a:buChar char="•"/>
        <a:defRPr sz="2400">
          <a:solidFill>
            <a:schemeClr val="tx2"/>
          </a:solidFill>
          <a:latin typeface="+mn-lt"/>
        </a:defRPr>
      </a:lvl3pPr>
      <a:lvl4pPr marL="1600200" indent="-228600" algn="l" rtl="0" eaLnBrk="0" fontAlgn="base" hangingPunct="0">
        <a:spcBef>
          <a:spcPct val="20000"/>
        </a:spcBef>
        <a:spcAft>
          <a:spcPct val="0"/>
        </a:spcAft>
        <a:buFont typeface="Arial" charset="0"/>
        <a:buChar char="–"/>
        <a:defRPr sz="2000">
          <a:solidFill>
            <a:schemeClr val="tx2"/>
          </a:solidFill>
          <a:latin typeface="+mn-lt"/>
        </a:defRPr>
      </a:lvl4pPr>
      <a:lvl5pPr marL="2057400" indent="-228600" algn="l" rtl="0" eaLnBrk="0" fontAlgn="base" hangingPunct="0">
        <a:spcBef>
          <a:spcPct val="20000"/>
        </a:spcBef>
        <a:spcAft>
          <a:spcPct val="0"/>
        </a:spcAft>
        <a:buFont typeface="Arial" charset="0"/>
        <a:buChar char="»"/>
        <a:defRPr sz="2000">
          <a:solidFill>
            <a:schemeClr val="tx2"/>
          </a:solidFill>
          <a:latin typeface="+mn-lt"/>
        </a:defRPr>
      </a:lvl5pPr>
      <a:lvl6pPr marL="2514600" indent="-228600" algn="l" rtl="0" eaLnBrk="0" fontAlgn="base" hangingPunct="0">
        <a:spcBef>
          <a:spcPct val="20000"/>
        </a:spcBef>
        <a:spcAft>
          <a:spcPct val="0"/>
        </a:spcAft>
        <a:buFont typeface="Arial" charset="0"/>
        <a:buChar char="»"/>
        <a:defRPr sz="2000">
          <a:solidFill>
            <a:schemeClr val="tx2"/>
          </a:solidFill>
          <a:latin typeface="+mn-lt"/>
        </a:defRPr>
      </a:lvl6pPr>
      <a:lvl7pPr marL="2971800" indent="-228600" algn="l" rtl="0" eaLnBrk="0" fontAlgn="base" hangingPunct="0">
        <a:spcBef>
          <a:spcPct val="20000"/>
        </a:spcBef>
        <a:spcAft>
          <a:spcPct val="0"/>
        </a:spcAft>
        <a:buFont typeface="Arial" charset="0"/>
        <a:buChar char="»"/>
        <a:defRPr sz="2000">
          <a:solidFill>
            <a:schemeClr val="tx2"/>
          </a:solidFill>
          <a:latin typeface="+mn-lt"/>
        </a:defRPr>
      </a:lvl7pPr>
      <a:lvl8pPr marL="3429000" indent="-228600" algn="l" rtl="0" eaLnBrk="0" fontAlgn="base" hangingPunct="0">
        <a:spcBef>
          <a:spcPct val="20000"/>
        </a:spcBef>
        <a:spcAft>
          <a:spcPct val="0"/>
        </a:spcAft>
        <a:buFont typeface="Arial" charset="0"/>
        <a:buChar char="»"/>
        <a:defRPr sz="2000">
          <a:solidFill>
            <a:schemeClr val="tx2"/>
          </a:solidFill>
          <a:latin typeface="+mn-lt"/>
        </a:defRPr>
      </a:lvl8pPr>
      <a:lvl9pPr marL="3886200" indent="-228600" algn="l" rtl="0" eaLnBrk="0" fontAlgn="base" hangingPunct="0">
        <a:spcBef>
          <a:spcPct val="20000"/>
        </a:spcBef>
        <a:spcAft>
          <a:spcPct val="0"/>
        </a:spcAft>
        <a:buFont typeface="Arial" charset="0"/>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33400" y="3886200"/>
            <a:ext cx="7848600" cy="1752600"/>
          </a:xfrm>
        </p:spPr>
        <p:txBody>
          <a:bodyPr/>
          <a:lstStyle/>
          <a:p>
            <a:r>
              <a:rPr lang="en-GB" sz="2800" dirty="0" smtClean="0"/>
              <a:t>Machine Coordinators: G. Arduini</a:t>
            </a:r>
            <a:r>
              <a:rPr lang="en-US" sz="2800" dirty="0" smtClean="0"/>
              <a:t>, M. Lamont</a:t>
            </a:r>
            <a:r>
              <a:rPr lang="en-GB" sz="2800" dirty="0" smtClean="0"/>
              <a:t/>
            </a:r>
            <a:br>
              <a:rPr lang="en-GB" sz="2800" dirty="0" smtClean="0"/>
            </a:br>
            <a:r>
              <a:rPr lang="en-GB" sz="3600" dirty="0" smtClean="0"/>
              <a:t/>
            </a:r>
            <a:br>
              <a:rPr lang="en-GB" sz="3600" dirty="0" smtClean="0"/>
            </a:br>
            <a:r>
              <a:rPr lang="en-GB" dirty="0" smtClean="0">
                <a:solidFill>
                  <a:schemeClr val="tx2"/>
                </a:solidFill>
              </a:rPr>
              <a:t>Main aim: </a:t>
            </a:r>
            <a:br>
              <a:rPr lang="en-GB" dirty="0" smtClean="0">
                <a:solidFill>
                  <a:schemeClr val="tx2"/>
                </a:solidFill>
              </a:rPr>
            </a:br>
            <a:r>
              <a:rPr lang="en-GB" sz="2800" dirty="0" smtClean="0">
                <a:solidFill>
                  <a:schemeClr val="tx2"/>
                </a:solidFill>
              </a:rPr>
              <a:t>Luminosity production</a:t>
            </a:r>
            <a:br>
              <a:rPr lang="en-GB" sz="2800" dirty="0" smtClean="0">
                <a:solidFill>
                  <a:schemeClr val="tx2"/>
                </a:solidFill>
              </a:rPr>
            </a:br>
            <a:endParaRPr lang="en-US" dirty="0">
              <a:solidFill>
                <a:schemeClr val="tx2"/>
              </a:solidFill>
            </a:endParaRPr>
          </a:p>
        </p:txBody>
      </p:sp>
      <p:sp>
        <p:nvSpPr>
          <p:cNvPr id="4" name="Title 3"/>
          <p:cNvSpPr>
            <a:spLocks noGrp="1"/>
          </p:cNvSpPr>
          <p:nvPr>
            <p:ph type="ctrTitle" idx="4294967295"/>
          </p:nvPr>
        </p:nvSpPr>
        <p:spPr>
          <a:xfrm>
            <a:off x="0" y="2130425"/>
            <a:ext cx="7772400" cy="1470025"/>
          </a:xfrm>
        </p:spPr>
        <p:txBody>
          <a:bodyPr/>
          <a:lstStyle/>
          <a:p>
            <a:r>
              <a:rPr lang="en-GB" dirty="0" smtClean="0">
                <a:solidFill>
                  <a:srgbClr val="FF0000"/>
                </a:solidFill>
              </a:rPr>
              <a:t>Summary of week 22</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Losses during squeeze</a:t>
            </a:r>
            <a:endParaRPr lang="en-GB" dirty="0"/>
          </a:p>
        </p:txBody>
      </p:sp>
      <p:sp>
        <p:nvSpPr>
          <p:cNvPr id="5" name="Date Placeholder 4"/>
          <p:cNvSpPr>
            <a:spLocks noGrp="1"/>
          </p:cNvSpPr>
          <p:nvPr>
            <p:ph type="dt" sz="half" idx="10"/>
          </p:nvPr>
        </p:nvSpPr>
        <p:spPr/>
        <p:txBody>
          <a:bodyPr/>
          <a:lstStyle/>
          <a:p>
            <a:fld id="{5EFFFBA9-61FA-4C25-9547-171DE7A114FE}" type="datetime3">
              <a:rPr lang="en-US" smtClean="0"/>
              <a:t>4 June 2012</a:t>
            </a:fld>
            <a:endParaRPr lang="en-US" dirty="0"/>
          </a:p>
        </p:txBody>
      </p:sp>
      <p:sp>
        <p:nvSpPr>
          <p:cNvPr id="3" name="Footer Placeholder 2"/>
          <p:cNvSpPr>
            <a:spLocks noGrp="1"/>
          </p:cNvSpPr>
          <p:nvPr>
            <p:ph type="ftr" sz="quarter" idx="11"/>
          </p:nvPr>
        </p:nvSpPr>
        <p:spPr/>
        <p:txBody>
          <a:bodyPr/>
          <a:lstStyle/>
          <a:p>
            <a:r>
              <a:rPr lang="en-US" smtClean="0"/>
              <a:t>Week 22 Summary - G. Arduini</a:t>
            </a:r>
            <a:endParaRPr lang="en-US" dirty="0"/>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265100443"/>
              </p:ext>
            </p:extLst>
          </p:nvPr>
        </p:nvGraphicFramePr>
        <p:xfrm>
          <a:off x="228600" y="990600"/>
          <a:ext cx="8610600" cy="1131570"/>
        </p:xfrm>
        <a:graphic>
          <a:graphicData uri="http://schemas.openxmlformats.org/drawingml/2006/table">
            <a:tbl>
              <a:tblPr/>
              <a:tblGrid>
                <a:gridCol w="2819400"/>
                <a:gridCol w="999867"/>
                <a:gridCol w="4791333"/>
              </a:tblGrid>
              <a:tr h="190500">
                <a:tc>
                  <a:txBody>
                    <a:bodyPr/>
                    <a:lstStyle/>
                    <a:p>
                      <a:pPr algn="ctr" fontAlgn="b"/>
                      <a:r>
                        <a:rPr lang="en-GB" sz="1600" b="1" i="0" u="none" strike="noStrike" dirty="0">
                          <a:solidFill>
                            <a:srgbClr val="000000"/>
                          </a:solidFill>
                          <a:effectLst/>
                          <a:latin typeface="Calibri"/>
                        </a:rPr>
                        <a:t>Event Timestamp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GB" sz="1600" b="1" i="0" u="none" strike="noStrike" dirty="0">
                          <a:solidFill>
                            <a:srgbClr val="000000"/>
                          </a:solidFill>
                          <a:effectLst/>
                          <a:latin typeface="Calibri"/>
                        </a:rPr>
                        <a:t>Fill Number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GB" sz="1600" b="1" i="0" u="none" strike="noStrike">
                          <a:solidFill>
                            <a:srgbClr val="000000"/>
                          </a:solidFill>
                          <a:effectLst/>
                          <a:latin typeface="Calibri"/>
                        </a:rPr>
                        <a:t> Comment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381000">
                <a:tc>
                  <a:txBody>
                    <a:bodyPr/>
                    <a:lstStyle/>
                    <a:p>
                      <a:pPr algn="ctr" fontAlgn="b"/>
                      <a:r>
                        <a:rPr lang="en-GB" sz="1600" b="0" i="0" u="none" strike="noStrike" dirty="0">
                          <a:solidFill>
                            <a:srgbClr val="000000"/>
                          </a:solidFill>
                          <a:effectLst/>
                          <a:latin typeface="Calibri"/>
                        </a:rPr>
                        <a:t>30-May-12 04:07:06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a:rPr>
                        <a:t>2677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QPS trigger intercepted by PIC. Clean dump.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00">
                <a:tc>
                  <a:txBody>
                    <a:bodyPr/>
                    <a:lstStyle/>
                    <a:p>
                      <a:pPr algn="ctr" fontAlgn="b"/>
                      <a:r>
                        <a:rPr lang="en-GB" sz="1600" b="0" i="0" u="none" strike="noStrike">
                          <a:solidFill>
                            <a:srgbClr val="000000"/>
                          </a:solidFill>
                          <a:effectLst/>
                          <a:latin typeface="Calibri"/>
                        </a:rPr>
                        <a:t>31-May-12 03:10:39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a:rPr>
                        <a:t>2685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Corrector trip intercepted by PIC, small ~ 30 um </a:t>
                      </a:r>
                      <a:r>
                        <a:rPr lang="en-US" sz="1600" b="0" i="0" u="none" strike="noStrike" dirty="0" err="1">
                          <a:solidFill>
                            <a:srgbClr val="000000"/>
                          </a:solidFill>
                          <a:effectLst/>
                          <a:latin typeface="Calibri"/>
                        </a:rPr>
                        <a:t>rms</a:t>
                      </a:r>
                      <a:r>
                        <a:rPr lang="en-US" sz="1600" b="0" i="0" u="none" strike="noStrike" dirty="0">
                          <a:solidFill>
                            <a:srgbClr val="000000"/>
                          </a:solidFill>
                          <a:effectLst/>
                          <a:latin typeface="Calibri"/>
                        </a:rPr>
                        <a:t> orbit change for a short time before dump. Clean dump.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 name="Rectangle 7"/>
          <p:cNvSpPr/>
          <p:nvPr/>
        </p:nvSpPr>
        <p:spPr>
          <a:xfrm>
            <a:off x="5638800" y="3657600"/>
            <a:ext cx="2438396" cy="28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FF00"/>
                </a:solidFill>
              </a:rPr>
              <a:t>c/o Post-Mortem DB</a:t>
            </a:r>
            <a:endParaRPr lang="en-US" sz="1600" b="1" dirty="0">
              <a:solidFill>
                <a:srgbClr val="FFFF00"/>
              </a:solidFill>
            </a:endParaRPr>
          </a:p>
        </p:txBody>
      </p:sp>
      <p:sp>
        <p:nvSpPr>
          <p:cNvPr id="6" name="Slide Number Placeholder 5"/>
          <p:cNvSpPr>
            <a:spLocks noGrp="1"/>
          </p:cNvSpPr>
          <p:nvPr>
            <p:ph type="sldNum" sz="quarter" idx="12"/>
          </p:nvPr>
        </p:nvSpPr>
        <p:spPr/>
        <p:txBody>
          <a:bodyPr/>
          <a:lstStyle/>
          <a:p>
            <a:fld id="{B2ED15F2-B5DC-4D70-8B9E-4287CA2479A2}" type="slidenum">
              <a:rPr lang="en-GB" smtClean="0"/>
              <a:pPr/>
              <a:t>10</a:t>
            </a:fld>
            <a:endParaRPr lang="en-GB"/>
          </a:p>
        </p:txBody>
      </p:sp>
    </p:spTree>
    <p:extLst>
      <p:ext uri="{BB962C8B-B14F-4D97-AF65-F5344CB8AC3E}">
        <p14:creationId xmlns:p14="http://schemas.microsoft.com/office/powerpoint/2010/main" val="307218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22 - summary</a:t>
            </a:r>
            <a:endParaRPr lang="en-GB" dirty="0"/>
          </a:p>
        </p:txBody>
      </p:sp>
      <p:sp>
        <p:nvSpPr>
          <p:cNvPr id="4" name="Date Placeholder 3"/>
          <p:cNvSpPr>
            <a:spLocks noGrp="1"/>
          </p:cNvSpPr>
          <p:nvPr>
            <p:ph type="dt" sz="half" idx="10"/>
          </p:nvPr>
        </p:nvSpPr>
        <p:spPr/>
        <p:txBody>
          <a:bodyPr/>
          <a:lstStyle/>
          <a:p>
            <a:fld id="{D00EE255-09D3-4A0B-BF37-6ADD3C1A2552}" type="datetime3">
              <a:rPr lang="en-US" smtClean="0"/>
              <a:t>4 June 2012</a:t>
            </a:fld>
            <a:endParaRPr lang="en-GB"/>
          </a:p>
        </p:txBody>
      </p:sp>
      <p:sp>
        <p:nvSpPr>
          <p:cNvPr id="5" name="Footer Placeholder 4"/>
          <p:cNvSpPr>
            <a:spLocks noGrp="1"/>
          </p:cNvSpPr>
          <p:nvPr>
            <p:ph type="ftr" sz="quarter" idx="11"/>
          </p:nvPr>
        </p:nvSpPr>
        <p:spPr/>
        <p:txBody>
          <a:bodyPr/>
          <a:lstStyle/>
          <a:p>
            <a:r>
              <a:rPr lang="en-US" smtClean="0"/>
              <a:t>Week 22 Summary - G. Arduini</a:t>
            </a:r>
            <a:endParaRPr lang="en-GB" dirty="0"/>
          </a:p>
        </p:txBody>
      </p:sp>
      <p:sp>
        <p:nvSpPr>
          <p:cNvPr id="8" name="Slide Number Placeholder 7"/>
          <p:cNvSpPr>
            <a:spLocks noGrp="1"/>
          </p:cNvSpPr>
          <p:nvPr>
            <p:ph type="sldNum" sz="quarter" idx="12"/>
          </p:nvPr>
        </p:nvSpPr>
        <p:spPr/>
        <p:txBody>
          <a:bodyPr/>
          <a:lstStyle/>
          <a:p>
            <a:fld id="{B2ED15F2-B5DC-4D70-8B9E-4287CA2479A2}" type="slidenum">
              <a:rPr lang="en-GB" smtClean="0"/>
              <a:pPr/>
              <a:t>11</a:t>
            </a:fld>
            <a:endParaRPr lang="en-GB"/>
          </a:p>
        </p:txBody>
      </p:sp>
      <p:pic>
        <p:nvPicPr>
          <p:cNvPr id="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53127" y="990600"/>
            <a:ext cx="7237745"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2900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a:t>
            </a:r>
            <a:endParaRPr lang="en-US" dirty="0"/>
          </a:p>
        </p:txBody>
      </p:sp>
      <p:sp>
        <p:nvSpPr>
          <p:cNvPr id="4" name="Date Placeholder 3"/>
          <p:cNvSpPr>
            <a:spLocks noGrp="1"/>
          </p:cNvSpPr>
          <p:nvPr>
            <p:ph type="dt" sz="half" idx="10"/>
          </p:nvPr>
        </p:nvSpPr>
        <p:spPr/>
        <p:txBody>
          <a:bodyPr/>
          <a:lstStyle/>
          <a:p>
            <a:fld id="{3A4035C2-CF64-49FA-8A43-CB85D39160AB}" type="datetime3">
              <a:rPr lang="en-US" smtClean="0"/>
              <a:t>4 June 2012</a:t>
            </a:fld>
            <a:endParaRPr lang="en-GB"/>
          </a:p>
        </p:txBody>
      </p:sp>
      <p:sp>
        <p:nvSpPr>
          <p:cNvPr id="5" name="Footer Placeholder 4"/>
          <p:cNvSpPr>
            <a:spLocks noGrp="1"/>
          </p:cNvSpPr>
          <p:nvPr>
            <p:ph type="ftr" sz="quarter" idx="11"/>
          </p:nvPr>
        </p:nvSpPr>
        <p:spPr/>
        <p:txBody>
          <a:bodyPr/>
          <a:lstStyle/>
          <a:p>
            <a:r>
              <a:rPr lang="en-US" smtClean="0"/>
              <a:t>Week 22 Summary - G. Arduini</a:t>
            </a:r>
            <a:endParaRPr lang="en-GB"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53127" y="990600"/>
            <a:ext cx="7237745"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fld id="{B2ED15F2-B5DC-4D70-8B9E-4287CA2479A2}" type="slidenum">
              <a:rPr lang="en-GB" smtClean="0"/>
              <a:pPr/>
              <a:t>12</a:t>
            </a:fld>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a:t>
            </a:r>
            <a:endParaRPr lang="en-GB" dirty="0"/>
          </a:p>
        </p:txBody>
      </p:sp>
      <p:sp>
        <p:nvSpPr>
          <p:cNvPr id="4" name="Date Placeholder 3"/>
          <p:cNvSpPr>
            <a:spLocks noGrp="1"/>
          </p:cNvSpPr>
          <p:nvPr>
            <p:ph type="dt" sz="half" idx="10"/>
          </p:nvPr>
        </p:nvSpPr>
        <p:spPr/>
        <p:txBody>
          <a:bodyPr/>
          <a:lstStyle/>
          <a:p>
            <a:fld id="{3A6EB731-B322-403C-AD1B-394C5C6D549B}" type="datetime3">
              <a:rPr lang="en-US" smtClean="0"/>
              <a:t>4 June 2012</a:t>
            </a:fld>
            <a:endParaRPr lang="en-GB"/>
          </a:p>
        </p:txBody>
      </p:sp>
      <p:sp>
        <p:nvSpPr>
          <p:cNvPr id="5" name="Footer Placeholder 4"/>
          <p:cNvSpPr>
            <a:spLocks noGrp="1"/>
          </p:cNvSpPr>
          <p:nvPr>
            <p:ph type="ftr" sz="quarter" idx="11"/>
          </p:nvPr>
        </p:nvSpPr>
        <p:spPr/>
        <p:txBody>
          <a:bodyPr/>
          <a:lstStyle/>
          <a:p>
            <a:r>
              <a:rPr lang="en-US" smtClean="0"/>
              <a:t>Week 22 Summary - G. Arduini</a:t>
            </a:r>
            <a:endParaRPr lang="en-GB"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51207" y="990600"/>
            <a:ext cx="7241586"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fld id="{B2ED15F2-B5DC-4D70-8B9E-4287CA2479A2}" type="slidenum">
              <a:rPr lang="en-GB" smtClean="0"/>
              <a:pPr/>
              <a:t>13</a:t>
            </a:fld>
            <a:endParaRPr lang="en-GB"/>
          </a:p>
        </p:txBody>
      </p:sp>
    </p:spTree>
    <p:extLst>
      <p:ext uri="{BB962C8B-B14F-4D97-AF65-F5344CB8AC3E}">
        <p14:creationId xmlns:p14="http://schemas.microsoft.com/office/powerpoint/2010/main" val="1544970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a:t>
            </a:r>
            <a:endParaRPr lang="en-GB" dirty="0"/>
          </a:p>
        </p:txBody>
      </p:sp>
      <p:sp>
        <p:nvSpPr>
          <p:cNvPr id="4" name="Date Placeholder 3"/>
          <p:cNvSpPr>
            <a:spLocks noGrp="1"/>
          </p:cNvSpPr>
          <p:nvPr>
            <p:ph type="dt" sz="half" idx="10"/>
          </p:nvPr>
        </p:nvSpPr>
        <p:spPr/>
        <p:txBody>
          <a:bodyPr/>
          <a:lstStyle/>
          <a:p>
            <a:fld id="{C70950F7-50F7-4318-90B1-846EDA2B3456}" type="datetime3">
              <a:rPr lang="en-US" smtClean="0"/>
              <a:t>4 June 2012</a:t>
            </a:fld>
            <a:endParaRPr lang="en-GB"/>
          </a:p>
        </p:txBody>
      </p:sp>
      <p:sp>
        <p:nvSpPr>
          <p:cNvPr id="5" name="Footer Placeholder 4"/>
          <p:cNvSpPr>
            <a:spLocks noGrp="1"/>
          </p:cNvSpPr>
          <p:nvPr>
            <p:ph type="ftr" sz="quarter" idx="11"/>
          </p:nvPr>
        </p:nvSpPr>
        <p:spPr/>
        <p:txBody>
          <a:bodyPr/>
          <a:lstStyle/>
          <a:p>
            <a:r>
              <a:rPr lang="en-US" smtClean="0"/>
              <a:t>Week 22 Summary - G. Arduini</a:t>
            </a:r>
            <a:endParaRPr lang="en-GB"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51207" y="990600"/>
            <a:ext cx="7241586"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fld id="{B2ED15F2-B5DC-4D70-8B9E-4287CA2479A2}" type="slidenum">
              <a:rPr lang="en-GB" smtClean="0"/>
              <a:pPr/>
              <a:t>14</a:t>
            </a:fld>
            <a:endParaRPr lang="en-GB"/>
          </a:p>
        </p:txBody>
      </p:sp>
    </p:spTree>
    <p:extLst>
      <p:ext uri="{BB962C8B-B14F-4D97-AF65-F5344CB8AC3E}">
        <p14:creationId xmlns:p14="http://schemas.microsoft.com/office/powerpoint/2010/main" val="1512798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a:t>
            </a:r>
            <a:endParaRPr lang="en-GB" dirty="0"/>
          </a:p>
        </p:txBody>
      </p:sp>
      <p:sp>
        <p:nvSpPr>
          <p:cNvPr id="4" name="Date Placeholder 3"/>
          <p:cNvSpPr>
            <a:spLocks noGrp="1"/>
          </p:cNvSpPr>
          <p:nvPr>
            <p:ph type="dt" sz="half" idx="10"/>
          </p:nvPr>
        </p:nvSpPr>
        <p:spPr/>
        <p:txBody>
          <a:bodyPr/>
          <a:lstStyle/>
          <a:p>
            <a:fld id="{F078FB5D-DADE-4512-9472-1064EE835481}" type="datetime3">
              <a:rPr lang="en-US" smtClean="0"/>
              <a:t>4 June 2012</a:t>
            </a:fld>
            <a:endParaRPr lang="en-GB"/>
          </a:p>
        </p:txBody>
      </p:sp>
      <p:sp>
        <p:nvSpPr>
          <p:cNvPr id="5" name="Footer Placeholder 4"/>
          <p:cNvSpPr>
            <a:spLocks noGrp="1"/>
          </p:cNvSpPr>
          <p:nvPr>
            <p:ph type="ftr" sz="quarter" idx="11"/>
          </p:nvPr>
        </p:nvSpPr>
        <p:spPr/>
        <p:txBody>
          <a:bodyPr/>
          <a:lstStyle/>
          <a:p>
            <a:r>
              <a:rPr lang="en-US" smtClean="0"/>
              <a:t>Week 22 Summary - G. Arduini</a:t>
            </a:r>
            <a:endParaRPr lang="en-GB"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51207" y="990600"/>
            <a:ext cx="7241586"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p:txBody>
          <a:bodyPr/>
          <a:lstStyle/>
          <a:p>
            <a:fld id="{B2ED15F2-B5DC-4D70-8B9E-4287CA2479A2}" type="slidenum">
              <a:rPr lang="en-GB" smtClean="0"/>
              <a:pPr/>
              <a:t>15</a:t>
            </a:fld>
            <a:endParaRPr lang="en-GB"/>
          </a:p>
        </p:txBody>
      </p:sp>
    </p:spTree>
    <p:extLst>
      <p:ext uri="{BB962C8B-B14F-4D97-AF65-F5344CB8AC3E}">
        <p14:creationId xmlns:p14="http://schemas.microsoft.com/office/powerpoint/2010/main" val="2007368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Energy matching</a:t>
            </a:r>
            <a:endParaRPr lang="en-GB" dirty="0"/>
          </a:p>
        </p:txBody>
      </p:sp>
      <p:sp>
        <p:nvSpPr>
          <p:cNvPr id="3" name="Content Placeholder 2"/>
          <p:cNvSpPr>
            <a:spLocks noGrp="1"/>
          </p:cNvSpPr>
          <p:nvPr>
            <p:ph idx="1"/>
          </p:nvPr>
        </p:nvSpPr>
        <p:spPr>
          <a:xfrm>
            <a:off x="304800" y="1074685"/>
            <a:ext cx="3384470" cy="1439915"/>
          </a:xfrm>
        </p:spPr>
        <p:txBody>
          <a:bodyPr/>
          <a:lstStyle/>
          <a:p>
            <a:r>
              <a:rPr lang="en-GB" sz="2000" dirty="0"/>
              <a:t>trims of -</a:t>
            </a:r>
            <a:r>
              <a:rPr lang="en-GB" sz="2000" dirty="0" smtClean="0"/>
              <a:t>2.5x10</a:t>
            </a:r>
            <a:r>
              <a:rPr lang="en-GB" sz="2000" baseline="30000" dirty="0" smtClean="0"/>
              <a:t>-4</a:t>
            </a:r>
            <a:r>
              <a:rPr lang="en-GB" sz="2000" dirty="0" smtClean="0"/>
              <a:t> </a:t>
            </a:r>
            <a:r>
              <a:rPr lang="en-GB" sz="2000" dirty="0"/>
              <a:t>on B1 and </a:t>
            </a:r>
            <a:r>
              <a:rPr lang="en-GB" sz="2000" dirty="0" smtClean="0"/>
              <a:t>-</a:t>
            </a:r>
            <a:r>
              <a:rPr lang="en-GB" sz="2000" dirty="0"/>
              <a:t>1</a:t>
            </a:r>
            <a:r>
              <a:rPr lang="en-GB" sz="2000" dirty="0" smtClean="0"/>
              <a:t>x10</a:t>
            </a:r>
            <a:r>
              <a:rPr lang="en-GB" sz="2000" baseline="30000" dirty="0" smtClean="0"/>
              <a:t>-4</a:t>
            </a:r>
            <a:r>
              <a:rPr lang="en-GB" sz="2000" dirty="0" smtClean="0"/>
              <a:t> </a:t>
            </a:r>
            <a:r>
              <a:rPr lang="en-GB" sz="2000" dirty="0"/>
              <a:t>on B2. </a:t>
            </a:r>
            <a:endParaRPr lang="en-GB" sz="2000" dirty="0" smtClean="0"/>
          </a:p>
          <a:p>
            <a:pPr lvl="1"/>
            <a:r>
              <a:rPr lang="en-GB" sz="1800" dirty="0" smtClean="0"/>
              <a:t>Tunes trim in parallel</a:t>
            </a:r>
          </a:p>
          <a:p>
            <a:r>
              <a:rPr lang="en-GB" sz="2000" dirty="0" smtClean="0"/>
              <a:t>Check 144b injection – looks good</a:t>
            </a:r>
          </a:p>
          <a:p>
            <a:r>
              <a:rPr lang="en-GB" sz="2000" dirty="0" smtClean="0"/>
              <a:t>Incorporate into ramp – phase tweaked by Philippe</a:t>
            </a:r>
            <a:endParaRPr lang="en-GB" sz="2000" dirty="0"/>
          </a:p>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8656" y="3657600"/>
            <a:ext cx="5237140" cy="241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185769"/>
            <a:ext cx="5237140" cy="2182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531230" y="4155897"/>
            <a:ext cx="1152160" cy="707886"/>
          </a:xfrm>
          <a:prstGeom prst="rect">
            <a:avLst/>
          </a:prstGeom>
          <a:noFill/>
        </p:spPr>
        <p:txBody>
          <a:bodyPr wrap="square" rtlCol="0">
            <a:spAutoFit/>
          </a:bodyPr>
          <a:lstStyle/>
          <a:p>
            <a:r>
              <a:rPr lang="en-GB" dirty="0" err="1" smtClean="0"/>
              <a:t>Synchro</a:t>
            </a:r>
            <a:r>
              <a:rPr lang="en-GB" dirty="0" smtClean="0"/>
              <a:t> Loop</a:t>
            </a:r>
            <a:endParaRPr lang="en-GB" dirty="0"/>
          </a:p>
        </p:txBody>
      </p:sp>
      <p:sp>
        <p:nvSpPr>
          <p:cNvPr id="7" name="TextBox 6"/>
          <p:cNvSpPr txBox="1"/>
          <p:nvPr/>
        </p:nvSpPr>
        <p:spPr>
          <a:xfrm>
            <a:off x="7315200" y="1371600"/>
            <a:ext cx="1584220" cy="400110"/>
          </a:xfrm>
          <a:prstGeom prst="rect">
            <a:avLst/>
          </a:prstGeom>
          <a:noFill/>
        </p:spPr>
        <p:txBody>
          <a:bodyPr wrap="square" rtlCol="0">
            <a:spAutoFit/>
          </a:bodyPr>
          <a:lstStyle/>
          <a:p>
            <a:r>
              <a:rPr lang="en-GB" dirty="0" smtClean="0"/>
              <a:t>First turn B1</a:t>
            </a:r>
            <a:endParaRPr lang="en-GB" dirty="0"/>
          </a:p>
        </p:txBody>
      </p:sp>
      <p:sp>
        <p:nvSpPr>
          <p:cNvPr id="8" name="Date Placeholder 7"/>
          <p:cNvSpPr>
            <a:spLocks noGrp="1"/>
          </p:cNvSpPr>
          <p:nvPr>
            <p:ph type="dt" sz="half" idx="10"/>
          </p:nvPr>
        </p:nvSpPr>
        <p:spPr/>
        <p:txBody>
          <a:bodyPr/>
          <a:lstStyle/>
          <a:p>
            <a:fld id="{6D133690-A2DB-45AC-8DD8-85FC985E2427}" type="datetime3">
              <a:rPr lang="en-US" smtClean="0"/>
              <a:t>4 June 2012</a:t>
            </a:fld>
            <a:endParaRPr lang="en-GB"/>
          </a:p>
        </p:txBody>
      </p:sp>
      <p:sp>
        <p:nvSpPr>
          <p:cNvPr id="9" name="Footer Placeholder 8"/>
          <p:cNvSpPr>
            <a:spLocks noGrp="1"/>
          </p:cNvSpPr>
          <p:nvPr>
            <p:ph type="ftr" sz="quarter" idx="11"/>
          </p:nvPr>
        </p:nvSpPr>
        <p:spPr/>
        <p:txBody>
          <a:bodyPr/>
          <a:lstStyle/>
          <a:p>
            <a:r>
              <a:rPr lang="en-US" smtClean="0"/>
              <a:t>Week 22 Summary - G. Arduini</a:t>
            </a:r>
            <a:endParaRPr lang="en-GB" dirty="0"/>
          </a:p>
        </p:txBody>
      </p:sp>
      <p:sp>
        <p:nvSpPr>
          <p:cNvPr id="10" name="Slide Number Placeholder 9"/>
          <p:cNvSpPr>
            <a:spLocks noGrp="1"/>
          </p:cNvSpPr>
          <p:nvPr>
            <p:ph type="sldNum" sz="quarter" idx="12"/>
          </p:nvPr>
        </p:nvSpPr>
        <p:spPr/>
        <p:txBody>
          <a:bodyPr/>
          <a:lstStyle/>
          <a:p>
            <a:fld id="{B2ED15F2-B5DC-4D70-8B9E-4287CA2479A2}" type="slidenum">
              <a:rPr lang="en-GB" smtClean="0"/>
              <a:pPr/>
              <a:t>16</a:t>
            </a:fld>
            <a:endParaRPr lang="en-GB"/>
          </a:p>
        </p:txBody>
      </p:sp>
    </p:spTree>
    <p:extLst>
      <p:ext uri="{BB962C8B-B14F-4D97-AF65-F5344CB8AC3E}">
        <p14:creationId xmlns:p14="http://schemas.microsoft.com/office/powerpoint/2010/main" val="1119981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Energy Matching</a:t>
            </a:r>
            <a:endParaRPr lang="en-GB" dirty="0"/>
          </a:p>
        </p:txBody>
      </p:sp>
      <p:sp>
        <p:nvSpPr>
          <p:cNvPr id="4" name="Footer Placeholder 3"/>
          <p:cNvSpPr>
            <a:spLocks noGrp="1"/>
          </p:cNvSpPr>
          <p:nvPr>
            <p:ph type="ftr" sz="quarter" idx="10"/>
          </p:nvPr>
        </p:nvSpPr>
        <p:spPr/>
        <p:txBody>
          <a:bodyPr/>
          <a:lstStyle/>
          <a:p>
            <a:r>
              <a:rPr lang="en-US" smtClean="0"/>
              <a:t>Week 22 Summary - G. Arduini</a:t>
            </a:r>
            <a:endParaRPr lang="en-US" dirty="0"/>
          </a:p>
        </p:txBody>
      </p:sp>
      <p:sp>
        <p:nvSpPr>
          <p:cNvPr id="5" name="Date Placeholder 4"/>
          <p:cNvSpPr>
            <a:spLocks noGrp="1"/>
          </p:cNvSpPr>
          <p:nvPr>
            <p:ph type="dt" sz="half" idx="12"/>
          </p:nvPr>
        </p:nvSpPr>
        <p:spPr/>
        <p:txBody>
          <a:bodyPr/>
          <a:lstStyle/>
          <a:p>
            <a:fld id="{39884E7B-7DB9-4C34-96E2-54B46239767E}" type="datetime3">
              <a:rPr lang="en-US" smtClean="0"/>
              <a:t>4 June 2012</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050" y="1114425"/>
            <a:ext cx="6548438"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584" y="3717519"/>
            <a:ext cx="6548438"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1"/>
          </p:nvPr>
        </p:nvSpPr>
        <p:spPr/>
        <p:txBody>
          <a:bodyPr/>
          <a:lstStyle/>
          <a:p>
            <a:fld id="{20D66058-8582-419F-AA3B-A79C8D77E78A}" type="slidenum">
              <a:rPr lang="en-US" smtClean="0"/>
              <a:pPr/>
              <a:t>17</a:t>
            </a:fld>
            <a:endParaRPr lang="en-US"/>
          </a:p>
        </p:txBody>
      </p:sp>
    </p:spTree>
    <p:extLst>
      <p:ext uri="{BB962C8B-B14F-4D97-AF65-F5344CB8AC3E}">
        <p14:creationId xmlns:p14="http://schemas.microsoft.com/office/powerpoint/2010/main" val="639080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ADT results </a:t>
            </a:r>
            <a:endParaRPr lang="en-GB" dirty="0"/>
          </a:p>
        </p:txBody>
      </p:sp>
      <p:sp>
        <p:nvSpPr>
          <p:cNvPr id="3" name="Content Placeholder 2"/>
          <p:cNvSpPr>
            <a:spLocks noGrp="1"/>
          </p:cNvSpPr>
          <p:nvPr>
            <p:ph idx="1"/>
          </p:nvPr>
        </p:nvSpPr>
        <p:spPr>
          <a:xfrm>
            <a:off x="467430" y="908650"/>
            <a:ext cx="8229600" cy="5111750"/>
          </a:xfrm>
        </p:spPr>
        <p:txBody>
          <a:bodyPr/>
          <a:lstStyle/>
          <a:p>
            <a:r>
              <a:rPr lang="en-GB" sz="2000" dirty="0"/>
              <a:t>ADT damping time </a:t>
            </a:r>
            <a:r>
              <a:rPr lang="en-GB" sz="2000" dirty="0" smtClean="0"/>
              <a:t>4 </a:t>
            </a:r>
            <a:r>
              <a:rPr lang="en-GB" sz="2000" dirty="0" err="1"/>
              <a:t>TeV</a:t>
            </a:r>
            <a:r>
              <a:rPr lang="en-GB" sz="2000" dirty="0"/>
              <a:t> measured by kicking non-colliding batch and colliding batch (12 bunch batches). </a:t>
            </a:r>
            <a:r>
              <a:rPr lang="en-GB" sz="2000" dirty="0">
                <a:solidFill>
                  <a:srgbClr val="FF3300"/>
                </a:solidFill>
              </a:rPr>
              <a:t>D</a:t>
            </a:r>
            <a:r>
              <a:rPr lang="en-GB" sz="2000" dirty="0" smtClean="0">
                <a:solidFill>
                  <a:srgbClr val="FF3300"/>
                </a:solidFill>
              </a:rPr>
              <a:t>amping </a:t>
            </a:r>
            <a:r>
              <a:rPr lang="en-GB" sz="2000" dirty="0">
                <a:solidFill>
                  <a:srgbClr val="FF3300"/>
                </a:solidFill>
              </a:rPr>
              <a:t>time </a:t>
            </a:r>
            <a:r>
              <a:rPr lang="en-GB" sz="2000" dirty="0" smtClean="0">
                <a:solidFill>
                  <a:srgbClr val="FF3300"/>
                </a:solidFill>
              </a:rPr>
              <a:t>as expected </a:t>
            </a:r>
            <a:r>
              <a:rPr lang="en-GB" sz="2000" dirty="0">
                <a:solidFill>
                  <a:srgbClr val="FF3300"/>
                </a:solidFill>
              </a:rPr>
              <a:t>30-70 turns approximately for </a:t>
            </a:r>
            <a:r>
              <a:rPr lang="en-GB" sz="2000" dirty="0" smtClean="0">
                <a:solidFill>
                  <a:srgbClr val="FF3300"/>
                </a:solidFill>
              </a:rPr>
              <a:t>centre </a:t>
            </a:r>
            <a:r>
              <a:rPr lang="en-GB" sz="2000" dirty="0">
                <a:solidFill>
                  <a:srgbClr val="FF3300"/>
                </a:solidFill>
              </a:rPr>
              <a:t>of batch </a:t>
            </a:r>
            <a:r>
              <a:rPr lang="en-GB" sz="2000" dirty="0"/>
              <a:t>with faster damping for the colliding bunches with beating of sigma/pi modes as expected, pending detailed analysis</a:t>
            </a:r>
            <a:r>
              <a:rPr lang="en-GB" sz="2000" dirty="0" smtClean="0"/>
              <a:t>.</a:t>
            </a:r>
          </a:p>
          <a:p>
            <a:r>
              <a:rPr lang="en-US" sz="2000" dirty="0" smtClean="0"/>
              <a:t>Gains</a:t>
            </a:r>
            <a:endParaRPr lang="en-GB" sz="2000" dirty="0"/>
          </a:p>
          <a:p>
            <a:pPr lvl="1"/>
            <a:r>
              <a:rPr lang="en-GB" sz="1800" dirty="0" smtClean="0"/>
              <a:t>V </a:t>
            </a:r>
            <a:r>
              <a:rPr lang="en-GB" sz="1800" dirty="0"/>
              <a:t>normalised gains at 0.04 </a:t>
            </a:r>
            <a:endParaRPr lang="en-GB" sz="1800" dirty="0" smtClean="0"/>
          </a:p>
          <a:p>
            <a:pPr lvl="1"/>
            <a:r>
              <a:rPr lang="en-GB" sz="1800" dirty="0" smtClean="0"/>
              <a:t>H </a:t>
            </a:r>
            <a:r>
              <a:rPr lang="en-GB" sz="1800" dirty="0"/>
              <a:t>normalised gains at 0.08 --&gt; increase from 0.04 to 0.08 in collision beam process does not change much anymore the damping time as we are saturating the gain knob just above </a:t>
            </a:r>
            <a:r>
              <a:rPr lang="en-GB" sz="1800" dirty="0" smtClean="0"/>
              <a:t>0.04 </a:t>
            </a:r>
            <a:r>
              <a:rPr lang="en-GB" sz="1800" dirty="0" smtClean="0">
                <a:solidFill>
                  <a:srgbClr val="FF3300"/>
                </a:solidFill>
                <a:sym typeface="Wingdings" pitchFamily="2" charset="2"/>
              </a:rPr>
              <a:t> corrected yesterday</a:t>
            </a:r>
            <a:endParaRPr lang="en-GB" sz="1800" dirty="0" smtClean="0">
              <a:solidFill>
                <a:srgbClr val="FF3300"/>
              </a:solidFill>
            </a:endParaRPr>
          </a:p>
          <a:p>
            <a:pPr lvl="1"/>
            <a:r>
              <a:rPr lang="en-GB" sz="1800" dirty="0" smtClean="0"/>
              <a:t>At </a:t>
            </a:r>
            <a:r>
              <a:rPr lang="en-GB" sz="1800" dirty="0"/>
              <a:t>4 </a:t>
            </a:r>
            <a:r>
              <a:rPr lang="en-GB" sz="1800" dirty="0" err="1"/>
              <a:t>TeV</a:t>
            </a:r>
            <a:r>
              <a:rPr lang="en-GB" sz="1800" dirty="0"/>
              <a:t>: </a:t>
            </a:r>
            <a:endParaRPr lang="en-GB" sz="1800" dirty="0" smtClean="0"/>
          </a:p>
          <a:p>
            <a:pPr lvl="2"/>
            <a:r>
              <a:rPr lang="en-GB" sz="1600" dirty="0" smtClean="0">
                <a:solidFill>
                  <a:srgbClr val="FF3300"/>
                </a:solidFill>
              </a:rPr>
              <a:t>maximum </a:t>
            </a:r>
            <a:r>
              <a:rPr lang="en-GB" sz="1600" dirty="0">
                <a:solidFill>
                  <a:srgbClr val="FF3300"/>
                </a:solidFill>
              </a:rPr>
              <a:t>available is for H.B1 a normalised gain of 0.05 </a:t>
            </a:r>
          </a:p>
          <a:p>
            <a:pPr lvl="2"/>
            <a:r>
              <a:rPr lang="en-GB" sz="1600" dirty="0" smtClean="0">
                <a:solidFill>
                  <a:srgbClr val="FF3300"/>
                </a:solidFill>
              </a:rPr>
              <a:t>H.B2 </a:t>
            </a:r>
            <a:r>
              <a:rPr lang="en-GB" sz="1600" dirty="0">
                <a:solidFill>
                  <a:srgbClr val="FF3300"/>
                </a:solidFill>
              </a:rPr>
              <a:t>a normalised gain of 0.0402 </a:t>
            </a:r>
          </a:p>
          <a:p>
            <a:pPr lvl="2"/>
            <a:r>
              <a:rPr lang="en-GB" sz="1600" dirty="0" smtClean="0">
                <a:solidFill>
                  <a:srgbClr val="FF3300"/>
                </a:solidFill>
              </a:rPr>
              <a:t>V.B1 </a:t>
            </a:r>
            <a:r>
              <a:rPr lang="en-GB" sz="1600" dirty="0">
                <a:solidFill>
                  <a:srgbClr val="FF3300"/>
                </a:solidFill>
              </a:rPr>
              <a:t>a normalised gain of 0.05 </a:t>
            </a:r>
            <a:endParaRPr lang="en-GB" sz="1600" dirty="0" smtClean="0">
              <a:solidFill>
                <a:srgbClr val="FF3300"/>
              </a:solidFill>
            </a:endParaRPr>
          </a:p>
          <a:p>
            <a:pPr lvl="2"/>
            <a:r>
              <a:rPr lang="en-GB" sz="1600" dirty="0" smtClean="0">
                <a:solidFill>
                  <a:srgbClr val="FF3300"/>
                </a:solidFill>
              </a:rPr>
              <a:t>V.B2 </a:t>
            </a:r>
            <a:r>
              <a:rPr lang="en-GB" sz="1600" dirty="0">
                <a:solidFill>
                  <a:srgbClr val="FF3300"/>
                </a:solidFill>
              </a:rPr>
              <a:t>a normalised gain of 0.09 </a:t>
            </a:r>
          </a:p>
          <a:p>
            <a:pPr lvl="1"/>
            <a:r>
              <a:rPr lang="en-GB" sz="1800" dirty="0" smtClean="0"/>
              <a:t>Stronger </a:t>
            </a:r>
            <a:r>
              <a:rPr lang="en-GB" sz="1800" dirty="0"/>
              <a:t>damping possible for V.B2 is mainly a result of higher beta functions compared to the others. </a:t>
            </a:r>
          </a:p>
        </p:txBody>
      </p:sp>
      <p:sp>
        <p:nvSpPr>
          <p:cNvPr id="6" name="TextBox 5"/>
          <p:cNvSpPr txBox="1"/>
          <p:nvPr/>
        </p:nvSpPr>
        <p:spPr>
          <a:xfrm>
            <a:off x="4644010" y="116540"/>
            <a:ext cx="3816530" cy="400110"/>
          </a:xfrm>
          <a:prstGeom prst="rect">
            <a:avLst/>
          </a:prstGeom>
          <a:noFill/>
        </p:spPr>
        <p:txBody>
          <a:bodyPr wrap="square" rtlCol="0">
            <a:spAutoFit/>
          </a:bodyPr>
          <a:lstStyle/>
          <a:p>
            <a:r>
              <a:rPr lang="en-GB" dirty="0" smtClean="0"/>
              <a:t>Wolfgang Hofle, Daniel Valuch</a:t>
            </a:r>
            <a:endParaRPr lang="en-GB" dirty="0"/>
          </a:p>
        </p:txBody>
      </p:sp>
      <p:sp>
        <p:nvSpPr>
          <p:cNvPr id="7" name="Date Placeholder 6"/>
          <p:cNvSpPr>
            <a:spLocks noGrp="1"/>
          </p:cNvSpPr>
          <p:nvPr>
            <p:ph type="dt" sz="half" idx="10"/>
          </p:nvPr>
        </p:nvSpPr>
        <p:spPr/>
        <p:txBody>
          <a:bodyPr/>
          <a:lstStyle/>
          <a:p>
            <a:fld id="{9276EDE5-143B-41EE-AF3B-3E5076FA82AE}" type="datetime3">
              <a:rPr lang="en-US" smtClean="0"/>
              <a:t>4 June 2012</a:t>
            </a:fld>
            <a:endParaRPr lang="en-GB"/>
          </a:p>
        </p:txBody>
      </p:sp>
      <p:sp>
        <p:nvSpPr>
          <p:cNvPr id="8" name="Footer Placeholder 7"/>
          <p:cNvSpPr>
            <a:spLocks noGrp="1"/>
          </p:cNvSpPr>
          <p:nvPr>
            <p:ph type="ftr" sz="quarter" idx="11"/>
          </p:nvPr>
        </p:nvSpPr>
        <p:spPr/>
        <p:txBody>
          <a:bodyPr/>
          <a:lstStyle/>
          <a:p>
            <a:r>
              <a:rPr lang="en-US" smtClean="0"/>
              <a:t>Week 22 Summary - G. Arduini</a:t>
            </a:r>
            <a:endParaRPr lang="en-GB" dirty="0"/>
          </a:p>
        </p:txBody>
      </p:sp>
      <p:sp>
        <p:nvSpPr>
          <p:cNvPr id="9" name="Slide Number Placeholder 8"/>
          <p:cNvSpPr>
            <a:spLocks noGrp="1"/>
          </p:cNvSpPr>
          <p:nvPr>
            <p:ph type="sldNum" sz="quarter" idx="12"/>
          </p:nvPr>
        </p:nvSpPr>
        <p:spPr/>
        <p:txBody>
          <a:bodyPr/>
          <a:lstStyle/>
          <a:p>
            <a:fld id="{B2ED15F2-B5DC-4D70-8B9E-4287CA2479A2}" type="slidenum">
              <a:rPr lang="en-GB" smtClean="0"/>
              <a:pPr/>
              <a:t>18</a:t>
            </a:fld>
            <a:endParaRPr lang="en-GB"/>
          </a:p>
        </p:txBody>
      </p:sp>
    </p:spTree>
    <p:extLst>
      <p:ext uri="{BB962C8B-B14F-4D97-AF65-F5344CB8AC3E}">
        <p14:creationId xmlns:p14="http://schemas.microsoft.com/office/powerpoint/2010/main" val="1281343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LHCb</a:t>
            </a:r>
            <a:r>
              <a:rPr lang="en-GB" dirty="0" smtClean="0"/>
              <a:t> polarity switch</a:t>
            </a:r>
            <a:endParaRPr lang="en-GB" dirty="0"/>
          </a:p>
        </p:txBody>
      </p:sp>
      <p:sp>
        <p:nvSpPr>
          <p:cNvPr id="3" name="Content Placeholder 2"/>
          <p:cNvSpPr>
            <a:spLocks noGrp="1"/>
          </p:cNvSpPr>
          <p:nvPr>
            <p:ph idx="1"/>
          </p:nvPr>
        </p:nvSpPr>
        <p:spPr/>
        <p:txBody>
          <a:bodyPr/>
          <a:lstStyle/>
          <a:p>
            <a:r>
              <a:rPr lang="en-GB" sz="2000" dirty="0" smtClean="0"/>
              <a:t>Procedure to verify the </a:t>
            </a:r>
            <a:r>
              <a:rPr lang="en-GB" sz="2000" dirty="0" err="1" smtClean="0"/>
              <a:t>LHCb</a:t>
            </a:r>
            <a:r>
              <a:rPr lang="en-GB" sz="2000" dirty="0" smtClean="0"/>
              <a:t> settings implemented with test ramp with 3x12 bunches</a:t>
            </a:r>
          </a:p>
          <a:p>
            <a:r>
              <a:rPr lang="en-GB" sz="2000" dirty="0" smtClean="0"/>
              <a:t>Offset of 50 </a:t>
            </a:r>
            <a:r>
              <a:rPr lang="en-GB" sz="2000" dirty="0" smtClean="0">
                <a:latin typeface="Symbol" pitchFamily="18" charset="2"/>
              </a:rPr>
              <a:t>m</a:t>
            </a:r>
            <a:r>
              <a:rPr lang="en-GB" sz="2000" dirty="0" smtClean="0"/>
              <a:t>m found in the horizontal plane and corrected</a:t>
            </a:r>
          </a:p>
          <a:p>
            <a:r>
              <a:rPr lang="en-US" sz="2000" dirty="0" smtClean="0"/>
              <a:t>Still not completely transparent:</a:t>
            </a:r>
          </a:p>
          <a:p>
            <a:pPr lvl="1"/>
            <a:r>
              <a:rPr lang="en-US" sz="1800" dirty="0" smtClean="0"/>
              <a:t>1 fill lost likely for independent reasons (wrong tune settings due to problem with the tune feedback during the ramp) </a:t>
            </a:r>
          </a:p>
          <a:p>
            <a:pPr lvl="1"/>
            <a:r>
              <a:rPr lang="en-US" sz="1800" dirty="0" smtClean="0"/>
              <a:t>Losses on some bunches when going in collision due to residual separation at the end of the collision process </a:t>
            </a:r>
            <a:r>
              <a:rPr lang="en-US" sz="1800" dirty="0"/>
              <a:t>in IP5 28 </a:t>
            </a:r>
            <a:r>
              <a:rPr lang="en-US" sz="1800" dirty="0">
                <a:latin typeface="Symbol" pitchFamily="18" charset="2"/>
              </a:rPr>
              <a:t>m</a:t>
            </a:r>
            <a:r>
              <a:rPr lang="en-US" sz="1800" dirty="0"/>
              <a:t>m (~1.5 </a:t>
            </a:r>
            <a:r>
              <a:rPr lang="en-US" sz="1800" dirty="0" err="1"/>
              <a:t>sigmas</a:t>
            </a:r>
            <a:r>
              <a:rPr lang="en-US" sz="1800" dirty="0"/>
              <a:t> full separation V) and In IP1 by 14 </a:t>
            </a:r>
            <a:r>
              <a:rPr lang="en-US" sz="1800" dirty="0">
                <a:latin typeface="Symbol" pitchFamily="18" charset="2"/>
              </a:rPr>
              <a:t>m</a:t>
            </a:r>
            <a:r>
              <a:rPr lang="en-US" sz="1800" dirty="0"/>
              <a:t>m (full separation H</a:t>
            </a:r>
            <a:r>
              <a:rPr lang="en-US" sz="1800" dirty="0" smtClean="0"/>
              <a:t>)</a:t>
            </a:r>
          </a:p>
          <a:p>
            <a:pPr lvl="1"/>
            <a:r>
              <a:rPr lang="en-US" sz="1800" dirty="0" smtClean="0"/>
              <a:t>Procedure to be further improved</a:t>
            </a:r>
            <a:endParaRPr lang="en-US" sz="1800" dirty="0"/>
          </a:p>
          <a:p>
            <a:pPr lvl="1"/>
            <a:endParaRPr lang="en-GB" sz="2000" dirty="0" smtClean="0"/>
          </a:p>
        </p:txBody>
      </p:sp>
      <p:pic>
        <p:nvPicPr>
          <p:cNvPr id="6" name="Picture 2" descr="http://elogbook.cern.ch/eLogbook/attach_reader?attach_id=1250779"/>
          <p:cNvPicPr>
            <a:picLocks noChangeAspect="1" noChangeArrowheads="1"/>
          </p:cNvPicPr>
          <p:nvPr/>
        </p:nvPicPr>
        <p:blipFill rotWithShape="1">
          <a:blip r:embed="rId2">
            <a:extLst>
              <a:ext uri="{28A0092B-C50C-407E-A947-70E740481C1C}">
                <a14:useLocalDpi xmlns:a14="http://schemas.microsoft.com/office/drawing/2010/main" val="0"/>
              </a:ext>
            </a:extLst>
          </a:blip>
          <a:srcRect t="46963" r="13297" b="15184"/>
          <a:stretch/>
        </p:blipFill>
        <p:spPr bwMode="auto">
          <a:xfrm>
            <a:off x="784225" y="4267200"/>
            <a:ext cx="7597775" cy="1662113"/>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p:cNvSpPr>
            <a:spLocks noGrp="1"/>
          </p:cNvSpPr>
          <p:nvPr>
            <p:ph type="dt" sz="half" idx="10"/>
          </p:nvPr>
        </p:nvSpPr>
        <p:spPr/>
        <p:txBody>
          <a:bodyPr/>
          <a:lstStyle/>
          <a:p>
            <a:fld id="{E915B8BC-CAE6-48DA-B5C4-94617A812001}" type="datetime3">
              <a:rPr lang="en-US" smtClean="0"/>
              <a:t>4 June 2012</a:t>
            </a:fld>
            <a:endParaRPr lang="en-GB"/>
          </a:p>
        </p:txBody>
      </p:sp>
      <p:sp>
        <p:nvSpPr>
          <p:cNvPr id="8" name="Footer Placeholder 7"/>
          <p:cNvSpPr>
            <a:spLocks noGrp="1"/>
          </p:cNvSpPr>
          <p:nvPr>
            <p:ph type="ftr" sz="quarter" idx="11"/>
          </p:nvPr>
        </p:nvSpPr>
        <p:spPr/>
        <p:txBody>
          <a:bodyPr/>
          <a:lstStyle/>
          <a:p>
            <a:r>
              <a:rPr lang="en-US" smtClean="0"/>
              <a:t>Week 22 Summary - G. Arduini</a:t>
            </a:r>
            <a:endParaRPr lang="en-GB" dirty="0"/>
          </a:p>
        </p:txBody>
      </p:sp>
      <p:sp>
        <p:nvSpPr>
          <p:cNvPr id="9" name="Slide Number Placeholder 8"/>
          <p:cNvSpPr>
            <a:spLocks noGrp="1"/>
          </p:cNvSpPr>
          <p:nvPr>
            <p:ph type="sldNum" sz="quarter" idx="12"/>
          </p:nvPr>
        </p:nvSpPr>
        <p:spPr/>
        <p:txBody>
          <a:bodyPr/>
          <a:lstStyle/>
          <a:p>
            <a:fld id="{B2ED15F2-B5DC-4D70-8B9E-4287CA2479A2}" type="slidenum">
              <a:rPr lang="en-GB" smtClean="0"/>
              <a:pPr/>
              <a:t>19</a:t>
            </a:fld>
            <a:endParaRPr lang="en-GB"/>
          </a:p>
        </p:txBody>
      </p:sp>
    </p:spTree>
    <p:extLst>
      <p:ext uri="{BB962C8B-B14F-4D97-AF65-F5344CB8AC3E}">
        <p14:creationId xmlns:p14="http://schemas.microsoft.com/office/powerpoint/2010/main" val="2711167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ern.ch\dfs\Users\a\arduini\Documents\week2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51660"/>
            <a:ext cx="8823960" cy="36347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Week 22</a:t>
            </a:r>
            <a:endParaRPr lang="en-GB" dirty="0"/>
          </a:p>
        </p:txBody>
      </p:sp>
      <p:sp>
        <p:nvSpPr>
          <p:cNvPr id="5" name="Rectangle 4"/>
          <p:cNvSpPr/>
          <p:nvPr/>
        </p:nvSpPr>
        <p:spPr>
          <a:xfrm rot="16200000">
            <a:off x="3285002" y="3437398"/>
            <a:ext cx="2438396" cy="28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solidFill>
                  <a:srgbClr val="FFFF00"/>
                </a:solidFill>
              </a:rPr>
              <a:t>LHCb</a:t>
            </a:r>
            <a:r>
              <a:rPr lang="en-US" sz="1600" b="1" dirty="0" smtClean="0">
                <a:solidFill>
                  <a:srgbClr val="FFFF00"/>
                </a:solidFill>
              </a:rPr>
              <a:t> polarity change</a:t>
            </a:r>
            <a:endParaRPr lang="en-US" sz="1600" b="1" dirty="0">
              <a:solidFill>
                <a:srgbClr val="FFFF00"/>
              </a:solidFill>
            </a:endParaRPr>
          </a:p>
        </p:txBody>
      </p:sp>
      <p:sp>
        <p:nvSpPr>
          <p:cNvPr id="10" name="Rectangle 9"/>
          <p:cNvSpPr/>
          <p:nvPr/>
        </p:nvSpPr>
        <p:spPr>
          <a:xfrm rot="16200000">
            <a:off x="5859002" y="3437399"/>
            <a:ext cx="2438396" cy="28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FF00"/>
                </a:solidFill>
              </a:rPr>
              <a:t>QPS, Vacuum</a:t>
            </a:r>
            <a:endParaRPr lang="en-US" sz="1600" b="1" dirty="0">
              <a:solidFill>
                <a:srgbClr val="FFFF00"/>
              </a:solidFill>
            </a:endParaRPr>
          </a:p>
        </p:txBody>
      </p:sp>
      <p:sp>
        <p:nvSpPr>
          <p:cNvPr id="11" name="Rectangle 10"/>
          <p:cNvSpPr/>
          <p:nvPr/>
        </p:nvSpPr>
        <p:spPr>
          <a:xfrm rot="16200000">
            <a:off x="1287002" y="3513599"/>
            <a:ext cx="2438396" cy="28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FF00"/>
                </a:solidFill>
              </a:rPr>
              <a:t>PC, QPS, RF, OFSU</a:t>
            </a:r>
            <a:endParaRPr lang="en-US" sz="1600" b="1" dirty="0">
              <a:solidFill>
                <a:srgbClr val="FFFF00"/>
              </a:solidFill>
            </a:endParaRPr>
          </a:p>
        </p:txBody>
      </p:sp>
    </p:spTree>
    <p:extLst>
      <p:ext uri="{BB962C8B-B14F-4D97-AF65-F5344CB8AC3E}">
        <p14:creationId xmlns:p14="http://schemas.microsoft.com/office/powerpoint/2010/main" val="207528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err="1" smtClean="0"/>
              <a:t>LHCb</a:t>
            </a:r>
            <a:r>
              <a:rPr lang="en-US" dirty="0" smtClean="0"/>
              <a:t> polarity switch</a:t>
            </a:r>
            <a:endParaRPr lang="en-GB" dirty="0"/>
          </a:p>
        </p:txBody>
      </p:sp>
      <p:pic>
        <p:nvPicPr>
          <p:cNvPr id="8194" name="Picture 2" descr="http://elogbook.cern.ch/eLogbook/attach_reader?attach_id=1250789"/>
          <p:cNvPicPr>
            <a:picLocks noGrp="1" noChangeAspect="1" noChangeArrowheads="1"/>
          </p:cNvPicPr>
          <p:nvPr>
            <p:ph sz="half" idx="1"/>
          </p:nvPr>
        </p:nvPicPr>
        <p:blipFill rotWithShape="1">
          <a:blip r:embed="rId2" cstate="print">
            <a:extLst>
              <a:ext uri="{28A0092B-C50C-407E-A947-70E740481C1C}">
                <a14:useLocalDpi xmlns:a14="http://schemas.microsoft.com/office/drawing/2010/main" val="0"/>
              </a:ext>
            </a:extLst>
          </a:blip>
          <a:srcRect l="4030" t="15229" b="2718"/>
          <a:stretch/>
        </p:blipFill>
        <p:spPr bwMode="auto">
          <a:xfrm>
            <a:off x="228600" y="1103839"/>
            <a:ext cx="8610599" cy="4001561"/>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8"/>
          <p:cNvSpPr>
            <a:spLocks noGrp="1"/>
          </p:cNvSpPr>
          <p:nvPr>
            <p:ph sz="half" idx="2"/>
          </p:nvPr>
        </p:nvSpPr>
        <p:spPr>
          <a:xfrm>
            <a:off x="381000" y="5181600"/>
            <a:ext cx="8305800" cy="639763"/>
          </a:xfrm>
        </p:spPr>
        <p:txBody>
          <a:bodyPr/>
          <a:lstStyle/>
          <a:p>
            <a:r>
              <a:rPr lang="en-US" sz="2400" dirty="0" smtClean="0"/>
              <a:t>Instability developing in collision (B1 H). Managed to optimize point 5 and 1 and to go in stable beams. Results of optimization incorporated.</a:t>
            </a:r>
            <a:endParaRPr lang="en-GB" sz="2400" dirty="0"/>
          </a:p>
        </p:txBody>
      </p:sp>
      <p:sp>
        <p:nvSpPr>
          <p:cNvPr id="4" name="Date Placeholder 3"/>
          <p:cNvSpPr>
            <a:spLocks noGrp="1"/>
          </p:cNvSpPr>
          <p:nvPr>
            <p:ph type="dt" sz="half" idx="10"/>
          </p:nvPr>
        </p:nvSpPr>
        <p:spPr/>
        <p:txBody>
          <a:bodyPr/>
          <a:lstStyle/>
          <a:p>
            <a:fld id="{47D1CE1D-90DC-48AB-87D4-8C09FFC3972A}" type="datetime3">
              <a:rPr lang="en-US" smtClean="0"/>
              <a:t>4 June 2012</a:t>
            </a:fld>
            <a:endParaRPr lang="en-GB"/>
          </a:p>
        </p:txBody>
      </p:sp>
      <p:sp>
        <p:nvSpPr>
          <p:cNvPr id="5" name="Footer Placeholder 4"/>
          <p:cNvSpPr>
            <a:spLocks noGrp="1"/>
          </p:cNvSpPr>
          <p:nvPr>
            <p:ph type="ftr" sz="quarter" idx="11"/>
          </p:nvPr>
        </p:nvSpPr>
        <p:spPr/>
        <p:txBody>
          <a:bodyPr/>
          <a:lstStyle/>
          <a:p>
            <a:r>
              <a:rPr lang="en-US" smtClean="0"/>
              <a:t>Week 22 Summary - G. Arduini</a:t>
            </a:r>
            <a:endParaRPr lang="en-GB" dirty="0"/>
          </a:p>
        </p:txBody>
      </p:sp>
      <p:sp>
        <p:nvSpPr>
          <p:cNvPr id="10" name="TextBox 9"/>
          <p:cNvSpPr txBox="1"/>
          <p:nvPr/>
        </p:nvSpPr>
        <p:spPr>
          <a:xfrm>
            <a:off x="876300" y="1447800"/>
            <a:ext cx="1295400" cy="369332"/>
          </a:xfrm>
          <a:prstGeom prst="rect">
            <a:avLst/>
          </a:prstGeom>
          <a:noFill/>
        </p:spPr>
        <p:txBody>
          <a:bodyPr wrap="square" rtlCol="0">
            <a:spAutoFit/>
          </a:bodyPr>
          <a:lstStyle/>
          <a:p>
            <a:r>
              <a:rPr lang="en-US" b="1" dirty="0" smtClean="0">
                <a:solidFill>
                  <a:srgbClr val="00B050"/>
                </a:solidFill>
              </a:rPr>
              <a:t>L</a:t>
            </a:r>
            <a:r>
              <a:rPr lang="en-US" b="1" baseline="-25000" dirty="0" smtClean="0">
                <a:solidFill>
                  <a:srgbClr val="00B050"/>
                </a:solidFill>
              </a:rPr>
              <a:t>ATLAS</a:t>
            </a:r>
            <a:endParaRPr lang="en-GB" b="1" baseline="-25000" dirty="0">
              <a:solidFill>
                <a:srgbClr val="00B050"/>
              </a:solidFill>
            </a:endParaRPr>
          </a:p>
        </p:txBody>
      </p:sp>
      <p:sp>
        <p:nvSpPr>
          <p:cNvPr id="11" name="TextBox 10"/>
          <p:cNvSpPr txBox="1"/>
          <p:nvPr/>
        </p:nvSpPr>
        <p:spPr>
          <a:xfrm>
            <a:off x="887186" y="2219903"/>
            <a:ext cx="2819400" cy="369332"/>
          </a:xfrm>
          <a:prstGeom prst="rect">
            <a:avLst/>
          </a:prstGeom>
          <a:noFill/>
        </p:spPr>
        <p:txBody>
          <a:bodyPr wrap="square" rtlCol="0">
            <a:spAutoFit/>
          </a:bodyPr>
          <a:lstStyle/>
          <a:p>
            <a:r>
              <a:rPr lang="en-US" b="1" dirty="0" smtClean="0">
                <a:solidFill>
                  <a:srgbClr val="FF0000"/>
                </a:solidFill>
              </a:rPr>
              <a:t>BBQ-B1H</a:t>
            </a:r>
            <a:endParaRPr lang="en-GB" b="1" baseline="-25000" dirty="0">
              <a:solidFill>
                <a:srgbClr val="FF0000"/>
              </a:solidFill>
            </a:endParaRPr>
          </a:p>
        </p:txBody>
      </p:sp>
      <p:sp>
        <p:nvSpPr>
          <p:cNvPr id="12" name="TextBox 11"/>
          <p:cNvSpPr txBox="1"/>
          <p:nvPr/>
        </p:nvSpPr>
        <p:spPr>
          <a:xfrm>
            <a:off x="876300" y="1817132"/>
            <a:ext cx="1295400" cy="369332"/>
          </a:xfrm>
          <a:prstGeom prst="rect">
            <a:avLst/>
          </a:prstGeom>
          <a:noFill/>
        </p:spPr>
        <p:txBody>
          <a:bodyPr wrap="square" rtlCol="0">
            <a:spAutoFit/>
          </a:bodyPr>
          <a:lstStyle/>
          <a:p>
            <a:r>
              <a:rPr lang="en-US" b="1" dirty="0" smtClean="0">
                <a:solidFill>
                  <a:schemeClr val="bg2"/>
                </a:solidFill>
              </a:rPr>
              <a:t>L</a:t>
            </a:r>
            <a:r>
              <a:rPr lang="en-US" b="1" baseline="-25000" dirty="0" smtClean="0">
                <a:solidFill>
                  <a:schemeClr val="bg2"/>
                </a:solidFill>
              </a:rPr>
              <a:t>CMS</a:t>
            </a:r>
            <a:endParaRPr lang="en-GB" b="1" baseline="-25000" dirty="0">
              <a:solidFill>
                <a:schemeClr val="bg2"/>
              </a:solidFill>
            </a:endParaRPr>
          </a:p>
        </p:txBody>
      </p:sp>
      <p:sp>
        <p:nvSpPr>
          <p:cNvPr id="13" name="TextBox 12"/>
          <p:cNvSpPr txBox="1"/>
          <p:nvPr/>
        </p:nvSpPr>
        <p:spPr>
          <a:xfrm>
            <a:off x="901700" y="2602468"/>
            <a:ext cx="2819400" cy="369332"/>
          </a:xfrm>
          <a:prstGeom prst="rect">
            <a:avLst/>
          </a:prstGeom>
          <a:noFill/>
        </p:spPr>
        <p:txBody>
          <a:bodyPr wrap="square" rtlCol="0">
            <a:spAutoFit/>
          </a:bodyPr>
          <a:lstStyle/>
          <a:p>
            <a:r>
              <a:rPr lang="en-US" b="1" dirty="0" smtClean="0">
                <a:solidFill>
                  <a:srgbClr val="FFC000"/>
                </a:solidFill>
              </a:rPr>
              <a:t>BBQ-B2H</a:t>
            </a:r>
            <a:endParaRPr lang="en-GB" b="1" baseline="-25000" dirty="0">
              <a:solidFill>
                <a:srgbClr val="FFC000"/>
              </a:solidFill>
            </a:endParaRPr>
          </a:p>
        </p:txBody>
      </p:sp>
      <p:sp>
        <p:nvSpPr>
          <p:cNvPr id="2" name="Slide Number Placeholder 1"/>
          <p:cNvSpPr>
            <a:spLocks noGrp="1"/>
          </p:cNvSpPr>
          <p:nvPr>
            <p:ph type="sldNum" sz="quarter" idx="12"/>
          </p:nvPr>
        </p:nvSpPr>
        <p:spPr/>
        <p:txBody>
          <a:bodyPr/>
          <a:lstStyle/>
          <a:p>
            <a:fld id="{6BFDEA4C-89A7-439A-B75B-C919C7F639B4}" type="slidenum">
              <a:rPr lang="en-GB" smtClean="0"/>
              <a:pPr/>
              <a:t>20</a:t>
            </a:fld>
            <a:endParaRPr lang="en-GB"/>
          </a:p>
        </p:txBody>
      </p:sp>
    </p:spTree>
    <p:extLst>
      <p:ext uri="{BB962C8B-B14F-4D97-AF65-F5344CB8AC3E}">
        <p14:creationId xmlns:p14="http://schemas.microsoft.com/office/powerpoint/2010/main" val="20380377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5-29 at 6.04.1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667000"/>
            <a:ext cx="7880000" cy="3475556"/>
          </a:xfrm>
          <a:prstGeom prst="rect">
            <a:avLst/>
          </a:prstGeom>
        </p:spPr>
      </p:pic>
      <p:sp>
        <p:nvSpPr>
          <p:cNvPr id="2" name="Title 1"/>
          <p:cNvSpPr>
            <a:spLocks noGrp="1"/>
          </p:cNvSpPr>
          <p:nvPr>
            <p:ph type="title"/>
          </p:nvPr>
        </p:nvSpPr>
        <p:spPr/>
        <p:txBody>
          <a:bodyPr/>
          <a:lstStyle/>
          <a:p>
            <a:r>
              <a:rPr lang="en-GB" dirty="0" smtClean="0"/>
              <a:t>BPMSB.A.L6.H</a:t>
            </a:r>
            <a:endParaRPr lang="en-GB" dirty="0"/>
          </a:p>
        </p:txBody>
      </p:sp>
      <p:sp>
        <p:nvSpPr>
          <p:cNvPr id="6" name="Content Placeholder 5"/>
          <p:cNvSpPr>
            <a:spLocks noGrp="1"/>
          </p:cNvSpPr>
          <p:nvPr>
            <p:ph idx="1"/>
          </p:nvPr>
        </p:nvSpPr>
        <p:spPr/>
        <p:txBody>
          <a:bodyPr/>
          <a:lstStyle/>
          <a:p>
            <a:r>
              <a:rPr lang="en-US" sz="2000" dirty="0" smtClean="0"/>
              <a:t>Drift in the position reading, not compatible with corrector settings in that area </a:t>
            </a:r>
            <a:r>
              <a:rPr lang="en-US" sz="2000" dirty="0" smtClean="0">
                <a:sym typeface="Wingdings" pitchFamily="2" charset="2"/>
              </a:rPr>
              <a:t></a:t>
            </a:r>
            <a:r>
              <a:rPr lang="en-US" sz="2000" dirty="0" smtClean="0"/>
              <a:t> Instrumental error</a:t>
            </a:r>
          </a:p>
          <a:p>
            <a:r>
              <a:rPr lang="en-US" sz="2000" dirty="0" smtClean="0"/>
              <a:t>Offset adjusted in the reference for position interlock at TCSG</a:t>
            </a:r>
          </a:p>
          <a:p>
            <a:r>
              <a:rPr lang="en-US" sz="2000" dirty="0" smtClean="0"/>
              <a:t>TCSG alignment to be verified for Beam 2 </a:t>
            </a:r>
            <a:endParaRPr lang="en-GB" sz="2000" dirty="0"/>
          </a:p>
        </p:txBody>
      </p:sp>
      <p:sp>
        <p:nvSpPr>
          <p:cNvPr id="3" name="Date Placeholder 2"/>
          <p:cNvSpPr>
            <a:spLocks noGrp="1"/>
          </p:cNvSpPr>
          <p:nvPr>
            <p:ph type="dt" sz="half" idx="10"/>
          </p:nvPr>
        </p:nvSpPr>
        <p:spPr/>
        <p:txBody>
          <a:bodyPr/>
          <a:lstStyle/>
          <a:p>
            <a:fld id="{96E9EF7A-1015-4EB3-B451-55E4D29A6BDF}" type="datetime3">
              <a:rPr lang="en-US" smtClean="0"/>
              <a:t>4 June 2012</a:t>
            </a:fld>
            <a:endParaRPr lang="en-US" dirty="0"/>
          </a:p>
        </p:txBody>
      </p:sp>
      <p:sp>
        <p:nvSpPr>
          <p:cNvPr id="5" name="Footer Placeholder 4"/>
          <p:cNvSpPr>
            <a:spLocks noGrp="1"/>
          </p:cNvSpPr>
          <p:nvPr>
            <p:ph type="ftr" sz="quarter" idx="11"/>
          </p:nvPr>
        </p:nvSpPr>
        <p:spPr/>
        <p:txBody>
          <a:bodyPr/>
          <a:lstStyle/>
          <a:p>
            <a:r>
              <a:rPr lang="en-US" smtClean="0"/>
              <a:t>Week 22 Summary - G. Arduini</a:t>
            </a:r>
            <a:endParaRPr lang="en-US" dirty="0"/>
          </a:p>
        </p:txBody>
      </p:sp>
      <p:sp>
        <p:nvSpPr>
          <p:cNvPr id="7" name="Slide Number Placeholder 6"/>
          <p:cNvSpPr>
            <a:spLocks noGrp="1"/>
          </p:cNvSpPr>
          <p:nvPr>
            <p:ph type="sldNum" sz="quarter" idx="12"/>
          </p:nvPr>
        </p:nvSpPr>
        <p:spPr/>
        <p:txBody>
          <a:bodyPr/>
          <a:lstStyle/>
          <a:p>
            <a:fld id="{B2ED15F2-B5DC-4D70-8B9E-4287CA2479A2}" type="slidenum">
              <a:rPr lang="en-GB" smtClean="0"/>
              <a:pPr/>
              <a:t>21</a:t>
            </a:fld>
            <a:endParaRPr lang="en-GB"/>
          </a:p>
        </p:txBody>
      </p:sp>
    </p:spTree>
    <p:extLst>
      <p:ext uri="{BB962C8B-B14F-4D97-AF65-F5344CB8AC3E}">
        <p14:creationId xmlns:p14="http://schemas.microsoft.com/office/powerpoint/2010/main" val="2218444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and Pending</a:t>
            </a:r>
            <a:endParaRPr lang="en-GB" dirty="0"/>
          </a:p>
        </p:txBody>
      </p:sp>
      <p:sp>
        <p:nvSpPr>
          <p:cNvPr id="3" name="Content Placeholder 2"/>
          <p:cNvSpPr>
            <a:spLocks noGrp="1"/>
          </p:cNvSpPr>
          <p:nvPr>
            <p:ph idx="1"/>
          </p:nvPr>
        </p:nvSpPr>
        <p:spPr/>
        <p:txBody>
          <a:bodyPr/>
          <a:lstStyle/>
          <a:p>
            <a:r>
              <a:rPr lang="en-US" sz="2400" dirty="0" smtClean="0"/>
              <a:t>Plan:</a:t>
            </a:r>
          </a:p>
          <a:p>
            <a:pPr lvl="1"/>
            <a:r>
              <a:rPr lang="en-US" sz="2000" dirty="0" smtClean="0"/>
              <a:t>TCSG </a:t>
            </a:r>
            <a:r>
              <a:rPr lang="en-US" sz="2000" dirty="0" smtClean="0"/>
              <a:t>alignment </a:t>
            </a:r>
            <a:r>
              <a:rPr lang="en-US" sz="2000" dirty="0" smtClean="0"/>
              <a:t>verification in point 6 (B2) </a:t>
            </a:r>
            <a:r>
              <a:rPr lang="en-US" sz="2000" dirty="0" smtClean="0"/>
              <a:t>(1 hour)</a:t>
            </a:r>
          </a:p>
          <a:p>
            <a:pPr lvl="1"/>
            <a:r>
              <a:rPr lang="en-US" sz="2000" dirty="0" smtClean="0"/>
              <a:t>Physics</a:t>
            </a:r>
          </a:p>
          <a:p>
            <a:r>
              <a:rPr lang="en-US" sz="2400" dirty="0" smtClean="0"/>
              <a:t>Pending:</a:t>
            </a:r>
          </a:p>
          <a:p>
            <a:pPr lvl="1"/>
            <a:r>
              <a:rPr lang="en-US" sz="2000" dirty="0" smtClean="0"/>
              <a:t>Scan </a:t>
            </a:r>
            <a:r>
              <a:rPr lang="en-US" sz="2000" dirty="0"/>
              <a:t>up to 3 sigma (CMS). Propose to do that with reduced damper gain at the end of the </a:t>
            </a:r>
            <a:r>
              <a:rPr lang="en-US" sz="2000" dirty="0" smtClean="0"/>
              <a:t>fill</a:t>
            </a:r>
            <a:r>
              <a:rPr lang="en-US" sz="2000" dirty="0"/>
              <a:t>.</a:t>
            </a:r>
            <a:endParaRPr lang="en-US" sz="2000" dirty="0" smtClean="0"/>
          </a:p>
          <a:p>
            <a:pPr lvl="1"/>
            <a:r>
              <a:rPr lang="en-US" sz="2000" dirty="0" smtClean="0"/>
              <a:t>Verification of impact of TETRA and GSM transmission on the tunnel (30 </a:t>
            </a:r>
            <a:r>
              <a:rPr lang="en-US" sz="2000" dirty="0" err="1" smtClean="0"/>
              <a:t>mins</a:t>
            </a:r>
            <a:r>
              <a:rPr lang="en-US" sz="2000" dirty="0" smtClean="0"/>
              <a:t> with pilot beam at </a:t>
            </a:r>
            <a:r>
              <a:rPr lang="en-US" sz="2000" smtClean="0"/>
              <a:t>injection</a:t>
            </a:r>
            <a:r>
              <a:rPr lang="en-US" sz="2000" smtClean="0"/>
              <a:t>)</a:t>
            </a:r>
            <a:endParaRPr lang="en-US" sz="2400" dirty="0"/>
          </a:p>
          <a:p>
            <a:r>
              <a:rPr lang="en-US" sz="2400" dirty="0" smtClean="0"/>
              <a:t>Accesses:</a:t>
            </a:r>
          </a:p>
          <a:p>
            <a:pPr lvl="1"/>
            <a:r>
              <a:rPr lang="en-US" sz="2000" dirty="0" smtClean="0"/>
              <a:t>TCLIB.6R2.B1 </a:t>
            </a:r>
            <a:r>
              <a:rPr lang="en-US" sz="2000" dirty="0"/>
              <a:t>electronics and LVDT </a:t>
            </a:r>
            <a:r>
              <a:rPr lang="en-US" sz="2000" dirty="0" smtClean="0"/>
              <a:t>sensor</a:t>
            </a:r>
          </a:p>
          <a:p>
            <a:pPr lvl="1"/>
            <a:r>
              <a:rPr lang="en-US" sz="2000" dirty="0" smtClean="0"/>
              <a:t>MAD </a:t>
            </a:r>
            <a:r>
              <a:rPr lang="en-US" sz="2000" dirty="0"/>
              <a:t>PM15: motors of inner doors not </a:t>
            </a:r>
            <a:r>
              <a:rPr lang="en-US" sz="2000" dirty="0" smtClean="0"/>
              <a:t>working</a:t>
            </a:r>
          </a:p>
          <a:p>
            <a:pPr lvl="1"/>
            <a:r>
              <a:rPr lang="en-US" sz="2000" dirty="0"/>
              <a:t>RQTL11.R7B2 temp DFBAN spikes affecting </a:t>
            </a:r>
            <a:r>
              <a:rPr lang="en-US" sz="2000" dirty="0" err="1"/>
              <a:t>cryo</a:t>
            </a:r>
            <a:r>
              <a:rPr lang="en-US" sz="2000" dirty="0"/>
              <a:t> start but not CM (~3 to 5 </a:t>
            </a:r>
            <a:r>
              <a:rPr lang="en-US" sz="2000" dirty="0" smtClean="0"/>
              <a:t>hours)</a:t>
            </a:r>
            <a:endParaRPr lang="en-US" sz="2000" dirty="0"/>
          </a:p>
          <a:p>
            <a:pPr lvl="1"/>
            <a:endParaRPr lang="en-US" sz="2000" dirty="0" smtClean="0"/>
          </a:p>
          <a:p>
            <a:endParaRPr lang="en-US" sz="2400" dirty="0" smtClean="0"/>
          </a:p>
          <a:p>
            <a:endParaRPr lang="en-US" dirty="0" smtClean="0"/>
          </a:p>
          <a:p>
            <a:endParaRPr lang="en-US" dirty="0" smtClean="0"/>
          </a:p>
          <a:p>
            <a:endParaRPr lang="en-GB" dirty="0"/>
          </a:p>
        </p:txBody>
      </p:sp>
      <p:sp>
        <p:nvSpPr>
          <p:cNvPr id="4" name="Date Placeholder 3"/>
          <p:cNvSpPr>
            <a:spLocks noGrp="1"/>
          </p:cNvSpPr>
          <p:nvPr>
            <p:ph type="dt" sz="half" idx="10"/>
          </p:nvPr>
        </p:nvSpPr>
        <p:spPr/>
        <p:txBody>
          <a:bodyPr/>
          <a:lstStyle/>
          <a:p>
            <a:fld id="{06C3CCE7-BCED-4ED5-8656-C58D9B496BE8}" type="datetime3">
              <a:rPr lang="en-US" smtClean="0"/>
              <a:t>4 June 2012</a:t>
            </a:fld>
            <a:endParaRPr lang="en-GB"/>
          </a:p>
        </p:txBody>
      </p:sp>
      <p:sp>
        <p:nvSpPr>
          <p:cNvPr id="5" name="Footer Placeholder 4"/>
          <p:cNvSpPr>
            <a:spLocks noGrp="1"/>
          </p:cNvSpPr>
          <p:nvPr>
            <p:ph type="ftr" sz="quarter" idx="11"/>
          </p:nvPr>
        </p:nvSpPr>
        <p:spPr/>
        <p:txBody>
          <a:bodyPr/>
          <a:lstStyle/>
          <a:p>
            <a:r>
              <a:rPr lang="en-US" smtClean="0"/>
              <a:t>Week 22 Summary - G. Arduini</a:t>
            </a:r>
            <a:endParaRPr lang="en-GB" dirty="0"/>
          </a:p>
        </p:txBody>
      </p:sp>
      <p:sp>
        <p:nvSpPr>
          <p:cNvPr id="7" name="Slide Number Placeholder 6"/>
          <p:cNvSpPr>
            <a:spLocks noGrp="1"/>
          </p:cNvSpPr>
          <p:nvPr>
            <p:ph type="sldNum" sz="quarter" idx="12"/>
          </p:nvPr>
        </p:nvSpPr>
        <p:spPr/>
        <p:txBody>
          <a:bodyPr/>
          <a:lstStyle/>
          <a:p>
            <a:fld id="{B2ED15F2-B5DC-4D70-8B9E-4287CA2479A2}" type="slidenum">
              <a:rPr lang="en-GB" smtClean="0"/>
              <a:pPr/>
              <a:t>22</a:t>
            </a:fld>
            <a:endParaRPr lang="en-GB"/>
          </a:p>
        </p:txBody>
      </p:sp>
    </p:spTree>
    <p:extLst>
      <p:ext uri="{BB962C8B-B14F-4D97-AF65-F5344CB8AC3E}">
        <p14:creationId xmlns:p14="http://schemas.microsoft.com/office/powerpoint/2010/main" val="2247847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Last 24 hours</a:t>
            </a:r>
            <a:endParaRPr lang="en-GB" dirty="0"/>
          </a:p>
        </p:txBody>
      </p:sp>
      <p:sp>
        <p:nvSpPr>
          <p:cNvPr id="5" name="Content Placeholder 4"/>
          <p:cNvSpPr>
            <a:spLocks noGrp="1"/>
          </p:cNvSpPr>
          <p:nvPr>
            <p:ph idx="1"/>
          </p:nvPr>
        </p:nvSpPr>
        <p:spPr/>
        <p:txBody>
          <a:bodyPr/>
          <a:lstStyle/>
          <a:p>
            <a:r>
              <a:rPr lang="en-US" sz="2400" dirty="0" smtClean="0"/>
              <a:t>After a very good fill…the desert:</a:t>
            </a:r>
          </a:p>
          <a:p>
            <a:pPr lvl="1"/>
            <a:r>
              <a:rPr lang="en-US" sz="1800" dirty="0" smtClean="0"/>
              <a:t>07:00-12:30: Access for QPS main circuits Sector 67 (</a:t>
            </a:r>
            <a:r>
              <a:rPr lang="en-US" sz="1800" dirty="0" err="1" smtClean="0"/>
              <a:t>WorldFIP</a:t>
            </a:r>
            <a:r>
              <a:rPr lang="en-US" sz="1800" dirty="0" smtClean="0"/>
              <a:t> repeater connector). In the shadow investigations on </a:t>
            </a:r>
            <a:r>
              <a:rPr lang="en-GB" sz="1800" dirty="0" smtClean="0"/>
              <a:t>TCTH.4R5.B2 failing to move.</a:t>
            </a:r>
            <a:endParaRPr lang="en-US" sz="1800" dirty="0" smtClean="0"/>
          </a:p>
          <a:p>
            <a:pPr lvl="1"/>
            <a:r>
              <a:rPr lang="en-US" sz="1800" dirty="0" smtClean="0"/>
              <a:t>12:30-13:30 Pre-cycle</a:t>
            </a:r>
          </a:p>
          <a:p>
            <a:pPr lvl="1"/>
            <a:r>
              <a:rPr lang="en-US" sz="1800" dirty="0" smtClean="0"/>
              <a:t>13:30-14:30 Problem with TCLIB.6R2.B1. LVDT disabled</a:t>
            </a:r>
          </a:p>
          <a:p>
            <a:pPr lvl="1"/>
            <a:r>
              <a:rPr lang="en-US" sz="1800" dirty="0" smtClean="0"/>
              <a:t>14:30 Injecting</a:t>
            </a:r>
          </a:p>
          <a:p>
            <a:pPr lvl="1"/>
            <a:r>
              <a:rPr lang="en-US" sz="1800" dirty="0" smtClean="0"/>
              <a:t>15:00-15:30 BLM power supply in TI2 interlocking extraction</a:t>
            </a:r>
          </a:p>
          <a:p>
            <a:pPr lvl="1"/>
            <a:r>
              <a:rPr lang="en-US" sz="1800" dirty="0" smtClean="0"/>
              <a:t>15:30-17:48 Access for QPS problem (</a:t>
            </a:r>
            <a:r>
              <a:rPr lang="en-US" sz="1800" dirty="0" err="1" smtClean="0"/>
              <a:t>Worl</a:t>
            </a:r>
            <a:r>
              <a:rPr lang="en-US" sz="1800" dirty="0" err="1"/>
              <a:t>d</a:t>
            </a:r>
            <a:r>
              <a:rPr lang="en-US" sz="1800" dirty="0" err="1" smtClean="0"/>
              <a:t>FIP</a:t>
            </a:r>
            <a:r>
              <a:rPr lang="en-US" sz="1800" dirty="0" smtClean="0"/>
              <a:t> communication) on Q17.L5</a:t>
            </a:r>
          </a:p>
          <a:p>
            <a:pPr lvl="1"/>
            <a:r>
              <a:rPr lang="en-US" sz="1800" dirty="0" smtClean="0"/>
              <a:t>18:07–21:45 Access for vacuum controls preventing to open to vacuum valves in point 5</a:t>
            </a:r>
          </a:p>
          <a:p>
            <a:pPr lvl="1"/>
            <a:r>
              <a:rPr lang="en-US" sz="1800" dirty="0" smtClean="0"/>
              <a:t>20:46-23:00 Access for QPS </a:t>
            </a:r>
            <a:r>
              <a:rPr lang="en-US" sz="1800" dirty="0"/>
              <a:t>problem (</a:t>
            </a:r>
            <a:r>
              <a:rPr lang="en-US" sz="1800" dirty="0" err="1"/>
              <a:t>WorldFIP</a:t>
            </a:r>
            <a:r>
              <a:rPr lang="en-US" sz="1800" dirty="0"/>
              <a:t> communication) on Q17.L5</a:t>
            </a:r>
            <a:r>
              <a:rPr lang="en-US" sz="1800" dirty="0" smtClean="0"/>
              <a:t> </a:t>
            </a:r>
            <a:r>
              <a:rPr lang="en-US" sz="1800" dirty="0" smtClean="0">
                <a:solidFill>
                  <a:srgbClr val="FF0000"/>
                </a:solidFill>
              </a:rPr>
              <a:t>AGAIN!</a:t>
            </a:r>
            <a:r>
              <a:rPr lang="en-US" sz="1800" dirty="0" smtClean="0"/>
              <a:t>!  Card replacement did not solve the problem. OK after </a:t>
            </a:r>
            <a:r>
              <a:rPr lang="en-US" sz="1800" dirty="0" err="1" smtClean="0"/>
              <a:t>serveral</a:t>
            </a:r>
            <a:r>
              <a:rPr lang="en-US" sz="1800" dirty="0" smtClean="0"/>
              <a:t> resets of the old card….</a:t>
            </a:r>
          </a:p>
          <a:p>
            <a:pPr lvl="1"/>
            <a:r>
              <a:rPr lang="en-US" sz="1800" dirty="0" smtClean="0"/>
              <a:t>00:20 Finally injecting…</a:t>
            </a:r>
          </a:p>
          <a:p>
            <a:pPr lvl="1"/>
            <a:endParaRPr lang="en-US" sz="1800" dirty="0" smtClean="0"/>
          </a:p>
          <a:p>
            <a:endParaRPr lang="en-US" sz="2000" dirty="0" smtClean="0"/>
          </a:p>
          <a:p>
            <a:endParaRPr lang="en-US" sz="2000" dirty="0" smtClean="0"/>
          </a:p>
          <a:p>
            <a:endParaRPr lang="en-US" sz="2000" dirty="0" smtClean="0"/>
          </a:p>
          <a:p>
            <a:endParaRPr lang="en-GB" dirty="0"/>
          </a:p>
        </p:txBody>
      </p:sp>
      <p:sp>
        <p:nvSpPr>
          <p:cNvPr id="6" name="Date Placeholder 5"/>
          <p:cNvSpPr>
            <a:spLocks noGrp="1"/>
          </p:cNvSpPr>
          <p:nvPr>
            <p:ph type="dt" sz="half" idx="10"/>
          </p:nvPr>
        </p:nvSpPr>
        <p:spPr/>
        <p:txBody>
          <a:bodyPr/>
          <a:lstStyle/>
          <a:p>
            <a:fld id="{4B0089C1-8F28-47C2-80B8-465903632C4F}" type="datetime3">
              <a:rPr lang="en-US" smtClean="0"/>
              <a:t>4 June 2012</a:t>
            </a:fld>
            <a:endParaRPr lang="en-GB"/>
          </a:p>
        </p:txBody>
      </p:sp>
      <p:sp>
        <p:nvSpPr>
          <p:cNvPr id="7" name="Footer Placeholder 6"/>
          <p:cNvSpPr>
            <a:spLocks noGrp="1"/>
          </p:cNvSpPr>
          <p:nvPr>
            <p:ph type="ftr" sz="quarter" idx="11"/>
          </p:nvPr>
        </p:nvSpPr>
        <p:spPr/>
        <p:txBody>
          <a:bodyPr/>
          <a:lstStyle/>
          <a:p>
            <a:r>
              <a:rPr lang="en-US" smtClean="0"/>
              <a:t>Week 22 Summary - G. Arduini</a:t>
            </a:r>
            <a:endParaRPr lang="en-GB" dirty="0"/>
          </a:p>
        </p:txBody>
      </p:sp>
      <p:sp>
        <p:nvSpPr>
          <p:cNvPr id="8" name="Slide Number Placeholder 7"/>
          <p:cNvSpPr>
            <a:spLocks noGrp="1"/>
          </p:cNvSpPr>
          <p:nvPr>
            <p:ph type="sldNum" sz="quarter" idx="12"/>
          </p:nvPr>
        </p:nvSpPr>
        <p:spPr/>
        <p:txBody>
          <a:bodyPr/>
          <a:lstStyle/>
          <a:p>
            <a:fld id="{B2ED15F2-B5DC-4D70-8B9E-4287CA2479A2}" type="slidenum">
              <a:rPr lang="en-GB" smtClean="0"/>
              <a:pPr/>
              <a:t>3</a:t>
            </a:fld>
            <a:endParaRPr lang="en-GB"/>
          </a:p>
        </p:txBody>
      </p:sp>
    </p:spTree>
    <p:extLst>
      <p:ext uri="{BB962C8B-B14F-4D97-AF65-F5344CB8AC3E}">
        <p14:creationId xmlns:p14="http://schemas.microsoft.com/office/powerpoint/2010/main" val="3824683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Last 24 hours</a:t>
            </a:r>
            <a:endParaRPr lang="en-GB" dirty="0"/>
          </a:p>
        </p:txBody>
      </p:sp>
      <p:pic>
        <p:nvPicPr>
          <p:cNvPr id="1026" name="Picture 2" descr="http://elogbook.cern.ch/eLogbook/attach_reader?attach_id=1251190"/>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381000" y="1143000"/>
            <a:ext cx="6081713" cy="1243013"/>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p:cNvSpPr>
            <a:spLocks noGrp="1"/>
          </p:cNvSpPr>
          <p:nvPr>
            <p:ph sz="half" idx="2"/>
          </p:nvPr>
        </p:nvSpPr>
        <p:spPr>
          <a:xfrm>
            <a:off x="381000" y="2590800"/>
            <a:ext cx="8229600" cy="3763963"/>
          </a:xfrm>
        </p:spPr>
        <p:txBody>
          <a:bodyPr/>
          <a:lstStyle/>
          <a:p>
            <a:r>
              <a:rPr lang="en-US" sz="2000" dirty="0" smtClean="0"/>
              <a:t>Large </a:t>
            </a:r>
            <a:r>
              <a:rPr lang="en-US" sz="2000" dirty="0" err="1" smtClean="0"/>
              <a:t>emittance</a:t>
            </a:r>
            <a:r>
              <a:rPr lang="en-US" sz="2000" dirty="0" smtClean="0"/>
              <a:t> on the 12 bunch train while injecting. Dump and refill</a:t>
            </a:r>
          </a:p>
          <a:p>
            <a:r>
              <a:rPr lang="en-US" sz="2000" dirty="0" smtClean="0"/>
              <a:t>02:18 Problem with TCT collimators in point 2 armed but not executing the functions during the collision process</a:t>
            </a:r>
          </a:p>
          <a:p>
            <a:r>
              <a:rPr lang="en-US" sz="2000" dirty="0" smtClean="0"/>
              <a:t>02:25 Beam dump due to loss of communication with BLM crate in point 3 (SW </a:t>
            </a:r>
            <a:r>
              <a:rPr lang="en-US" sz="2000" dirty="0" err="1" smtClean="0"/>
              <a:t>intlk</a:t>
            </a:r>
            <a:r>
              <a:rPr lang="en-US" sz="2000" dirty="0" smtClean="0"/>
              <a:t>)</a:t>
            </a:r>
          </a:p>
          <a:p>
            <a:r>
              <a:rPr lang="en-US" sz="2000" dirty="0" smtClean="0"/>
              <a:t>05:27 Trip of sector 12. RQ6.R1 (QPS) while at pre-injection plateau</a:t>
            </a:r>
          </a:p>
          <a:p>
            <a:r>
              <a:rPr lang="en-US" sz="2000" dirty="0" err="1" smtClean="0"/>
              <a:t>Precycling</a:t>
            </a:r>
            <a:endParaRPr lang="en-US" sz="2000" dirty="0" smtClean="0"/>
          </a:p>
          <a:p>
            <a:r>
              <a:rPr lang="en-US" sz="2000" dirty="0" smtClean="0"/>
              <a:t>During pre-cycle problem with LBDS.B2 (power supply). Access required </a:t>
            </a:r>
            <a:endParaRPr lang="en-US" sz="2000" dirty="0" smtClean="0"/>
          </a:p>
          <a:p>
            <a:endParaRPr lang="en-GB" dirty="0"/>
          </a:p>
        </p:txBody>
      </p:sp>
      <p:sp>
        <p:nvSpPr>
          <p:cNvPr id="4" name="Date Placeholder 3"/>
          <p:cNvSpPr>
            <a:spLocks noGrp="1"/>
          </p:cNvSpPr>
          <p:nvPr>
            <p:ph type="dt" sz="half" idx="10"/>
          </p:nvPr>
        </p:nvSpPr>
        <p:spPr/>
        <p:txBody>
          <a:bodyPr/>
          <a:lstStyle/>
          <a:p>
            <a:fld id="{742D179C-DCC7-43B7-B1FD-3B0E44B0C2E1}" type="datetime3">
              <a:rPr lang="en-US" smtClean="0"/>
              <a:t>4 June 2012</a:t>
            </a:fld>
            <a:endParaRPr lang="en-GB"/>
          </a:p>
        </p:txBody>
      </p:sp>
      <p:sp>
        <p:nvSpPr>
          <p:cNvPr id="5" name="Footer Placeholder 4"/>
          <p:cNvSpPr>
            <a:spLocks noGrp="1"/>
          </p:cNvSpPr>
          <p:nvPr>
            <p:ph type="ftr" sz="quarter" idx="11"/>
          </p:nvPr>
        </p:nvSpPr>
        <p:spPr/>
        <p:txBody>
          <a:bodyPr/>
          <a:lstStyle/>
          <a:p>
            <a:r>
              <a:rPr lang="en-US" smtClean="0"/>
              <a:t>Week 22 Summary - G. Arduini</a:t>
            </a:r>
            <a:endParaRPr lang="en-GB" dirty="0"/>
          </a:p>
        </p:txBody>
      </p:sp>
      <p:sp>
        <p:nvSpPr>
          <p:cNvPr id="6" name="Slide Number Placeholder 5"/>
          <p:cNvSpPr>
            <a:spLocks noGrp="1"/>
          </p:cNvSpPr>
          <p:nvPr>
            <p:ph type="sldNum" sz="quarter" idx="12"/>
          </p:nvPr>
        </p:nvSpPr>
        <p:spPr/>
        <p:txBody>
          <a:bodyPr/>
          <a:lstStyle/>
          <a:p>
            <a:fld id="{B2ED15F2-B5DC-4D70-8B9E-4287CA2479A2}" type="slidenum">
              <a:rPr lang="en-GB" smtClean="0"/>
              <a:pPr/>
              <a:t>4</a:t>
            </a:fld>
            <a:endParaRPr lang="en-GB"/>
          </a:p>
        </p:txBody>
      </p:sp>
    </p:spTree>
    <p:extLst>
      <p:ext uri="{BB962C8B-B14F-4D97-AF65-F5344CB8AC3E}">
        <p14:creationId xmlns:p14="http://schemas.microsoft.com/office/powerpoint/2010/main" val="1396002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Fills of the week from 28/5 – 08:00</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34764572"/>
              </p:ext>
            </p:extLst>
          </p:nvPr>
        </p:nvGraphicFramePr>
        <p:xfrm>
          <a:off x="152401" y="1066800"/>
          <a:ext cx="8915400" cy="4079240"/>
        </p:xfrm>
        <a:graphic>
          <a:graphicData uri="http://schemas.openxmlformats.org/drawingml/2006/table">
            <a:tbl>
              <a:tblPr firstRow="1" bandRow="1">
                <a:tableStyleId>{5C22544A-7EE6-4342-B048-85BDC9FD1C3A}</a:tableStyleId>
              </a:tblPr>
              <a:tblGrid>
                <a:gridCol w="957530"/>
                <a:gridCol w="901205"/>
                <a:gridCol w="901205"/>
                <a:gridCol w="1296624"/>
                <a:gridCol w="1353635"/>
                <a:gridCol w="3505201"/>
              </a:tblGrid>
              <a:tr h="370840">
                <a:tc>
                  <a:txBody>
                    <a:bodyPr/>
                    <a:lstStyle/>
                    <a:p>
                      <a:r>
                        <a:rPr lang="en-US" dirty="0" smtClean="0"/>
                        <a:t>Fill</a:t>
                      </a:r>
                      <a:endParaRPr lang="en-US" dirty="0"/>
                    </a:p>
                  </a:txBody>
                  <a:tcPr/>
                </a:tc>
                <a:tc>
                  <a:txBody>
                    <a:bodyPr/>
                    <a:lstStyle/>
                    <a:p>
                      <a:pPr algn="ctr"/>
                      <a:r>
                        <a:rPr lang="en-US" dirty="0" smtClean="0"/>
                        <a:t>Day</a:t>
                      </a:r>
                      <a:endParaRPr lang="en-US" dirty="0"/>
                    </a:p>
                  </a:txBody>
                  <a:tcPr/>
                </a:tc>
                <a:tc>
                  <a:txBody>
                    <a:bodyPr/>
                    <a:lstStyle/>
                    <a:p>
                      <a:pPr algn="ctr"/>
                      <a:r>
                        <a:rPr lang="en-US" dirty="0" err="1" smtClean="0"/>
                        <a:t>Nb</a:t>
                      </a:r>
                      <a:endParaRPr lang="en-US" dirty="0"/>
                    </a:p>
                  </a:txBody>
                  <a:tcPr/>
                </a:tc>
                <a:tc>
                  <a:txBody>
                    <a:bodyPr/>
                    <a:lstStyle/>
                    <a:p>
                      <a:pPr algn="ctr"/>
                      <a:r>
                        <a:rPr lang="en-US" dirty="0" smtClean="0"/>
                        <a:t>L (h)</a:t>
                      </a:r>
                      <a:endParaRPr lang="en-US" dirty="0"/>
                    </a:p>
                  </a:txBody>
                  <a:tcPr/>
                </a:tc>
                <a:tc>
                  <a:txBody>
                    <a:bodyPr/>
                    <a:lstStyle/>
                    <a:p>
                      <a:pPr algn="ctr"/>
                      <a:r>
                        <a:rPr lang="en-US" dirty="0" err="1" smtClean="0"/>
                        <a:t>Int</a:t>
                      </a:r>
                      <a:r>
                        <a:rPr lang="en-US" dirty="0" smtClean="0"/>
                        <a:t> L</a:t>
                      </a:r>
                      <a:r>
                        <a:rPr lang="en-US" baseline="0" dirty="0" smtClean="0"/>
                        <a:t> (pb</a:t>
                      </a:r>
                      <a:r>
                        <a:rPr lang="en-US" baseline="30000" dirty="0" smtClean="0"/>
                        <a:t>-1</a:t>
                      </a:r>
                      <a:r>
                        <a:rPr lang="en-US" baseline="0" dirty="0" smtClean="0"/>
                        <a:t>)</a:t>
                      </a:r>
                      <a:endParaRPr lang="en-US" dirty="0"/>
                    </a:p>
                  </a:txBody>
                  <a:tcPr/>
                </a:tc>
                <a:tc>
                  <a:txBody>
                    <a:bodyPr/>
                    <a:lstStyle/>
                    <a:p>
                      <a:r>
                        <a:rPr lang="en-US" dirty="0" smtClean="0"/>
                        <a:t>Dump</a:t>
                      </a:r>
                      <a:endParaRPr lang="en-US" dirty="0"/>
                    </a:p>
                  </a:txBody>
                  <a:tcPr/>
                </a:tc>
              </a:tr>
              <a:tr h="370840">
                <a:tc>
                  <a:txBody>
                    <a:bodyPr/>
                    <a:lstStyle/>
                    <a:p>
                      <a:pPr algn="ctr" fontAlgn="b"/>
                      <a:r>
                        <a:rPr lang="en-GB" sz="1800" b="0" i="0" u="none" strike="noStrike" dirty="0" smtClean="0">
                          <a:effectLst/>
                          <a:latin typeface="+mj-lt"/>
                        </a:rPr>
                        <a:t>2671</a:t>
                      </a:r>
                      <a:endParaRPr lang="en-GB" sz="1800" b="0" i="0" u="none" strike="noStrike" dirty="0">
                        <a:effectLst/>
                        <a:latin typeface="+mj-lt"/>
                      </a:endParaRPr>
                    </a:p>
                  </a:txBody>
                  <a:tcPr marL="0" marR="0" marT="0" marB="0" anchor="ctr"/>
                </a:tc>
                <a:tc>
                  <a:txBody>
                    <a:bodyPr/>
                    <a:lstStyle/>
                    <a:p>
                      <a:pPr algn="ctr"/>
                      <a:r>
                        <a:rPr lang="en-US" dirty="0" smtClean="0"/>
                        <a:t>Mon</a:t>
                      </a:r>
                      <a:endParaRPr lang="en-US" dirty="0"/>
                    </a:p>
                  </a:txBody>
                  <a:tcPr anchor="ctr"/>
                </a:tc>
                <a:tc>
                  <a:txBody>
                    <a:bodyPr/>
                    <a:lstStyle/>
                    <a:p>
                      <a:pPr algn="ctr"/>
                      <a:r>
                        <a:rPr lang="en-US" dirty="0" smtClean="0"/>
                        <a:t>1380</a:t>
                      </a:r>
                      <a:endParaRPr lang="en-US" dirty="0"/>
                    </a:p>
                  </a:txBody>
                  <a:tcPr anchor="ctr"/>
                </a:tc>
                <a:tc>
                  <a:txBody>
                    <a:bodyPr/>
                    <a:lstStyle/>
                    <a:p>
                      <a:pPr algn="ctr" rtl="0" fontAlgn="ctr"/>
                      <a:r>
                        <a:rPr lang="en-US" sz="1800" b="0" i="0" u="none" strike="noStrike" dirty="0" smtClean="0">
                          <a:solidFill>
                            <a:schemeClr val="tx1"/>
                          </a:solidFill>
                          <a:effectLst/>
                          <a:latin typeface="Trebuchet MS"/>
                        </a:rPr>
                        <a:t>4.8(7.3)</a:t>
                      </a:r>
                      <a:endParaRPr lang="en-GB" sz="1800" b="0" i="0" u="none" strike="noStrike" dirty="0">
                        <a:solidFill>
                          <a:schemeClr val="tx1"/>
                        </a:solidFill>
                        <a:effectLst/>
                        <a:latin typeface="Trebuchet MS"/>
                      </a:endParaRPr>
                    </a:p>
                  </a:txBody>
                  <a:tcPr marL="9525" marR="9525" marT="9525" marB="0" anchor="ctr"/>
                </a:tc>
                <a:tc>
                  <a:txBody>
                    <a:bodyPr/>
                    <a:lstStyle/>
                    <a:p>
                      <a:pPr algn="ctr" fontAlgn="b"/>
                      <a:r>
                        <a:rPr lang="en-GB" sz="1800" b="0" i="0" u="none" strike="noStrike" dirty="0" smtClean="0">
                          <a:solidFill>
                            <a:srgbClr val="000000"/>
                          </a:solidFill>
                          <a:effectLst/>
                          <a:latin typeface="+mj-lt"/>
                        </a:rPr>
                        <a:t>71.3(121.3)</a:t>
                      </a:r>
                      <a:endParaRPr lang="en-GB" sz="1800" b="0" i="0" u="none" strike="noStrike" dirty="0">
                        <a:solidFill>
                          <a:srgbClr val="000000"/>
                        </a:solidFill>
                        <a:effectLst/>
                        <a:latin typeface="+mj-lt"/>
                      </a:endParaRPr>
                    </a:p>
                  </a:txBody>
                  <a:tcPr marL="9525" marR="9525" marT="9525"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BPM LSS6</a:t>
                      </a:r>
                      <a:r>
                        <a:rPr lang="en-US" baseline="0" dirty="0" smtClean="0"/>
                        <a:t> (SW </a:t>
                      </a:r>
                      <a:r>
                        <a:rPr lang="en-US" baseline="0" dirty="0" err="1" smtClean="0"/>
                        <a:t>Intlk</a:t>
                      </a:r>
                      <a:r>
                        <a:rPr lang="en-US" baseline="0" dirty="0" smtClean="0"/>
                        <a:t>.)</a:t>
                      </a:r>
                      <a:endParaRPr lang="en-US" dirty="0" smtClean="0"/>
                    </a:p>
                  </a:txBody>
                  <a:tcPr anchor="ctr"/>
                </a:tc>
              </a:tr>
              <a:tr h="370840">
                <a:tc>
                  <a:txBody>
                    <a:bodyPr/>
                    <a:lstStyle/>
                    <a:p>
                      <a:pPr algn="ctr" fontAlgn="b"/>
                      <a:r>
                        <a:rPr lang="en-US" sz="1800" b="0" i="0" u="none" strike="noStrike" dirty="0" smtClean="0">
                          <a:effectLst/>
                          <a:latin typeface="+mj-lt"/>
                        </a:rPr>
                        <a:t>2673</a:t>
                      </a:r>
                      <a:endParaRPr lang="en-GB" sz="1800" b="0" i="0" u="none" strike="noStrike" dirty="0">
                        <a:effectLst/>
                        <a:latin typeface="+mj-lt"/>
                      </a:endParaRPr>
                    </a:p>
                  </a:txBody>
                  <a:tcPr marL="0" marR="0" marT="0" marB="0" anchor="ctr"/>
                </a:tc>
                <a:tc>
                  <a:txBody>
                    <a:bodyPr/>
                    <a:lstStyle/>
                    <a:p>
                      <a:pPr algn="ctr"/>
                      <a:r>
                        <a:rPr lang="en-US" dirty="0" smtClean="0"/>
                        <a:t>Mon</a:t>
                      </a:r>
                      <a:endParaRPr lang="en-US" dirty="0"/>
                    </a:p>
                  </a:txBody>
                  <a:tcPr anchor="ctr"/>
                </a:tc>
                <a:tc>
                  <a:txBody>
                    <a:bodyPr/>
                    <a:lstStyle/>
                    <a:p>
                      <a:pPr algn="ctr"/>
                      <a:r>
                        <a:rPr lang="en-US" dirty="0" smtClean="0"/>
                        <a:t>1380</a:t>
                      </a:r>
                      <a:endParaRPr lang="en-US" dirty="0"/>
                    </a:p>
                  </a:txBody>
                  <a:tcPr anchor="ctr"/>
                </a:tc>
                <a:tc>
                  <a:txBody>
                    <a:bodyPr/>
                    <a:lstStyle/>
                    <a:p>
                      <a:pPr algn="ctr" rtl="0" fontAlgn="b"/>
                      <a:r>
                        <a:rPr lang="en-US" sz="1800" b="0" i="0" u="none" strike="noStrike" dirty="0" smtClean="0">
                          <a:solidFill>
                            <a:srgbClr val="000000"/>
                          </a:solidFill>
                          <a:effectLst/>
                          <a:latin typeface="Trebuchet MS"/>
                        </a:rPr>
                        <a:t>2.8</a:t>
                      </a:r>
                      <a:endParaRPr lang="en-GB" sz="1800" b="0" i="0" u="none" strike="noStrike" dirty="0">
                        <a:solidFill>
                          <a:srgbClr val="000000"/>
                        </a:solidFill>
                        <a:effectLst/>
                        <a:latin typeface="Trebuchet MS"/>
                      </a:endParaRPr>
                    </a:p>
                  </a:txBody>
                  <a:tcPr marL="9525" marR="9525" marT="9525" marB="0" anchor="ctr"/>
                </a:tc>
                <a:tc>
                  <a:txBody>
                    <a:bodyPr/>
                    <a:lstStyle/>
                    <a:p>
                      <a:pPr algn="ctr" fontAlgn="b"/>
                      <a:r>
                        <a:rPr lang="en-US" sz="1800" b="0" i="0" u="none" strike="noStrike" dirty="0" smtClean="0">
                          <a:solidFill>
                            <a:srgbClr val="000000"/>
                          </a:solidFill>
                          <a:effectLst/>
                          <a:latin typeface="+mj-lt"/>
                        </a:rPr>
                        <a:t>53.2</a:t>
                      </a:r>
                      <a:endParaRPr lang="en-GB" sz="1800" b="0" i="0" u="none" strike="noStrike" dirty="0">
                        <a:solidFill>
                          <a:srgbClr val="000000"/>
                        </a:solidFill>
                        <a:effectLst/>
                        <a:latin typeface="+mj-lt"/>
                      </a:endParaRPr>
                    </a:p>
                  </a:txBody>
                  <a:tcPr marL="9525" marR="9525" marT="9525" marB="0" anchor="ctr"/>
                </a:tc>
                <a:tc>
                  <a:txBody>
                    <a:bodyPr/>
                    <a:lstStyle/>
                    <a:p>
                      <a:r>
                        <a:rPr lang="en-US" dirty="0" smtClean="0"/>
                        <a:t>Trip of RCBXV2.R1</a:t>
                      </a:r>
                      <a:r>
                        <a:rPr lang="en-US" baseline="0" dirty="0" smtClean="0"/>
                        <a:t> (QPS)</a:t>
                      </a:r>
                      <a:endParaRPr lang="en-US" dirty="0"/>
                    </a:p>
                  </a:txBody>
                  <a:tcPr anchor="ctr"/>
                </a:tc>
              </a:tr>
              <a:tr h="370840">
                <a:tc>
                  <a:txBody>
                    <a:bodyPr/>
                    <a:lstStyle/>
                    <a:p>
                      <a:pPr algn="ctr" fontAlgn="b"/>
                      <a:r>
                        <a:rPr lang="en-GB" sz="1800" b="0" i="0" u="none" strike="noStrike" dirty="0" smtClean="0">
                          <a:effectLst/>
                          <a:latin typeface="+mj-lt"/>
                        </a:rPr>
                        <a:t>2675</a:t>
                      </a:r>
                      <a:endParaRPr lang="en-GB" sz="1800" b="0" i="0" u="none" strike="noStrike" dirty="0">
                        <a:effectLst/>
                        <a:latin typeface="+mj-lt"/>
                      </a:endParaRPr>
                    </a:p>
                  </a:txBody>
                  <a:tcPr marL="0" marR="0" marT="0" marB="0" anchor="ctr"/>
                </a:tc>
                <a:tc>
                  <a:txBody>
                    <a:bodyPr/>
                    <a:lstStyle/>
                    <a:p>
                      <a:pPr algn="ctr"/>
                      <a:r>
                        <a:rPr lang="en-US" dirty="0" smtClean="0"/>
                        <a:t>Tue</a:t>
                      </a:r>
                      <a:endParaRPr lang="en-US" dirty="0"/>
                    </a:p>
                  </a:txBody>
                  <a:tcPr anchor="ctr"/>
                </a:tc>
                <a:tc>
                  <a:txBody>
                    <a:bodyPr/>
                    <a:lstStyle/>
                    <a:p>
                      <a:pPr algn="ctr" fontAlgn="b"/>
                      <a:r>
                        <a:rPr lang="en-GB" sz="1800" b="0" i="0" u="none" strike="noStrike" dirty="0" smtClean="0">
                          <a:effectLst/>
                          <a:latin typeface="+mj-lt"/>
                        </a:rPr>
                        <a:t>1380</a:t>
                      </a:r>
                    </a:p>
                  </a:txBody>
                  <a:tcPr marL="0" marR="0" marT="0" marB="0" anchor="ctr"/>
                </a:tc>
                <a:tc>
                  <a:txBody>
                    <a:bodyPr/>
                    <a:lstStyle/>
                    <a:p>
                      <a:pPr algn="ctr" rtl="0" fontAlgn="b"/>
                      <a:r>
                        <a:rPr lang="en-US" sz="1800" b="0" i="0" u="none" strike="noStrike" dirty="0" smtClean="0">
                          <a:solidFill>
                            <a:srgbClr val="000000"/>
                          </a:solidFill>
                          <a:effectLst/>
                          <a:latin typeface="Trebuchet MS"/>
                        </a:rPr>
                        <a:t>4.1</a:t>
                      </a:r>
                      <a:endParaRPr lang="en-GB" sz="1800" b="0" i="0" u="none" strike="noStrike" dirty="0">
                        <a:solidFill>
                          <a:srgbClr val="000000"/>
                        </a:solidFill>
                        <a:effectLst/>
                        <a:latin typeface="Trebuchet MS"/>
                      </a:endParaRPr>
                    </a:p>
                  </a:txBody>
                  <a:tcPr marL="9525" marR="9525" marT="9525" marB="0" anchor="ctr"/>
                </a:tc>
                <a:tc>
                  <a:txBody>
                    <a:bodyPr/>
                    <a:lstStyle/>
                    <a:p>
                      <a:pPr algn="ctr" fontAlgn="b"/>
                      <a:r>
                        <a:rPr lang="en-GB" sz="1800" b="0" i="0" u="none" strike="noStrike" dirty="0" smtClean="0">
                          <a:solidFill>
                            <a:srgbClr val="000000"/>
                          </a:solidFill>
                          <a:effectLst/>
                          <a:latin typeface="+mj-lt"/>
                        </a:rPr>
                        <a:t>77.4</a:t>
                      </a:r>
                      <a:endParaRPr lang="en-GB" sz="1800" b="0" i="0" u="none" strike="noStrike" dirty="0">
                        <a:solidFill>
                          <a:srgbClr val="000000"/>
                        </a:solidFill>
                        <a:effectLst/>
                        <a:latin typeface="+mj-lt"/>
                      </a:endParaRPr>
                    </a:p>
                  </a:txBody>
                  <a:tcPr marL="9525" marR="9525" marT="9525" marB="0" anchor="ctr"/>
                </a:tc>
                <a:tc>
                  <a:txBody>
                    <a:bodyPr/>
                    <a:lstStyle/>
                    <a:p>
                      <a:r>
                        <a:rPr lang="en-US" dirty="0" smtClean="0"/>
                        <a:t>RQ7.R1 (QPS – SEU)</a:t>
                      </a:r>
                      <a:endParaRPr lang="en-US" dirty="0"/>
                    </a:p>
                  </a:txBody>
                  <a:tcPr anchor="ctr"/>
                </a:tc>
              </a:tr>
              <a:tr h="370840">
                <a:tc>
                  <a:txBody>
                    <a:bodyPr/>
                    <a:lstStyle/>
                    <a:p>
                      <a:pPr algn="ctr" fontAlgn="b"/>
                      <a:r>
                        <a:rPr lang="en-US" sz="1800" b="0" i="0" u="none" strike="noStrike" dirty="0" smtClean="0">
                          <a:effectLst/>
                          <a:latin typeface="+mj-lt"/>
                        </a:rPr>
                        <a:t>2683</a:t>
                      </a:r>
                      <a:endParaRPr lang="en-GB" sz="1800" b="0" i="0" u="none" strike="noStrike" dirty="0">
                        <a:effectLst/>
                        <a:latin typeface="+mj-lt"/>
                      </a:endParaRPr>
                    </a:p>
                  </a:txBody>
                  <a:tcPr marL="0" marR="0" marT="0" marB="0" anchor="ctr"/>
                </a:tc>
                <a:tc>
                  <a:txBody>
                    <a:bodyPr/>
                    <a:lstStyle/>
                    <a:p>
                      <a:pPr algn="ctr"/>
                      <a:r>
                        <a:rPr lang="en-US" dirty="0" smtClean="0"/>
                        <a:t>Wed</a:t>
                      </a:r>
                      <a:endParaRPr lang="en-US" dirty="0"/>
                    </a:p>
                  </a:txBody>
                  <a:tcPr anchor="ctr"/>
                </a:tc>
                <a:tc>
                  <a:txBody>
                    <a:bodyPr/>
                    <a:lstStyle/>
                    <a:p>
                      <a:pPr algn="ctr" fontAlgn="b"/>
                      <a:r>
                        <a:rPr lang="en-US" sz="1800" b="0" i="0" u="none" strike="noStrike" dirty="0" smtClean="0">
                          <a:effectLst/>
                          <a:latin typeface="+mj-lt"/>
                        </a:rPr>
                        <a:t>1380</a:t>
                      </a:r>
                      <a:endParaRPr lang="en-GB" sz="1800" b="0" i="0" u="none" strike="noStrike" dirty="0">
                        <a:effectLst/>
                        <a:latin typeface="+mj-lt"/>
                      </a:endParaRPr>
                    </a:p>
                  </a:txBody>
                  <a:tcPr marL="0" marR="0" marT="0" marB="0" anchor="ctr"/>
                </a:tc>
                <a:tc>
                  <a:txBody>
                    <a:bodyPr/>
                    <a:lstStyle/>
                    <a:p>
                      <a:pPr algn="ctr" rtl="0" fontAlgn="b"/>
                      <a:r>
                        <a:rPr lang="en-US" sz="1800" b="0" i="0" u="none" strike="noStrike" dirty="0" smtClean="0">
                          <a:solidFill>
                            <a:srgbClr val="000000"/>
                          </a:solidFill>
                          <a:effectLst/>
                          <a:latin typeface="Trebuchet MS"/>
                        </a:rPr>
                        <a:t>1.6</a:t>
                      </a:r>
                      <a:endParaRPr lang="en-GB" sz="1800" b="0" i="0" u="none" strike="noStrike" dirty="0">
                        <a:solidFill>
                          <a:srgbClr val="000000"/>
                        </a:solidFill>
                        <a:effectLst/>
                        <a:latin typeface="Trebuchet MS"/>
                      </a:endParaRPr>
                    </a:p>
                  </a:txBody>
                  <a:tcPr marL="9525" marR="9525" marT="9525" marB="0" anchor="ctr"/>
                </a:tc>
                <a:tc>
                  <a:txBody>
                    <a:bodyPr/>
                    <a:lstStyle/>
                    <a:p>
                      <a:pPr algn="ctr" fontAlgn="b"/>
                      <a:r>
                        <a:rPr lang="en-US" sz="1800" b="0" i="0" u="none" strike="noStrike" dirty="0" smtClean="0">
                          <a:solidFill>
                            <a:srgbClr val="000000"/>
                          </a:solidFill>
                          <a:effectLst/>
                          <a:latin typeface="+mj-lt"/>
                        </a:rPr>
                        <a:t>33.0</a:t>
                      </a:r>
                      <a:endParaRPr lang="en-GB" sz="1800" b="0" i="0" u="none" strike="noStrike" dirty="0">
                        <a:solidFill>
                          <a:srgbClr val="000000"/>
                        </a:solidFill>
                        <a:effectLst/>
                        <a:latin typeface="+mj-lt"/>
                      </a:endParaRPr>
                    </a:p>
                  </a:txBody>
                  <a:tcPr marL="9525" marR="9525" marT="9525" marB="0" anchor="ctr"/>
                </a:tc>
                <a:tc>
                  <a:txBody>
                    <a:bodyPr/>
                    <a:lstStyle/>
                    <a:p>
                      <a:r>
                        <a:rPr lang="en-US" dirty="0" smtClean="0"/>
                        <a:t>ALICE BCM (UFO?)</a:t>
                      </a:r>
                    </a:p>
                  </a:txBody>
                  <a:tcPr anchor="ctr"/>
                </a:tc>
              </a:tr>
              <a:tr h="370840">
                <a:tc>
                  <a:txBody>
                    <a:bodyPr/>
                    <a:lstStyle/>
                    <a:p>
                      <a:pPr algn="ctr" fontAlgn="b"/>
                      <a:r>
                        <a:rPr lang="en-US" sz="1800" b="0" i="0" u="none" strike="noStrike" dirty="0" smtClean="0">
                          <a:effectLst/>
                          <a:latin typeface="+mj-lt"/>
                        </a:rPr>
                        <a:t>2684</a:t>
                      </a:r>
                      <a:endParaRPr lang="en-GB" sz="1800" b="0" i="0" u="none" strike="noStrike" dirty="0">
                        <a:effectLst/>
                        <a:latin typeface="+mj-lt"/>
                      </a:endParaRPr>
                    </a:p>
                  </a:txBody>
                  <a:tcPr marL="0" marR="0" marT="0" marB="0" anchor="ctr"/>
                </a:tc>
                <a:tc>
                  <a:txBody>
                    <a:bodyPr/>
                    <a:lstStyle/>
                    <a:p>
                      <a:pPr algn="ctr"/>
                      <a:r>
                        <a:rPr lang="en-US" dirty="0" smtClean="0"/>
                        <a:t>Wed</a:t>
                      </a:r>
                      <a:endParaRPr lang="en-US" dirty="0"/>
                    </a:p>
                  </a:txBody>
                  <a:tcPr anchor="ctr"/>
                </a:tc>
                <a:tc>
                  <a:txBody>
                    <a:bodyPr/>
                    <a:lstStyle/>
                    <a:p>
                      <a:pPr algn="ctr" fontAlgn="b"/>
                      <a:r>
                        <a:rPr lang="en-US" sz="1800" b="0" i="0" u="none" strike="noStrike" dirty="0" smtClean="0">
                          <a:effectLst/>
                          <a:latin typeface="+mj-lt"/>
                        </a:rPr>
                        <a:t>1380</a:t>
                      </a:r>
                      <a:endParaRPr lang="en-GB" sz="1800" b="0" i="0" u="none" strike="noStrike" dirty="0">
                        <a:effectLst/>
                        <a:latin typeface="+mj-lt"/>
                      </a:endParaRPr>
                    </a:p>
                  </a:txBody>
                  <a:tcPr marL="0" marR="0" marT="0" marB="0" anchor="ctr"/>
                </a:tc>
                <a:tc>
                  <a:txBody>
                    <a:bodyPr/>
                    <a:lstStyle/>
                    <a:p>
                      <a:pPr algn="ctr" rtl="0" fontAlgn="b"/>
                      <a:r>
                        <a:rPr lang="en-US" sz="1800" b="0" i="0" u="none" strike="noStrike" dirty="0" smtClean="0">
                          <a:solidFill>
                            <a:srgbClr val="000000"/>
                          </a:solidFill>
                          <a:effectLst/>
                          <a:latin typeface="Trebuchet MS"/>
                        </a:rPr>
                        <a:t>3.4</a:t>
                      </a:r>
                      <a:endParaRPr lang="en-GB" sz="1800" b="0" i="0" u="none" strike="noStrike" dirty="0">
                        <a:solidFill>
                          <a:srgbClr val="000000"/>
                        </a:solidFill>
                        <a:effectLst/>
                        <a:latin typeface="Trebuchet MS"/>
                      </a:endParaRPr>
                    </a:p>
                  </a:txBody>
                  <a:tcPr marL="9525" marR="9525" marT="9525" marB="0" anchor="ctr"/>
                </a:tc>
                <a:tc>
                  <a:txBody>
                    <a:bodyPr/>
                    <a:lstStyle/>
                    <a:p>
                      <a:pPr algn="ctr" fontAlgn="b"/>
                      <a:r>
                        <a:rPr lang="en-GB" sz="1600" b="0" i="0" u="none" strike="noStrike" dirty="0" smtClean="0">
                          <a:effectLst/>
                          <a:latin typeface="+mn-lt"/>
                        </a:rPr>
                        <a:t>65.7</a:t>
                      </a:r>
                      <a:endParaRPr lang="en-GB" sz="1600" b="0" i="0" u="none" strike="noStrike" dirty="0">
                        <a:effectLst/>
                        <a:latin typeface="+mn-lt"/>
                      </a:endParaRPr>
                    </a:p>
                  </a:txBody>
                  <a:tcPr marL="0" marR="0" marT="0" marB="0" anchor="b"/>
                </a:tc>
                <a:tc>
                  <a:txBody>
                    <a:bodyPr/>
                    <a:lstStyle/>
                    <a:p>
                      <a:r>
                        <a:rPr lang="en-US" dirty="0" smtClean="0"/>
                        <a:t>RF trip</a:t>
                      </a:r>
                    </a:p>
                  </a:txBody>
                  <a:tcPr anchor="ctr"/>
                </a:tc>
              </a:tr>
              <a:tr h="370840">
                <a:tc>
                  <a:txBody>
                    <a:bodyPr/>
                    <a:lstStyle/>
                    <a:p>
                      <a:pPr algn="ctr" fontAlgn="b"/>
                      <a:r>
                        <a:rPr lang="en-US" sz="1800" b="0" i="0" u="none" strike="noStrike" dirty="0" smtClean="0">
                          <a:effectLst/>
                          <a:latin typeface="+mj-lt"/>
                        </a:rPr>
                        <a:t>2686</a:t>
                      </a:r>
                      <a:endParaRPr lang="en-GB" sz="1800" b="0" i="0" u="none" strike="noStrike" dirty="0">
                        <a:effectLst/>
                        <a:latin typeface="+mj-lt"/>
                      </a:endParaRPr>
                    </a:p>
                  </a:txBody>
                  <a:tcPr marL="0" marR="0" marT="0" marB="0" anchor="ctr"/>
                </a:tc>
                <a:tc>
                  <a:txBody>
                    <a:bodyPr/>
                    <a:lstStyle/>
                    <a:p>
                      <a:pPr algn="ctr"/>
                      <a:r>
                        <a:rPr lang="en-US" dirty="0" smtClean="0"/>
                        <a:t>Thu</a:t>
                      </a:r>
                      <a:endParaRPr lang="en-US" dirty="0"/>
                    </a:p>
                  </a:txBody>
                  <a:tcPr anchor="ctr"/>
                </a:tc>
                <a:tc>
                  <a:txBody>
                    <a:bodyPr/>
                    <a:lstStyle/>
                    <a:p>
                      <a:pPr algn="ctr" fontAlgn="b"/>
                      <a:r>
                        <a:rPr lang="en-US" sz="1800" b="0" i="0" u="none" strike="noStrike" dirty="0" smtClean="0">
                          <a:effectLst/>
                          <a:latin typeface="+mj-lt"/>
                        </a:rPr>
                        <a:t>1380</a:t>
                      </a:r>
                      <a:endParaRPr lang="en-GB" sz="1800" b="0" i="0" u="none" strike="noStrike" dirty="0">
                        <a:effectLst/>
                        <a:latin typeface="+mj-lt"/>
                      </a:endParaRPr>
                    </a:p>
                  </a:txBody>
                  <a:tcPr marL="0" marR="0" marT="0" marB="0" anchor="ctr"/>
                </a:tc>
                <a:tc>
                  <a:txBody>
                    <a:bodyPr/>
                    <a:lstStyle/>
                    <a:p>
                      <a:pPr algn="ctr" rtl="0" fontAlgn="b"/>
                      <a:r>
                        <a:rPr lang="en-US" sz="1800" b="0" i="0" u="none" strike="noStrike" dirty="0" smtClean="0">
                          <a:solidFill>
                            <a:srgbClr val="000000"/>
                          </a:solidFill>
                          <a:effectLst/>
                          <a:latin typeface="Trebuchet MS"/>
                        </a:rPr>
                        <a:t>10</a:t>
                      </a:r>
                      <a:endParaRPr lang="en-GB" sz="1800" b="0" i="0" u="none" strike="noStrike" dirty="0">
                        <a:solidFill>
                          <a:srgbClr val="000000"/>
                        </a:solidFill>
                        <a:effectLst/>
                        <a:latin typeface="Trebuchet MS"/>
                      </a:endParaRPr>
                    </a:p>
                  </a:txBody>
                  <a:tcPr marL="9525" marR="9525" marT="9525" marB="0" anchor="ctr"/>
                </a:tc>
                <a:tc>
                  <a:txBody>
                    <a:bodyPr/>
                    <a:lstStyle/>
                    <a:p>
                      <a:pPr algn="ctr" fontAlgn="b"/>
                      <a:r>
                        <a:rPr lang="en-GB" sz="1600" b="0" i="0" u="none" strike="noStrike" dirty="0" smtClean="0">
                          <a:effectLst/>
                          <a:latin typeface="+mn-lt"/>
                        </a:rPr>
                        <a:t>152</a:t>
                      </a:r>
                      <a:endParaRPr lang="en-GB" sz="1600" b="0" i="0" u="none" strike="noStrike" dirty="0">
                        <a:effectLst/>
                        <a:latin typeface="+mn-lt"/>
                      </a:endParaRPr>
                    </a:p>
                  </a:txBody>
                  <a:tcPr marL="0" marR="0" marT="0" marB="0" anchor="b"/>
                </a:tc>
                <a:tc>
                  <a:txBody>
                    <a:bodyPr/>
                    <a:lstStyle/>
                    <a:p>
                      <a:r>
                        <a:rPr lang="en-US" dirty="0" smtClean="0"/>
                        <a:t>OP dump</a:t>
                      </a:r>
                    </a:p>
                  </a:txBody>
                  <a:tcPr anchor="ctr"/>
                </a:tc>
              </a:tr>
              <a:tr h="370840">
                <a:tc>
                  <a:txBody>
                    <a:bodyPr/>
                    <a:lstStyle/>
                    <a:p>
                      <a:pPr algn="ctr" fontAlgn="b"/>
                      <a:r>
                        <a:rPr lang="en-US" sz="1800" b="0" i="0" u="none" strike="noStrike" dirty="0" smtClean="0">
                          <a:effectLst/>
                          <a:latin typeface="+mj-lt"/>
                        </a:rPr>
                        <a:t>2691</a:t>
                      </a:r>
                      <a:endParaRPr lang="en-GB" sz="1800" b="0" i="0" u="none" strike="noStrike" dirty="0">
                        <a:effectLst/>
                        <a:latin typeface="+mj-lt"/>
                      </a:endParaRPr>
                    </a:p>
                  </a:txBody>
                  <a:tcPr marL="0" marR="0" marT="0" marB="0" anchor="ctr"/>
                </a:tc>
                <a:tc>
                  <a:txBody>
                    <a:bodyPr/>
                    <a:lstStyle/>
                    <a:p>
                      <a:pPr algn="ctr"/>
                      <a:r>
                        <a:rPr lang="en-US" dirty="0" smtClean="0"/>
                        <a:t>Fri</a:t>
                      </a:r>
                      <a:endParaRPr lang="en-US" dirty="0"/>
                    </a:p>
                  </a:txBody>
                  <a:tcPr anchor="ctr"/>
                </a:tc>
                <a:tc>
                  <a:txBody>
                    <a:bodyPr/>
                    <a:lstStyle/>
                    <a:p>
                      <a:pPr algn="ctr" fontAlgn="b"/>
                      <a:r>
                        <a:rPr lang="en-US" sz="1800" b="0" i="0" u="none" strike="noStrike" dirty="0" smtClean="0">
                          <a:effectLst/>
                          <a:latin typeface="+mj-lt"/>
                        </a:rPr>
                        <a:t>1380</a:t>
                      </a:r>
                      <a:endParaRPr lang="en-GB" sz="1800" b="0" i="0" u="none" strike="noStrike" dirty="0">
                        <a:effectLst/>
                        <a:latin typeface="+mj-lt"/>
                      </a:endParaRPr>
                    </a:p>
                  </a:txBody>
                  <a:tcPr marL="0" marR="0" marT="0" marB="0" anchor="ctr"/>
                </a:tc>
                <a:tc>
                  <a:txBody>
                    <a:bodyPr/>
                    <a:lstStyle/>
                    <a:p>
                      <a:pPr algn="ctr" rtl="0" fontAlgn="b"/>
                      <a:r>
                        <a:rPr lang="en-US" sz="1800" b="0" i="0" u="none" strike="noStrike" dirty="0" smtClean="0">
                          <a:solidFill>
                            <a:srgbClr val="000000"/>
                          </a:solidFill>
                          <a:effectLst/>
                          <a:latin typeface="Trebuchet MS"/>
                        </a:rPr>
                        <a:t>14</a:t>
                      </a:r>
                      <a:endParaRPr lang="en-GB" sz="1800" b="0" i="0" u="none" strike="noStrike" dirty="0">
                        <a:solidFill>
                          <a:srgbClr val="000000"/>
                        </a:solidFill>
                        <a:effectLst/>
                        <a:latin typeface="Trebuchet MS"/>
                      </a:endParaRPr>
                    </a:p>
                  </a:txBody>
                  <a:tcPr marL="9525" marR="9525" marT="9525" marB="0" anchor="ctr"/>
                </a:tc>
                <a:tc>
                  <a:txBody>
                    <a:bodyPr/>
                    <a:lstStyle/>
                    <a:p>
                      <a:pPr algn="ctr" fontAlgn="b"/>
                      <a:r>
                        <a:rPr lang="en-GB" sz="1600" b="0" i="0" u="none" strike="noStrike" dirty="0" smtClean="0">
                          <a:effectLst/>
                          <a:latin typeface="+mn-lt"/>
                        </a:rPr>
                        <a:t>169.6</a:t>
                      </a:r>
                      <a:endParaRPr lang="en-GB" sz="1600" b="0" i="0" u="none" strike="noStrike" dirty="0">
                        <a:effectLst/>
                        <a:latin typeface="+mn-lt"/>
                      </a:endParaRPr>
                    </a:p>
                  </a:txBody>
                  <a:tcPr marL="0" marR="0" marT="0" marB="0" anchor="b"/>
                </a:tc>
                <a:tc>
                  <a:txBody>
                    <a:bodyPr/>
                    <a:lstStyle/>
                    <a:p>
                      <a:r>
                        <a:rPr lang="en-US" dirty="0" smtClean="0"/>
                        <a:t>ROF/ROD/RSD2</a:t>
                      </a:r>
                      <a:r>
                        <a:rPr lang="en-US" baseline="0" dirty="0" smtClean="0"/>
                        <a:t> trip (QPS SEU)</a:t>
                      </a:r>
                      <a:endParaRPr lang="en-US" dirty="0" smtClean="0"/>
                    </a:p>
                  </a:txBody>
                  <a:tcPr anchor="ctr"/>
                </a:tc>
              </a:tr>
              <a:tr h="370840">
                <a:tc>
                  <a:txBody>
                    <a:bodyPr/>
                    <a:lstStyle/>
                    <a:p>
                      <a:pPr algn="ctr" fontAlgn="b"/>
                      <a:r>
                        <a:rPr lang="en-US" sz="1800" b="0" i="0" u="none" strike="noStrike" dirty="0" smtClean="0">
                          <a:effectLst/>
                          <a:latin typeface="+mj-lt"/>
                        </a:rPr>
                        <a:t>2692</a:t>
                      </a:r>
                      <a:endParaRPr lang="en-GB" sz="1800" b="0" i="0" u="none" strike="noStrike" dirty="0">
                        <a:effectLst/>
                        <a:latin typeface="+mj-lt"/>
                      </a:endParaRPr>
                    </a:p>
                  </a:txBody>
                  <a:tcPr marL="0" marR="0" marT="0" marB="0" anchor="ctr"/>
                </a:tc>
                <a:tc>
                  <a:txBody>
                    <a:bodyPr/>
                    <a:lstStyle/>
                    <a:p>
                      <a:pPr algn="ctr"/>
                      <a:r>
                        <a:rPr lang="en-US" dirty="0" smtClean="0"/>
                        <a:t>Sat</a:t>
                      </a:r>
                      <a:endParaRPr lang="en-US" dirty="0"/>
                    </a:p>
                  </a:txBody>
                  <a:tcPr anchor="ctr"/>
                </a:tc>
                <a:tc>
                  <a:txBody>
                    <a:bodyPr/>
                    <a:lstStyle/>
                    <a:p>
                      <a:pPr algn="ctr" fontAlgn="b"/>
                      <a:r>
                        <a:rPr lang="en-US" sz="1800" b="0" i="0" u="none" strike="noStrike" dirty="0" smtClean="0">
                          <a:effectLst/>
                          <a:latin typeface="+mj-lt"/>
                        </a:rPr>
                        <a:t>1380</a:t>
                      </a:r>
                      <a:endParaRPr lang="en-GB" sz="1800" b="0" i="0" u="none" strike="noStrike" dirty="0">
                        <a:effectLst/>
                        <a:latin typeface="+mj-lt"/>
                      </a:endParaRPr>
                    </a:p>
                  </a:txBody>
                  <a:tcPr marL="0" marR="0" marT="0" marB="0" anchor="ctr"/>
                </a:tc>
                <a:tc>
                  <a:txBody>
                    <a:bodyPr/>
                    <a:lstStyle/>
                    <a:p>
                      <a:pPr algn="ctr" rtl="0" fontAlgn="b"/>
                      <a:r>
                        <a:rPr lang="en-US" sz="1800" b="0" i="0" u="none" strike="noStrike" dirty="0" smtClean="0">
                          <a:solidFill>
                            <a:srgbClr val="FF0000"/>
                          </a:solidFill>
                          <a:effectLst/>
                          <a:latin typeface="Trebuchet MS"/>
                        </a:rPr>
                        <a:t>22.8</a:t>
                      </a:r>
                      <a:endParaRPr lang="en-GB" sz="1800" b="0" i="0" u="none" strike="noStrike" dirty="0">
                        <a:solidFill>
                          <a:srgbClr val="FF0000"/>
                        </a:solidFill>
                        <a:effectLst/>
                        <a:latin typeface="Trebuchet MS"/>
                      </a:endParaRPr>
                    </a:p>
                  </a:txBody>
                  <a:tcPr marL="9525" marR="9525" marT="9525" marB="0" anchor="ctr"/>
                </a:tc>
                <a:tc>
                  <a:txBody>
                    <a:bodyPr/>
                    <a:lstStyle/>
                    <a:p>
                      <a:pPr algn="ctr" fontAlgn="b"/>
                      <a:r>
                        <a:rPr lang="en-US" sz="1800" b="0" i="0" u="none" strike="noStrike" dirty="0" smtClean="0">
                          <a:solidFill>
                            <a:srgbClr val="FF0000"/>
                          </a:solidFill>
                          <a:effectLst/>
                          <a:latin typeface="+mj-lt"/>
                        </a:rPr>
                        <a:t>241.8</a:t>
                      </a:r>
                    </a:p>
                  </a:txBody>
                  <a:tcPr marL="9525" marR="9525" marT="9525" marB="0" anchor="ctr"/>
                </a:tc>
                <a:tc>
                  <a:txBody>
                    <a:bodyPr/>
                    <a:lstStyle/>
                    <a:p>
                      <a:r>
                        <a:rPr lang="en-US" dirty="0" smtClean="0"/>
                        <a:t>FMCM</a:t>
                      </a:r>
                      <a:r>
                        <a:rPr lang="en-US" baseline="0" dirty="0" smtClean="0"/>
                        <a:t> RD1.LR1 (thunderstorms)</a:t>
                      </a:r>
                      <a:endParaRPr lang="en-US" dirty="0" smtClean="0"/>
                    </a:p>
                  </a:txBody>
                  <a:tcPr anchor="ctr"/>
                </a:tc>
              </a:tr>
              <a:tr h="370840">
                <a:tc>
                  <a:txBody>
                    <a:bodyPr/>
                    <a:lstStyle/>
                    <a:p>
                      <a:pPr algn="ctr" fontAlgn="b"/>
                      <a:endParaRPr lang="en-GB" sz="1800" b="0" i="0" u="none" strike="noStrike" dirty="0">
                        <a:effectLst/>
                        <a:latin typeface="+mj-lt"/>
                      </a:endParaRPr>
                    </a:p>
                  </a:txBody>
                  <a:tcPr marL="0" marR="0" marT="0" marB="0" anchor="ctr"/>
                </a:tc>
                <a:tc>
                  <a:txBody>
                    <a:bodyPr/>
                    <a:lstStyle/>
                    <a:p>
                      <a:pPr algn="ctr"/>
                      <a:endParaRPr lang="en-US" dirty="0"/>
                    </a:p>
                  </a:txBody>
                  <a:tcPr anchor="ctr"/>
                </a:tc>
                <a:tc>
                  <a:txBody>
                    <a:bodyPr/>
                    <a:lstStyle/>
                    <a:p>
                      <a:pPr algn="ctr" fontAlgn="b"/>
                      <a:endParaRPr lang="en-GB" sz="1800" b="0" i="0" u="none" strike="noStrike" dirty="0">
                        <a:effectLst/>
                        <a:latin typeface="+mj-lt"/>
                      </a:endParaRPr>
                    </a:p>
                  </a:txBody>
                  <a:tcPr marL="0" marR="0" marT="0" marB="0" anchor="ctr"/>
                </a:tc>
                <a:tc>
                  <a:txBody>
                    <a:bodyPr/>
                    <a:lstStyle/>
                    <a:p>
                      <a:pPr algn="ctr" rtl="0" fontAlgn="b"/>
                      <a:endParaRPr lang="en-GB" sz="1800" b="0" i="0" u="none" strike="noStrike" dirty="0">
                        <a:solidFill>
                          <a:srgbClr val="000000"/>
                        </a:solidFill>
                        <a:effectLst/>
                        <a:latin typeface="Trebuchet MS"/>
                      </a:endParaRPr>
                    </a:p>
                  </a:txBody>
                  <a:tcPr marL="9525" marR="9525" marT="9525" marB="0" anchor="ctr"/>
                </a:tc>
                <a:tc>
                  <a:txBody>
                    <a:bodyPr/>
                    <a:lstStyle/>
                    <a:p>
                      <a:pPr algn="ctr" fontAlgn="b"/>
                      <a:endParaRPr lang="en-GB" sz="1800" b="0" i="0" u="none" strike="noStrike" dirty="0">
                        <a:solidFill>
                          <a:srgbClr val="000000"/>
                        </a:solidFill>
                        <a:effectLst/>
                        <a:latin typeface="+mj-lt"/>
                      </a:endParaRPr>
                    </a:p>
                  </a:txBody>
                  <a:tcPr marL="9525" marR="9525" marT="9525" marB="0" anchor="ctr"/>
                </a:tc>
                <a:tc>
                  <a:txBody>
                    <a:bodyPr/>
                    <a:lstStyle/>
                    <a:p>
                      <a:endParaRPr lang="en-US" dirty="0" smtClean="0"/>
                    </a:p>
                  </a:txBody>
                  <a:tcPr anchor="ctr"/>
                </a:tc>
              </a:tr>
              <a:tr h="370840">
                <a:tc>
                  <a:txBody>
                    <a:bodyPr/>
                    <a:lstStyle/>
                    <a:p>
                      <a:pPr algn="ctr" fontAlgn="b"/>
                      <a:r>
                        <a:rPr lang="en-US" sz="1800" b="0" i="0" u="none" strike="noStrike" dirty="0" smtClean="0">
                          <a:effectLst/>
                          <a:latin typeface="+mj-lt"/>
                        </a:rPr>
                        <a:t>Total</a:t>
                      </a:r>
                      <a:endParaRPr lang="en-GB" sz="1800" b="0" i="0" u="none" strike="noStrike" dirty="0">
                        <a:effectLst/>
                        <a:latin typeface="+mj-lt"/>
                      </a:endParaRPr>
                    </a:p>
                  </a:txBody>
                  <a:tcPr marL="0" marR="0" marT="0" marB="0" anchor="ctr"/>
                </a:tc>
                <a:tc>
                  <a:txBody>
                    <a:bodyPr/>
                    <a:lstStyle/>
                    <a:p>
                      <a:pPr algn="ctr"/>
                      <a:endParaRPr lang="en-US" dirty="0"/>
                    </a:p>
                  </a:txBody>
                  <a:tcPr anchor="ctr"/>
                </a:tc>
                <a:tc>
                  <a:txBody>
                    <a:bodyPr/>
                    <a:lstStyle/>
                    <a:p>
                      <a:pPr algn="ctr" fontAlgn="b"/>
                      <a:endParaRPr lang="en-GB" sz="1800" b="0" i="0" u="none" strike="noStrike" dirty="0">
                        <a:effectLst/>
                        <a:latin typeface="+mj-lt"/>
                      </a:endParaRPr>
                    </a:p>
                  </a:txBody>
                  <a:tcPr marL="0" marR="0" marT="0" marB="0" anchor="ctr"/>
                </a:tc>
                <a:tc>
                  <a:txBody>
                    <a:bodyPr/>
                    <a:lstStyle/>
                    <a:p>
                      <a:pPr algn="ctr" rtl="0" fontAlgn="b"/>
                      <a:r>
                        <a:rPr lang="en-US" sz="1800" b="0" i="0" u="none" strike="noStrike" dirty="0" smtClean="0">
                          <a:solidFill>
                            <a:srgbClr val="000000"/>
                          </a:solidFill>
                          <a:effectLst/>
                          <a:latin typeface="Trebuchet MS"/>
                        </a:rPr>
                        <a:t>63.5</a:t>
                      </a:r>
                      <a:endParaRPr lang="en-GB" sz="1800" b="0" i="0" u="none" strike="noStrike" dirty="0">
                        <a:solidFill>
                          <a:srgbClr val="000000"/>
                        </a:solidFill>
                        <a:effectLst/>
                        <a:latin typeface="Trebuchet MS"/>
                      </a:endParaRPr>
                    </a:p>
                  </a:txBody>
                  <a:tcPr marL="9525" marR="9525" marT="9525" marB="0" anchor="ctr"/>
                </a:tc>
                <a:tc>
                  <a:txBody>
                    <a:bodyPr/>
                    <a:lstStyle/>
                    <a:p>
                      <a:pPr algn="ctr" fontAlgn="b"/>
                      <a:r>
                        <a:rPr lang="en-US" sz="1800" b="0" i="0" u="none" strike="noStrike" dirty="0" smtClean="0">
                          <a:solidFill>
                            <a:srgbClr val="000000"/>
                          </a:solidFill>
                          <a:effectLst/>
                          <a:latin typeface="+mj-lt"/>
                        </a:rPr>
                        <a:t>864</a:t>
                      </a:r>
                      <a:endParaRPr lang="en-GB" sz="1800" b="0" i="0" u="none" strike="noStrike" dirty="0">
                        <a:solidFill>
                          <a:srgbClr val="000000"/>
                        </a:solidFill>
                        <a:effectLst/>
                        <a:latin typeface="+mj-lt"/>
                      </a:endParaRPr>
                    </a:p>
                  </a:txBody>
                  <a:tcPr marL="9525" marR="9525" marT="9525" marB="0" anchor="ctr"/>
                </a:tc>
                <a:tc>
                  <a:txBody>
                    <a:bodyPr/>
                    <a:lstStyle/>
                    <a:p>
                      <a:endParaRPr lang="en-US" dirty="0" smtClean="0"/>
                    </a:p>
                  </a:txBody>
                  <a:tcPr anchor="ctr"/>
                </a:tc>
              </a:tr>
            </a:tbl>
          </a:graphicData>
        </a:graphic>
      </p:graphicFrame>
      <p:sp>
        <p:nvSpPr>
          <p:cNvPr id="3" name="Date Placeholder 2"/>
          <p:cNvSpPr>
            <a:spLocks noGrp="1"/>
          </p:cNvSpPr>
          <p:nvPr>
            <p:ph type="dt" sz="half" idx="10"/>
          </p:nvPr>
        </p:nvSpPr>
        <p:spPr/>
        <p:txBody>
          <a:bodyPr/>
          <a:lstStyle/>
          <a:p>
            <a:fld id="{3171CE2F-5260-4C9D-ADCF-250CA1EEF957}" type="datetime3">
              <a:rPr lang="en-US" smtClean="0"/>
              <a:t>4 June 2012</a:t>
            </a:fld>
            <a:endParaRPr lang="en-GB"/>
          </a:p>
        </p:txBody>
      </p:sp>
      <p:sp>
        <p:nvSpPr>
          <p:cNvPr id="5" name="Footer Placeholder 4"/>
          <p:cNvSpPr>
            <a:spLocks noGrp="1"/>
          </p:cNvSpPr>
          <p:nvPr>
            <p:ph type="ftr" sz="quarter" idx="11"/>
          </p:nvPr>
        </p:nvSpPr>
        <p:spPr/>
        <p:txBody>
          <a:bodyPr/>
          <a:lstStyle/>
          <a:p>
            <a:r>
              <a:rPr lang="en-US" smtClean="0"/>
              <a:t>Week 22 Summary - G. Arduini</a:t>
            </a:r>
            <a:endParaRPr lang="en-GB" dirty="0"/>
          </a:p>
        </p:txBody>
      </p:sp>
      <p:sp>
        <p:nvSpPr>
          <p:cNvPr id="8" name="TextBox 7"/>
          <p:cNvSpPr txBox="1"/>
          <p:nvPr/>
        </p:nvSpPr>
        <p:spPr>
          <a:xfrm>
            <a:off x="914400" y="5943600"/>
            <a:ext cx="5029200" cy="369332"/>
          </a:xfrm>
          <a:prstGeom prst="rect">
            <a:avLst/>
          </a:prstGeom>
          <a:noFill/>
        </p:spPr>
        <p:txBody>
          <a:bodyPr wrap="square" rtlCol="0">
            <a:spAutoFit/>
          </a:bodyPr>
          <a:lstStyle/>
          <a:p>
            <a:r>
              <a:rPr lang="en-US" dirty="0" smtClean="0"/>
              <a:t>Stable beams ~ 63.5 hours in total (37.7 %)</a:t>
            </a:r>
            <a:endParaRPr lang="en-US" dirty="0"/>
          </a:p>
        </p:txBody>
      </p:sp>
      <p:sp>
        <p:nvSpPr>
          <p:cNvPr id="4" name="Slide Number Placeholder 3"/>
          <p:cNvSpPr>
            <a:spLocks noGrp="1"/>
          </p:cNvSpPr>
          <p:nvPr>
            <p:ph type="sldNum" sz="quarter" idx="12"/>
          </p:nvPr>
        </p:nvSpPr>
        <p:spPr/>
        <p:txBody>
          <a:bodyPr/>
          <a:lstStyle/>
          <a:p>
            <a:fld id="{B2ED15F2-B5DC-4D70-8B9E-4287CA2479A2}" type="slidenum">
              <a:rPr lang="en-GB" smtClean="0"/>
              <a:pPr/>
              <a:t>5</a:t>
            </a:fld>
            <a:endParaRPr lang="en-GB"/>
          </a:p>
        </p:txBody>
      </p:sp>
    </p:spTree>
    <p:extLst>
      <p:ext uri="{BB962C8B-B14F-4D97-AF65-F5344CB8AC3E}">
        <p14:creationId xmlns:p14="http://schemas.microsoft.com/office/powerpoint/2010/main" val="18615141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faults</a:t>
            </a:r>
            <a:endParaRPr lang="en-US" dirty="0"/>
          </a:p>
        </p:txBody>
      </p:sp>
      <p:sp>
        <p:nvSpPr>
          <p:cNvPr id="3" name="Content Placeholder 2"/>
          <p:cNvSpPr>
            <a:spLocks noGrp="1"/>
          </p:cNvSpPr>
          <p:nvPr>
            <p:ph idx="1"/>
          </p:nvPr>
        </p:nvSpPr>
        <p:spPr/>
        <p:txBody>
          <a:bodyPr/>
          <a:lstStyle/>
          <a:p>
            <a:r>
              <a:rPr lang="en-US" dirty="0" err="1" smtClean="0"/>
              <a:t>Cryo</a:t>
            </a:r>
            <a:r>
              <a:rPr lang="en-US" dirty="0" smtClean="0"/>
              <a:t> Pt8 </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838076245"/>
              </p:ext>
            </p:extLst>
          </p:nvPr>
        </p:nvGraphicFramePr>
        <p:xfrm>
          <a:off x="251400" y="1052670"/>
          <a:ext cx="8606153" cy="4541520"/>
        </p:xfrm>
        <a:graphic>
          <a:graphicData uri="http://schemas.openxmlformats.org/drawingml/2006/table">
            <a:tbl>
              <a:tblPr firstRow="1" bandRow="1">
                <a:tableStyleId>{7DF18680-E054-41AD-8BC1-D1AEF772440D}</a:tableStyleId>
              </a:tblPr>
              <a:tblGrid>
                <a:gridCol w="1196400"/>
                <a:gridCol w="885601"/>
                <a:gridCol w="6524152"/>
              </a:tblGrid>
              <a:tr h="353245">
                <a:tc>
                  <a:txBody>
                    <a:bodyPr/>
                    <a:lstStyle/>
                    <a:p>
                      <a:endParaRPr lang="en-US" sz="1800" dirty="0">
                        <a:solidFill>
                          <a:schemeClr val="tx1"/>
                        </a:solidFill>
                      </a:endParaRPr>
                    </a:p>
                  </a:txBody>
                  <a:tcPr/>
                </a:tc>
                <a:tc>
                  <a:txBody>
                    <a:bodyPr/>
                    <a:lstStyle/>
                    <a:p>
                      <a:r>
                        <a:rPr lang="en-US" sz="1600" dirty="0" smtClean="0">
                          <a:solidFill>
                            <a:schemeClr val="tx1"/>
                          </a:solidFill>
                        </a:rPr>
                        <a:t>Hours</a:t>
                      </a:r>
                      <a:endParaRPr lang="en-US" sz="1600" dirty="0">
                        <a:solidFill>
                          <a:schemeClr val="tx1"/>
                        </a:solidFill>
                      </a:endParaRPr>
                    </a:p>
                  </a:txBody>
                  <a:tcPr/>
                </a:tc>
                <a:tc>
                  <a:txBody>
                    <a:bodyPr/>
                    <a:lstStyle/>
                    <a:p>
                      <a:r>
                        <a:rPr lang="en-US" sz="1600" dirty="0" smtClean="0">
                          <a:solidFill>
                            <a:schemeClr val="tx1"/>
                          </a:solidFill>
                        </a:rPr>
                        <a:t>Faults</a:t>
                      </a:r>
                      <a:endParaRPr lang="en-US" sz="1600" dirty="0">
                        <a:solidFill>
                          <a:schemeClr val="tx1"/>
                        </a:solidFill>
                      </a:endParaRPr>
                    </a:p>
                  </a:txBody>
                  <a:tcPr/>
                </a:tc>
              </a:tr>
              <a:tr h="3454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Mon 28.5</a:t>
                      </a:r>
                    </a:p>
                  </a:txBody>
                  <a:tcPr/>
                </a:tc>
                <a:tc>
                  <a:txBody>
                    <a:bodyPr/>
                    <a:lstStyle/>
                    <a:p>
                      <a:pPr algn="ctr"/>
                      <a:r>
                        <a:rPr lang="en-US" sz="1800" b="0" smtClean="0">
                          <a:solidFill>
                            <a:schemeClr val="tx1"/>
                          </a:solidFill>
                        </a:rPr>
                        <a:t>2.5</a:t>
                      </a:r>
                      <a:endParaRPr lang="en-US" sz="1800" b="0" dirty="0">
                        <a:solidFill>
                          <a:schemeClr val="tx1"/>
                        </a:solidFill>
                      </a:endParaRPr>
                    </a:p>
                  </a:txBody>
                  <a:tcPr/>
                </a:tc>
                <a:tc>
                  <a:txBody>
                    <a:bodyPr/>
                    <a:lstStyle/>
                    <a:p>
                      <a:r>
                        <a:rPr lang="en-US" sz="1600" dirty="0" smtClean="0">
                          <a:solidFill>
                            <a:schemeClr val="tx1"/>
                          </a:solidFill>
                        </a:rPr>
                        <a:t>ATLAS</a:t>
                      </a:r>
                      <a:r>
                        <a:rPr lang="en-US" sz="1600" baseline="0" dirty="0" smtClean="0">
                          <a:solidFill>
                            <a:schemeClr val="tx1"/>
                          </a:solidFill>
                        </a:rPr>
                        <a:t> access</a:t>
                      </a:r>
                      <a:endParaRPr lang="en-US" sz="1600" dirty="0">
                        <a:solidFill>
                          <a:schemeClr val="tx1"/>
                        </a:solidFill>
                      </a:endParaRPr>
                    </a:p>
                  </a:txBody>
                  <a:tcPr/>
                </a:tc>
              </a:tr>
              <a:tr h="3454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Tue 29.5</a:t>
                      </a:r>
                    </a:p>
                  </a:txBody>
                  <a:tcPr/>
                </a:tc>
                <a:tc>
                  <a:txBody>
                    <a:bodyPr/>
                    <a:lstStyle/>
                    <a:p>
                      <a:pPr algn="ctr"/>
                      <a:r>
                        <a:rPr lang="en-US" sz="1800" b="0" dirty="0" smtClean="0">
                          <a:solidFill>
                            <a:schemeClr val="tx1"/>
                          </a:solidFill>
                        </a:rPr>
                        <a:t>10.5</a:t>
                      </a:r>
                      <a:endParaRPr lang="en-US" sz="1800" b="0" dirty="0">
                        <a:solidFill>
                          <a:schemeClr val="tx1"/>
                        </a:solidFill>
                      </a:endParaRPr>
                    </a:p>
                  </a:txBody>
                  <a:tcPr/>
                </a:tc>
                <a:tc>
                  <a:txBody>
                    <a:bodyPr/>
                    <a:lstStyle/>
                    <a:p>
                      <a:r>
                        <a:rPr lang="en-US" sz="1600" dirty="0" smtClean="0">
                          <a:solidFill>
                            <a:schemeClr val="tx1"/>
                          </a:solidFill>
                        </a:rPr>
                        <a:t>Recovery</a:t>
                      </a:r>
                      <a:r>
                        <a:rPr lang="en-US" sz="1600" baseline="0" dirty="0" smtClean="0">
                          <a:solidFill>
                            <a:schemeClr val="tx1"/>
                          </a:solidFill>
                        </a:rPr>
                        <a:t> from Sector 12 trip (2.5 h), </a:t>
                      </a:r>
                      <a:r>
                        <a:rPr lang="en-US" sz="1600" baseline="0" dirty="0" err="1" smtClean="0">
                          <a:solidFill>
                            <a:schemeClr val="tx1"/>
                          </a:solidFill>
                        </a:rPr>
                        <a:t>Octupoles</a:t>
                      </a:r>
                      <a:r>
                        <a:rPr lang="en-US" sz="1600" baseline="0" dirty="0" smtClean="0">
                          <a:solidFill>
                            <a:schemeClr val="tx1"/>
                          </a:solidFill>
                        </a:rPr>
                        <a:t> PC in S67 and S81 and QH PS in Sector 67 (5.5 h), RF controls (2.5 h)</a:t>
                      </a:r>
                      <a:endParaRPr lang="en-US" sz="1600" dirty="0">
                        <a:solidFill>
                          <a:schemeClr val="tx1"/>
                        </a:solidFill>
                      </a:endParaRPr>
                    </a:p>
                  </a:txBody>
                  <a:tcPr/>
                </a:tc>
              </a:tr>
              <a:tr h="3454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Wed 30.5</a:t>
                      </a:r>
                    </a:p>
                  </a:txBody>
                  <a:tcPr/>
                </a:tc>
                <a:tc>
                  <a:txBody>
                    <a:bodyPr/>
                    <a:lstStyle/>
                    <a:p>
                      <a:pPr algn="ctr"/>
                      <a:r>
                        <a:rPr lang="en-US" sz="1800" b="0" dirty="0" smtClean="0">
                          <a:solidFill>
                            <a:schemeClr val="tx1"/>
                          </a:solidFill>
                        </a:rPr>
                        <a:t>6</a:t>
                      </a:r>
                      <a:endParaRPr lang="en-US" sz="1800" b="0" dirty="0">
                        <a:solidFill>
                          <a:schemeClr val="tx1"/>
                        </a:solidFill>
                      </a:endParaRPr>
                    </a:p>
                  </a:txBody>
                  <a:tcPr/>
                </a:tc>
                <a:tc>
                  <a:txBody>
                    <a:bodyPr/>
                    <a:lstStyle/>
                    <a:p>
                      <a:r>
                        <a:rPr lang="en-US" sz="1600" dirty="0" smtClean="0">
                          <a:solidFill>
                            <a:schemeClr val="tx1"/>
                          </a:solidFill>
                        </a:rPr>
                        <a:t>RF longitudinal blow-up (4 h) +OFSU (2h) investigations</a:t>
                      </a:r>
                      <a:endParaRPr lang="en-US" sz="1600" dirty="0">
                        <a:solidFill>
                          <a:schemeClr val="tx1"/>
                        </a:solidFill>
                      </a:endParaRPr>
                    </a:p>
                  </a:txBody>
                  <a:tcPr/>
                </a:tc>
              </a:tr>
              <a:tr h="3454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Thu 31.5</a:t>
                      </a:r>
                    </a:p>
                  </a:txBody>
                  <a:tcPr/>
                </a:tc>
                <a:tc>
                  <a:txBody>
                    <a:bodyPr/>
                    <a:lstStyle/>
                    <a:p>
                      <a:pPr algn="ctr"/>
                      <a:r>
                        <a:rPr lang="en-US" sz="1800" b="0" dirty="0" smtClean="0">
                          <a:solidFill>
                            <a:schemeClr val="tx1"/>
                          </a:solidFill>
                        </a:rPr>
                        <a:t>3</a:t>
                      </a:r>
                      <a:endParaRPr lang="en-US" sz="1800" b="0" dirty="0">
                        <a:solidFill>
                          <a:schemeClr val="tx1"/>
                        </a:solidFill>
                      </a:endParaRPr>
                    </a:p>
                  </a:txBody>
                  <a:tcPr/>
                </a:tc>
                <a:tc>
                  <a:txBody>
                    <a:bodyPr/>
                    <a:lstStyle/>
                    <a:p>
                      <a:r>
                        <a:rPr lang="en-US" sz="1600" baseline="0" dirty="0" smtClean="0">
                          <a:solidFill>
                            <a:schemeClr val="tx1"/>
                          </a:solidFill>
                        </a:rPr>
                        <a:t>Accesses: </a:t>
                      </a:r>
                      <a:r>
                        <a:rPr lang="en-US" sz="1600" dirty="0" smtClean="0">
                          <a:solidFill>
                            <a:schemeClr val="tx1"/>
                          </a:solidFill>
                        </a:rPr>
                        <a:t>CMS (1 h), QPS,</a:t>
                      </a:r>
                      <a:r>
                        <a:rPr lang="en-US" sz="1600" baseline="0" dirty="0" smtClean="0">
                          <a:solidFill>
                            <a:schemeClr val="tx1"/>
                          </a:solidFill>
                        </a:rPr>
                        <a:t> </a:t>
                      </a:r>
                      <a:r>
                        <a:rPr lang="en-US" sz="1600" baseline="0" dirty="0" err="1" smtClean="0">
                          <a:solidFill>
                            <a:schemeClr val="tx1"/>
                          </a:solidFill>
                        </a:rPr>
                        <a:t>C</a:t>
                      </a:r>
                      <a:r>
                        <a:rPr lang="en-US" sz="1600" dirty="0" err="1" smtClean="0">
                          <a:solidFill>
                            <a:schemeClr val="tx1"/>
                          </a:solidFill>
                        </a:rPr>
                        <a:t>ryo</a:t>
                      </a:r>
                      <a:r>
                        <a:rPr lang="en-US" sz="1600" dirty="0" smtClean="0">
                          <a:solidFill>
                            <a:schemeClr val="tx1"/>
                          </a:solidFill>
                        </a:rPr>
                        <a:t>, ALICE, BIC, RQS.A67.B1 replacement</a:t>
                      </a:r>
                      <a:r>
                        <a:rPr lang="en-US" sz="1600" baseline="0" dirty="0" smtClean="0">
                          <a:solidFill>
                            <a:schemeClr val="tx1"/>
                          </a:solidFill>
                        </a:rPr>
                        <a:t> (2 h)</a:t>
                      </a:r>
                      <a:endParaRPr lang="en-US" sz="1600" dirty="0">
                        <a:solidFill>
                          <a:schemeClr val="tx1"/>
                        </a:solidFill>
                      </a:endParaRPr>
                    </a:p>
                  </a:txBody>
                  <a:tcPr/>
                </a:tc>
              </a:tr>
              <a:tr h="3454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Fri 1.6</a:t>
                      </a:r>
                    </a:p>
                  </a:txBody>
                  <a:tcPr/>
                </a:tc>
                <a:tc>
                  <a:txBody>
                    <a:bodyPr/>
                    <a:lstStyle/>
                    <a:p>
                      <a:pPr algn="ctr"/>
                      <a:r>
                        <a:rPr lang="en-US" sz="1800" b="0" dirty="0" smtClean="0">
                          <a:solidFill>
                            <a:schemeClr val="tx1"/>
                          </a:solidFill>
                        </a:rPr>
                        <a:t>1.5</a:t>
                      </a:r>
                      <a:endParaRPr lang="en-US" sz="1800" b="0" dirty="0">
                        <a:solidFill>
                          <a:schemeClr val="tx1"/>
                        </a:solidFill>
                      </a:endParaRPr>
                    </a:p>
                  </a:txBody>
                  <a:tcPr/>
                </a:tc>
                <a:tc>
                  <a:txBody>
                    <a:bodyPr/>
                    <a:lstStyle/>
                    <a:p>
                      <a:r>
                        <a:rPr lang="en-US" sz="1600" dirty="0" smtClean="0">
                          <a:solidFill>
                            <a:schemeClr val="tx1"/>
                          </a:solidFill>
                        </a:rPr>
                        <a:t>RQTF.A81.B2 replacement</a:t>
                      </a:r>
                      <a:endParaRPr lang="en-US" sz="1600" dirty="0">
                        <a:solidFill>
                          <a:schemeClr val="tx1"/>
                        </a:solidFill>
                      </a:endParaRPr>
                    </a:p>
                  </a:txBody>
                  <a:tcPr/>
                </a:tc>
              </a:tr>
              <a:tr h="3454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Sat 2.6</a:t>
                      </a:r>
                    </a:p>
                  </a:txBody>
                  <a:tcPr/>
                </a:tc>
                <a:tc>
                  <a:txBody>
                    <a:bodyPr/>
                    <a:lstStyle/>
                    <a:p>
                      <a:pPr algn="ctr"/>
                      <a:r>
                        <a:rPr lang="en-US" sz="1800" b="0" dirty="0" smtClean="0">
                          <a:solidFill>
                            <a:schemeClr val="tx1"/>
                          </a:solidFill>
                        </a:rPr>
                        <a:t>0</a:t>
                      </a:r>
                      <a:endParaRPr lang="en-US" sz="1800" b="0" dirty="0">
                        <a:solidFill>
                          <a:schemeClr val="tx1"/>
                        </a:solidFill>
                      </a:endParaRPr>
                    </a:p>
                  </a:txBody>
                  <a:tcPr/>
                </a:tc>
                <a:tc>
                  <a:txBody>
                    <a:bodyPr/>
                    <a:lstStyle/>
                    <a:p>
                      <a:endParaRPr lang="en-US" sz="1600" dirty="0">
                        <a:solidFill>
                          <a:schemeClr val="tx1"/>
                        </a:solidFill>
                      </a:endParaRPr>
                    </a:p>
                  </a:txBody>
                  <a:tcPr/>
                </a:tc>
              </a:tr>
              <a:tr h="3454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Sun 3.6</a:t>
                      </a:r>
                    </a:p>
                  </a:txBody>
                  <a:tcPr/>
                </a:tc>
                <a:tc>
                  <a:txBody>
                    <a:bodyPr/>
                    <a:lstStyle/>
                    <a:p>
                      <a:pPr algn="ctr"/>
                      <a:r>
                        <a:rPr lang="en-US" sz="1800" b="0" dirty="0" smtClean="0">
                          <a:solidFill>
                            <a:schemeClr val="tx1"/>
                          </a:solidFill>
                        </a:rPr>
                        <a:t>16</a:t>
                      </a:r>
                      <a:endParaRPr lang="en-US" sz="1800" b="0" dirty="0">
                        <a:solidFill>
                          <a:schemeClr val="tx1"/>
                        </a:solidFill>
                      </a:endParaRPr>
                    </a:p>
                  </a:txBody>
                  <a:tcPr/>
                </a:tc>
                <a:tc>
                  <a:txBody>
                    <a:bodyPr/>
                    <a:lstStyle/>
                    <a:p>
                      <a:r>
                        <a:rPr lang="en-US" sz="1600" dirty="0" smtClean="0">
                          <a:solidFill>
                            <a:schemeClr val="tx1"/>
                          </a:solidFill>
                        </a:rPr>
                        <a:t>Accesses:</a:t>
                      </a:r>
                      <a:r>
                        <a:rPr lang="en-US" sz="1600" baseline="0" dirty="0" smtClean="0">
                          <a:solidFill>
                            <a:schemeClr val="tx1"/>
                          </a:solidFill>
                        </a:rPr>
                        <a:t> </a:t>
                      </a:r>
                      <a:r>
                        <a:rPr lang="en-US" sz="1600" dirty="0" smtClean="0">
                          <a:solidFill>
                            <a:schemeClr val="tx1"/>
                          </a:solidFill>
                        </a:rPr>
                        <a:t>QPS</a:t>
                      </a:r>
                      <a:r>
                        <a:rPr lang="en-US" sz="1600" baseline="0" dirty="0" smtClean="0">
                          <a:solidFill>
                            <a:schemeClr val="tx1"/>
                          </a:solidFill>
                        </a:rPr>
                        <a:t> Sector 67 (6.5 h), QPS Sector 45 (4.5 h), Vacuum controls (3.5 h) Collimator (TCLIB.6R2.B1 – LVDT – 1 h), TI2 BLM Power supply (0.5 h)</a:t>
                      </a:r>
                      <a:endParaRPr lang="en-US" sz="1600" dirty="0">
                        <a:solidFill>
                          <a:schemeClr val="tx1"/>
                        </a:solidFill>
                      </a:endParaRPr>
                    </a:p>
                  </a:txBody>
                  <a:tcPr/>
                </a:tc>
              </a:tr>
              <a:tr h="3454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Mon 4.6</a:t>
                      </a:r>
                    </a:p>
                  </a:txBody>
                  <a:tcPr/>
                </a:tc>
                <a:tc>
                  <a:txBody>
                    <a:bodyPr/>
                    <a:lstStyle/>
                    <a:p>
                      <a:pPr algn="ctr"/>
                      <a:r>
                        <a:rPr lang="en-US" sz="1800" b="0" dirty="0" smtClean="0">
                          <a:solidFill>
                            <a:schemeClr val="tx1"/>
                          </a:solidFill>
                        </a:rPr>
                        <a:t>6</a:t>
                      </a:r>
                      <a:endParaRPr lang="en-US" sz="1800" b="0" dirty="0">
                        <a:solidFill>
                          <a:schemeClr val="tx1"/>
                        </a:solidFill>
                      </a:endParaRPr>
                    </a:p>
                  </a:txBody>
                  <a:tcPr/>
                </a:tc>
                <a:tc>
                  <a:txBody>
                    <a:bodyPr/>
                    <a:lstStyle/>
                    <a:p>
                      <a:r>
                        <a:rPr lang="en-US" sz="1600" dirty="0" smtClean="0">
                          <a:solidFill>
                            <a:schemeClr val="tx1"/>
                          </a:solidFill>
                        </a:rPr>
                        <a:t>Collimator</a:t>
                      </a:r>
                      <a:r>
                        <a:rPr lang="en-US" sz="1600" baseline="0" dirty="0" smtClean="0">
                          <a:solidFill>
                            <a:schemeClr val="tx1"/>
                          </a:solidFill>
                        </a:rPr>
                        <a:t> </a:t>
                      </a:r>
                      <a:r>
                        <a:rPr lang="en-US" sz="1600" baseline="0" dirty="0" smtClean="0">
                          <a:solidFill>
                            <a:schemeClr val="tx1"/>
                          </a:solidFill>
                        </a:rPr>
                        <a:t>controls, LBDS power supply</a:t>
                      </a:r>
                      <a:endParaRPr lang="en-US" sz="1600" dirty="0">
                        <a:solidFill>
                          <a:schemeClr val="tx1"/>
                        </a:solidFill>
                      </a:endParaRPr>
                    </a:p>
                  </a:txBody>
                  <a:tcPr/>
                </a:tc>
              </a:tr>
              <a:tr h="3454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Total</a:t>
                      </a:r>
                    </a:p>
                  </a:txBody>
                  <a:tcPr/>
                </a:tc>
                <a:tc>
                  <a:txBody>
                    <a:bodyPr/>
                    <a:lstStyle/>
                    <a:p>
                      <a:pPr algn="ctr"/>
                      <a:r>
                        <a:rPr lang="en-US" sz="1800" b="0" dirty="0" smtClean="0">
                          <a:solidFill>
                            <a:schemeClr val="tx1"/>
                          </a:solidFill>
                        </a:rPr>
                        <a:t>45.5</a:t>
                      </a:r>
                      <a:endParaRPr lang="en-US" sz="1800" b="0" dirty="0">
                        <a:solidFill>
                          <a:schemeClr val="tx1"/>
                        </a:solidFill>
                      </a:endParaRPr>
                    </a:p>
                  </a:txBody>
                  <a:tcPr/>
                </a:tc>
                <a:tc>
                  <a:txBody>
                    <a:bodyPr/>
                    <a:lstStyle/>
                    <a:p>
                      <a:endParaRPr lang="en-US" sz="1600" dirty="0">
                        <a:solidFill>
                          <a:schemeClr val="tx1"/>
                        </a:solidFill>
                      </a:endParaRPr>
                    </a:p>
                  </a:txBody>
                  <a:tcPr/>
                </a:tc>
              </a:tr>
            </a:tbl>
          </a:graphicData>
        </a:graphic>
      </p:graphicFrame>
      <p:sp>
        <p:nvSpPr>
          <p:cNvPr id="4" name="Date Placeholder 3"/>
          <p:cNvSpPr>
            <a:spLocks noGrp="1"/>
          </p:cNvSpPr>
          <p:nvPr>
            <p:ph type="dt" sz="half" idx="10"/>
          </p:nvPr>
        </p:nvSpPr>
        <p:spPr/>
        <p:txBody>
          <a:bodyPr/>
          <a:lstStyle/>
          <a:p>
            <a:fld id="{19E4D54A-9169-4730-A079-1D933B9680B8}" type="datetime3">
              <a:rPr lang="en-US" smtClean="0"/>
              <a:t>4 June 2012</a:t>
            </a:fld>
            <a:endParaRPr lang="en-GB"/>
          </a:p>
        </p:txBody>
      </p:sp>
      <p:sp>
        <p:nvSpPr>
          <p:cNvPr id="5" name="Footer Placeholder 4"/>
          <p:cNvSpPr>
            <a:spLocks noGrp="1"/>
          </p:cNvSpPr>
          <p:nvPr>
            <p:ph type="ftr" sz="quarter" idx="11"/>
          </p:nvPr>
        </p:nvSpPr>
        <p:spPr/>
        <p:txBody>
          <a:bodyPr/>
          <a:lstStyle/>
          <a:p>
            <a:r>
              <a:rPr lang="en-US" smtClean="0"/>
              <a:t>Week 22 Summary - G. Arduini</a:t>
            </a:r>
            <a:endParaRPr lang="en-GB" dirty="0"/>
          </a:p>
        </p:txBody>
      </p:sp>
      <p:sp>
        <p:nvSpPr>
          <p:cNvPr id="7" name="Slide Number Placeholder 6"/>
          <p:cNvSpPr>
            <a:spLocks noGrp="1"/>
          </p:cNvSpPr>
          <p:nvPr>
            <p:ph type="sldNum" sz="quarter" idx="12"/>
          </p:nvPr>
        </p:nvSpPr>
        <p:spPr/>
        <p:txBody>
          <a:bodyPr/>
          <a:lstStyle/>
          <a:p>
            <a:fld id="{B2ED15F2-B5DC-4D70-8B9E-4287CA2479A2}" type="slidenum">
              <a:rPr lang="en-GB" smtClean="0"/>
              <a:pPr/>
              <a:t>6</a:t>
            </a:fld>
            <a:endParaRPr lang="en-GB"/>
          </a:p>
        </p:txBody>
      </p:sp>
    </p:spTree>
    <p:extLst>
      <p:ext uri="{BB962C8B-B14F-4D97-AF65-F5344CB8AC3E}">
        <p14:creationId xmlns:p14="http://schemas.microsoft.com/office/powerpoint/2010/main" val="616935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faults by system</a:t>
            </a:r>
            <a:endParaRPr lang="en-GB" dirty="0"/>
          </a:p>
        </p:txBody>
      </p:sp>
      <p:sp>
        <p:nvSpPr>
          <p:cNvPr id="4" name="Date Placeholder 3"/>
          <p:cNvSpPr>
            <a:spLocks noGrp="1"/>
          </p:cNvSpPr>
          <p:nvPr>
            <p:ph type="dt" sz="half" idx="10"/>
          </p:nvPr>
        </p:nvSpPr>
        <p:spPr/>
        <p:txBody>
          <a:bodyPr/>
          <a:lstStyle/>
          <a:p>
            <a:fld id="{358CAA7D-3091-4795-ACD3-0C5BAFAFD2A9}" type="datetime3">
              <a:rPr lang="en-US" smtClean="0"/>
              <a:t>4 June 2012</a:t>
            </a:fld>
            <a:endParaRPr lang="en-GB"/>
          </a:p>
        </p:txBody>
      </p:sp>
      <p:sp>
        <p:nvSpPr>
          <p:cNvPr id="5" name="Footer Placeholder 4"/>
          <p:cNvSpPr>
            <a:spLocks noGrp="1"/>
          </p:cNvSpPr>
          <p:nvPr>
            <p:ph type="ftr" sz="quarter" idx="11"/>
          </p:nvPr>
        </p:nvSpPr>
        <p:spPr/>
        <p:txBody>
          <a:bodyPr/>
          <a:lstStyle/>
          <a:p>
            <a:r>
              <a:rPr lang="en-US" smtClean="0"/>
              <a:t>Week 22 Summary - G. Arduini</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18629857"/>
              </p:ext>
            </p:extLst>
          </p:nvPr>
        </p:nvGraphicFramePr>
        <p:xfrm>
          <a:off x="228600" y="990600"/>
          <a:ext cx="8606153" cy="4815840"/>
        </p:xfrm>
        <a:graphic>
          <a:graphicData uri="http://schemas.openxmlformats.org/drawingml/2006/table">
            <a:tbl>
              <a:tblPr firstRow="1" bandRow="1">
                <a:tableStyleId>{7DF18680-E054-41AD-8BC1-D1AEF772440D}</a:tableStyleId>
              </a:tblPr>
              <a:tblGrid>
                <a:gridCol w="1981200"/>
                <a:gridCol w="1371600"/>
                <a:gridCol w="5253353"/>
              </a:tblGrid>
              <a:tr h="353245">
                <a:tc>
                  <a:txBody>
                    <a:bodyPr/>
                    <a:lstStyle/>
                    <a:p>
                      <a:r>
                        <a:rPr lang="en-US" sz="1800" dirty="0" smtClean="0">
                          <a:solidFill>
                            <a:schemeClr val="tx1"/>
                          </a:solidFill>
                        </a:rPr>
                        <a:t>System</a:t>
                      </a:r>
                    </a:p>
                  </a:txBody>
                  <a:tcPr/>
                </a:tc>
                <a:tc>
                  <a:txBody>
                    <a:bodyPr/>
                    <a:lstStyle/>
                    <a:p>
                      <a:r>
                        <a:rPr lang="en-US" sz="1600" dirty="0" smtClean="0">
                          <a:solidFill>
                            <a:schemeClr val="tx1"/>
                          </a:solidFill>
                        </a:rPr>
                        <a:t>Time [h]</a:t>
                      </a:r>
                      <a:endParaRPr lang="en-US" sz="1600" dirty="0">
                        <a:solidFill>
                          <a:schemeClr val="tx1"/>
                        </a:solidFill>
                      </a:endParaRPr>
                    </a:p>
                  </a:txBody>
                  <a:tcPr/>
                </a:tc>
                <a:tc>
                  <a:txBody>
                    <a:bodyPr/>
                    <a:lstStyle/>
                    <a:p>
                      <a:r>
                        <a:rPr lang="en-US" sz="1600" dirty="0" smtClean="0">
                          <a:solidFill>
                            <a:schemeClr val="tx1"/>
                          </a:solidFill>
                        </a:rPr>
                        <a:t>Comments</a:t>
                      </a:r>
                      <a:endParaRPr lang="en-US" sz="1600" dirty="0">
                        <a:solidFill>
                          <a:schemeClr val="tx1"/>
                        </a:solidFill>
                      </a:endParaRPr>
                    </a:p>
                  </a:txBody>
                  <a:tcPr/>
                </a:tc>
              </a:tr>
              <a:tr h="3454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QPS</a:t>
                      </a:r>
                    </a:p>
                  </a:txBody>
                  <a:tcPr/>
                </a:tc>
                <a:tc>
                  <a:txBody>
                    <a:bodyPr/>
                    <a:lstStyle/>
                    <a:p>
                      <a:pPr algn="ctr"/>
                      <a:r>
                        <a:rPr lang="en-US" sz="1800" b="0" dirty="0" smtClean="0">
                          <a:solidFill>
                            <a:schemeClr val="tx1"/>
                          </a:solidFill>
                        </a:rPr>
                        <a:t>13</a:t>
                      </a:r>
                      <a:endParaRPr lang="en-US" sz="1800" b="0" dirty="0">
                        <a:solidFill>
                          <a:schemeClr val="tx1"/>
                        </a:solidFill>
                      </a:endParaRPr>
                    </a:p>
                  </a:txBody>
                  <a:tcPr/>
                </a:tc>
                <a:tc>
                  <a:txBody>
                    <a:bodyPr/>
                    <a:lstStyle/>
                    <a:p>
                      <a:r>
                        <a:rPr lang="en-US" sz="1600" dirty="0" err="1" smtClean="0">
                          <a:solidFill>
                            <a:schemeClr val="tx1"/>
                          </a:solidFill>
                        </a:rPr>
                        <a:t>WorldFIP</a:t>
                      </a:r>
                      <a:r>
                        <a:rPr lang="en-US" sz="1600" baseline="0" dirty="0" smtClean="0">
                          <a:solidFill>
                            <a:schemeClr val="tx1"/>
                          </a:solidFill>
                        </a:rPr>
                        <a:t> connectors, resets of old QPS</a:t>
                      </a:r>
                      <a:endParaRPr lang="en-US" sz="1600" dirty="0">
                        <a:solidFill>
                          <a:schemeClr val="tx1"/>
                        </a:solidFill>
                      </a:endParaRPr>
                    </a:p>
                  </a:txBody>
                  <a:tcPr/>
                </a:tc>
              </a:tr>
              <a:tr h="3454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PC</a:t>
                      </a:r>
                    </a:p>
                  </a:txBody>
                  <a:tcPr/>
                </a:tc>
                <a:tc>
                  <a:txBody>
                    <a:bodyPr/>
                    <a:lstStyle/>
                    <a:p>
                      <a:pPr algn="ctr"/>
                      <a:r>
                        <a:rPr lang="en-US" sz="1800" b="0" dirty="0" smtClean="0">
                          <a:solidFill>
                            <a:schemeClr val="tx1"/>
                          </a:solidFill>
                        </a:rPr>
                        <a:t>9.5</a:t>
                      </a:r>
                      <a:endParaRPr lang="en-US" sz="1800" b="0" dirty="0">
                        <a:solidFill>
                          <a:schemeClr val="tx1"/>
                        </a:solidFill>
                      </a:endParaRPr>
                    </a:p>
                  </a:txBody>
                  <a:tcPr/>
                </a:tc>
                <a:tc>
                  <a:txBody>
                    <a:bodyPr/>
                    <a:lstStyle/>
                    <a:p>
                      <a:r>
                        <a:rPr lang="en-US" sz="1600" dirty="0" smtClean="0">
                          <a:solidFill>
                            <a:schemeClr val="tx1"/>
                          </a:solidFill>
                        </a:rPr>
                        <a:t>Radiation damage on auxiliary power supplies?</a:t>
                      </a:r>
                      <a:endParaRPr lang="en-US" sz="1600" dirty="0">
                        <a:solidFill>
                          <a:schemeClr val="tx1"/>
                        </a:solidFill>
                      </a:endParaRPr>
                    </a:p>
                  </a:txBody>
                  <a:tcPr/>
                </a:tc>
              </a:tr>
              <a:tr h="3454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RF</a:t>
                      </a:r>
                    </a:p>
                  </a:txBody>
                  <a:tcPr/>
                </a:tc>
                <a:tc>
                  <a:txBody>
                    <a:bodyPr/>
                    <a:lstStyle/>
                    <a:p>
                      <a:pPr algn="ctr"/>
                      <a:r>
                        <a:rPr lang="en-US" sz="1800" b="0" dirty="0" smtClean="0">
                          <a:solidFill>
                            <a:schemeClr val="tx1"/>
                          </a:solidFill>
                        </a:rPr>
                        <a:t>6.5</a:t>
                      </a:r>
                      <a:endParaRPr lang="en-US" sz="1800" b="0" dirty="0">
                        <a:solidFill>
                          <a:schemeClr val="tx1"/>
                        </a:solidFill>
                      </a:endParaRPr>
                    </a:p>
                  </a:txBody>
                  <a:tcPr/>
                </a:tc>
                <a:tc>
                  <a:txBody>
                    <a:bodyPr/>
                    <a:lstStyle/>
                    <a:p>
                      <a:r>
                        <a:rPr lang="en-US" sz="1600" dirty="0" smtClean="0">
                          <a:solidFill>
                            <a:schemeClr val="tx1"/>
                          </a:solidFill>
                        </a:rPr>
                        <a:t>CPU</a:t>
                      </a:r>
                      <a:r>
                        <a:rPr lang="en-US" sz="1600" baseline="0" dirty="0" smtClean="0">
                          <a:solidFill>
                            <a:schemeClr val="tx1"/>
                          </a:solidFill>
                        </a:rPr>
                        <a:t> replacement, Failure of long. blow-up not understood. Not appeared since.</a:t>
                      </a:r>
                      <a:endParaRPr lang="en-US" sz="1600" dirty="0">
                        <a:solidFill>
                          <a:schemeClr val="tx1"/>
                        </a:solidFill>
                      </a:endParaRPr>
                    </a:p>
                  </a:txBody>
                  <a:tcPr/>
                </a:tc>
              </a:tr>
              <a:tr h="3454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Collimators</a:t>
                      </a:r>
                    </a:p>
                  </a:txBody>
                  <a:tcPr/>
                </a:tc>
                <a:tc>
                  <a:txBody>
                    <a:bodyPr/>
                    <a:lstStyle/>
                    <a:p>
                      <a:pPr algn="ctr"/>
                      <a:r>
                        <a:rPr lang="en-US" sz="1800" b="0" dirty="0" smtClean="0">
                          <a:solidFill>
                            <a:schemeClr val="tx1"/>
                          </a:solidFill>
                        </a:rPr>
                        <a:t>5</a:t>
                      </a:r>
                      <a:endParaRPr lang="en-US" sz="1800" b="0" dirty="0">
                        <a:solidFill>
                          <a:schemeClr val="tx1"/>
                        </a:solidFill>
                      </a:endParaRPr>
                    </a:p>
                  </a:txBody>
                  <a:tcPr/>
                </a:tc>
                <a:tc>
                  <a:txBody>
                    <a:bodyPr/>
                    <a:lstStyle/>
                    <a:p>
                      <a:r>
                        <a:rPr lang="en-US" sz="1600" dirty="0" err="1" smtClean="0">
                          <a:solidFill>
                            <a:schemeClr val="tx1"/>
                          </a:solidFill>
                        </a:rPr>
                        <a:t>Controls+LVDT</a:t>
                      </a:r>
                      <a:r>
                        <a:rPr lang="en-US" sz="1600" baseline="0" dirty="0" smtClean="0">
                          <a:solidFill>
                            <a:schemeClr val="tx1"/>
                          </a:solidFill>
                        </a:rPr>
                        <a:t> failure</a:t>
                      </a:r>
                      <a:endParaRPr lang="en-US" sz="1600" dirty="0">
                        <a:solidFill>
                          <a:schemeClr val="tx1"/>
                        </a:solidFill>
                      </a:endParaRPr>
                    </a:p>
                  </a:txBody>
                  <a:tcPr/>
                </a:tc>
              </a:tr>
              <a:tr h="3454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Vacuum</a:t>
                      </a:r>
                    </a:p>
                  </a:txBody>
                  <a:tcPr/>
                </a:tc>
                <a:tc>
                  <a:txBody>
                    <a:bodyPr/>
                    <a:lstStyle/>
                    <a:p>
                      <a:pPr algn="ctr"/>
                      <a:r>
                        <a:rPr lang="en-US" sz="1800" b="0" dirty="0" smtClean="0">
                          <a:solidFill>
                            <a:schemeClr val="tx1"/>
                          </a:solidFill>
                        </a:rPr>
                        <a:t>3.5</a:t>
                      </a:r>
                      <a:endParaRPr lang="en-US" sz="1800" b="0" dirty="0">
                        <a:solidFill>
                          <a:schemeClr val="tx1"/>
                        </a:solidFill>
                      </a:endParaRPr>
                    </a:p>
                  </a:txBody>
                  <a:tcPr/>
                </a:tc>
                <a:tc>
                  <a:txBody>
                    <a:bodyPr/>
                    <a:lstStyle/>
                    <a:p>
                      <a:endParaRPr lang="en-US" sz="1600" dirty="0">
                        <a:solidFill>
                          <a:schemeClr val="tx1"/>
                        </a:solidFill>
                      </a:endParaRPr>
                    </a:p>
                  </a:txBody>
                  <a:tcPr/>
                </a:tc>
              </a:tr>
              <a:tr h="3454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Experiments</a:t>
                      </a:r>
                    </a:p>
                  </a:txBody>
                  <a:tcPr/>
                </a:tc>
                <a:tc>
                  <a:txBody>
                    <a:bodyPr/>
                    <a:lstStyle/>
                    <a:p>
                      <a:pPr algn="ctr"/>
                      <a:r>
                        <a:rPr lang="en-US" sz="1800" b="0" dirty="0" smtClean="0">
                          <a:solidFill>
                            <a:schemeClr val="tx1"/>
                          </a:solidFill>
                        </a:rPr>
                        <a:t>3.5</a:t>
                      </a:r>
                      <a:endParaRPr lang="en-US" sz="1800" b="0" dirty="0">
                        <a:solidFill>
                          <a:schemeClr val="tx1"/>
                        </a:solidFill>
                      </a:endParaRPr>
                    </a:p>
                  </a:txBody>
                  <a:tcPr/>
                </a:tc>
                <a:tc>
                  <a:txBody>
                    <a:bodyPr/>
                    <a:lstStyle/>
                    <a:p>
                      <a:endParaRPr lang="en-US" sz="1600" dirty="0">
                        <a:solidFill>
                          <a:schemeClr val="tx1"/>
                        </a:solidFill>
                      </a:endParaRPr>
                    </a:p>
                  </a:txBody>
                  <a:tcPr/>
                </a:tc>
              </a:tr>
              <a:tr h="3454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OFSU</a:t>
                      </a:r>
                    </a:p>
                  </a:txBody>
                  <a:tcPr/>
                </a:tc>
                <a:tc>
                  <a:txBody>
                    <a:bodyPr/>
                    <a:lstStyle/>
                    <a:p>
                      <a:pPr algn="ctr"/>
                      <a:r>
                        <a:rPr lang="en-US" sz="1800" b="0" dirty="0" smtClean="0">
                          <a:solidFill>
                            <a:schemeClr val="tx1"/>
                          </a:solidFill>
                        </a:rPr>
                        <a:t>2</a:t>
                      </a:r>
                      <a:endParaRPr lang="en-US" sz="1800" b="0" dirty="0">
                        <a:solidFill>
                          <a:schemeClr val="tx1"/>
                        </a:solidFill>
                      </a:endParaRPr>
                    </a:p>
                  </a:txBody>
                  <a:tcPr/>
                </a:tc>
                <a:tc>
                  <a:txBody>
                    <a:bodyPr/>
                    <a:lstStyle/>
                    <a:p>
                      <a:r>
                        <a:rPr lang="en-US" sz="1600" dirty="0" smtClean="0">
                          <a:solidFill>
                            <a:schemeClr val="tx1"/>
                          </a:solidFill>
                        </a:rPr>
                        <a:t>Not</a:t>
                      </a:r>
                      <a:r>
                        <a:rPr lang="en-US" sz="1600" baseline="0" dirty="0" smtClean="0">
                          <a:solidFill>
                            <a:schemeClr val="tx1"/>
                          </a:solidFill>
                        </a:rPr>
                        <a:t> understood. Added monitoring. Not appeared since.</a:t>
                      </a:r>
                      <a:endParaRPr lang="en-US" sz="1600" dirty="0">
                        <a:solidFill>
                          <a:schemeClr val="tx1"/>
                        </a:solidFill>
                      </a:endParaRPr>
                    </a:p>
                  </a:txBody>
                  <a:tcPr/>
                </a:tc>
              </a:tr>
              <a:tr h="3454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LBDS</a:t>
                      </a:r>
                      <a:endParaRPr lang="en-US" sz="1800" dirty="0" smtClean="0">
                        <a:solidFill>
                          <a:schemeClr val="tx1"/>
                        </a:solidFill>
                      </a:endParaRPr>
                    </a:p>
                  </a:txBody>
                  <a:tcPr/>
                </a:tc>
                <a:tc>
                  <a:txBody>
                    <a:bodyPr/>
                    <a:lstStyle/>
                    <a:p>
                      <a:pPr algn="ctr"/>
                      <a:r>
                        <a:rPr lang="en-US" sz="1800" b="0" dirty="0" smtClean="0">
                          <a:solidFill>
                            <a:schemeClr val="tx1"/>
                          </a:solidFill>
                        </a:rPr>
                        <a:t>2</a:t>
                      </a:r>
                      <a:endParaRPr lang="en-US" sz="1800" b="0" dirty="0">
                        <a:solidFill>
                          <a:schemeClr val="tx1"/>
                        </a:solidFill>
                      </a:endParaRPr>
                    </a:p>
                  </a:txBody>
                  <a:tcPr/>
                </a:tc>
                <a:tc>
                  <a:txBody>
                    <a:bodyPr/>
                    <a:lstStyle/>
                    <a:p>
                      <a:r>
                        <a:rPr lang="en-US" sz="1600" dirty="0" smtClean="0">
                          <a:solidFill>
                            <a:schemeClr val="tx1"/>
                          </a:solidFill>
                        </a:rPr>
                        <a:t>Power supply</a:t>
                      </a:r>
                      <a:endParaRPr lang="en-US" sz="1600" dirty="0">
                        <a:solidFill>
                          <a:schemeClr val="tx1"/>
                        </a:solidFill>
                      </a:endParaRPr>
                    </a:p>
                  </a:txBody>
                  <a:tcPr/>
                </a:tc>
              </a:tr>
              <a:tr h="3454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Injectors</a:t>
                      </a:r>
                    </a:p>
                  </a:txBody>
                  <a:tcPr/>
                </a:tc>
                <a:tc>
                  <a:txBody>
                    <a:bodyPr/>
                    <a:lstStyle/>
                    <a:p>
                      <a:pPr algn="ctr"/>
                      <a:r>
                        <a:rPr lang="en-US" sz="1800" b="0" dirty="0" smtClean="0">
                          <a:solidFill>
                            <a:schemeClr val="tx1"/>
                          </a:solidFill>
                        </a:rPr>
                        <a:t>0.5</a:t>
                      </a:r>
                      <a:endParaRPr lang="en-US" sz="1800" b="0" dirty="0">
                        <a:solidFill>
                          <a:schemeClr val="tx1"/>
                        </a:solidFill>
                      </a:endParaRPr>
                    </a:p>
                  </a:txBody>
                  <a:tcPr/>
                </a:tc>
                <a:tc>
                  <a:txBody>
                    <a:bodyPr/>
                    <a:lstStyle/>
                    <a:p>
                      <a:r>
                        <a:rPr lang="en-US" sz="1600" dirty="0" smtClean="0">
                          <a:solidFill>
                            <a:schemeClr val="tx1"/>
                          </a:solidFill>
                        </a:rPr>
                        <a:t>Could have been longer….(SPS</a:t>
                      </a:r>
                      <a:r>
                        <a:rPr lang="en-US" sz="1600" baseline="0" dirty="0" smtClean="0">
                          <a:solidFill>
                            <a:schemeClr val="tx1"/>
                          </a:solidFill>
                        </a:rPr>
                        <a:t> interlock problem)</a:t>
                      </a:r>
                      <a:endParaRPr lang="en-US" sz="1600" dirty="0">
                        <a:solidFill>
                          <a:schemeClr val="tx1"/>
                        </a:solidFill>
                      </a:endParaRPr>
                    </a:p>
                  </a:txBody>
                  <a:tcPr/>
                </a:tc>
              </a:tr>
              <a:tr h="3454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solidFill>
                          <a:schemeClr val="tx1"/>
                        </a:solidFill>
                      </a:endParaRPr>
                    </a:p>
                  </a:txBody>
                  <a:tcPr/>
                </a:tc>
                <a:tc>
                  <a:txBody>
                    <a:bodyPr/>
                    <a:lstStyle/>
                    <a:p>
                      <a:pPr algn="ctr"/>
                      <a:endParaRPr lang="en-US" sz="1800" b="0" dirty="0">
                        <a:solidFill>
                          <a:schemeClr val="tx1"/>
                        </a:solidFill>
                      </a:endParaRPr>
                    </a:p>
                  </a:txBody>
                  <a:tcPr/>
                </a:tc>
                <a:tc>
                  <a:txBody>
                    <a:bodyPr/>
                    <a:lstStyle/>
                    <a:p>
                      <a:endParaRPr lang="en-US" sz="1600" dirty="0">
                        <a:solidFill>
                          <a:schemeClr val="tx1"/>
                        </a:solidFill>
                      </a:endParaRPr>
                    </a:p>
                  </a:txBody>
                  <a:tcPr/>
                </a:tc>
              </a:tr>
              <a:tr h="3454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Total</a:t>
                      </a:r>
                    </a:p>
                  </a:txBody>
                  <a:tcPr/>
                </a:tc>
                <a:tc>
                  <a:txBody>
                    <a:bodyPr/>
                    <a:lstStyle/>
                    <a:p>
                      <a:pPr algn="ctr"/>
                      <a:r>
                        <a:rPr lang="en-US" sz="1800" b="0" dirty="0" smtClean="0">
                          <a:solidFill>
                            <a:schemeClr val="tx1"/>
                          </a:solidFill>
                        </a:rPr>
                        <a:t>43.5</a:t>
                      </a:r>
                      <a:endParaRPr lang="en-US" sz="1800" b="0" dirty="0">
                        <a:solidFill>
                          <a:schemeClr val="tx1"/>
                        </a:solidFill>
                      </a:endParaRPr>
                    </a:p>
                  </a:txBody>
                  <a:tcPr/>
                </a:tc>
                <a:tc>
                  <a:txBody>
                    <a:bodyPr/>
                    <a:lstStyle/>
                    <a:p>
                      <a:endParaRPr lang="en-US" sz="1600" dirty="0">
                        <a:solidFill>
                          <a:schemeClr val="tx1"/>
                        </a:solidFill>
                      </a:endParaRPr>
                    </a:p>
                  </a:txBody>
                  <a:tcPr/>
                </a:tc>
              </a:tr>
            </a:tbl>
          </a:graphicData>
        </a:graphic>
      </p:graphicFrame>
      <p:sp>
        <p:nvSpPr>
          <p:cNvPr id="8" name="Slide Number Placeholder 7"/>
          <p:cNvSpPr>
            <a:spLocks noGrp="1"/>
          </p:cNvSpPr>
          <p:nvPr>
            <p:ph type="sldNum" sz="quarter" idx="12"/>
          </p:nvPr>
        </p:nvSpPr>
        <p:spPr/>
        <p:txBody>
          <a:bodyPr/>
          <a:lstStyle/>
          <a:p>
            <a:fld id="{B2ED15F2-B5DC-4D70-8B9E-4287CA2479A2}" type="slidenum">
              <a:rPr lang="en-GB" smtClean="0"/>
              <a:pPr/>
              <a:t>7</a:t>
            </a:fld>
            <a:endParaRPr lang="en-GB"/>
          </a:p>
        </p:txBody>
      </p:sp>
    </p:spTree>
    <p:extLst>
      <p:ext uri="{BB962C8B-B14F-4D97-AF65-F5344CB8AC3E}">
        <p14:creationId xmlns:p14="http://schemas.microsoft.com/office/powerpoint/2010/main" val="3340113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280322438"/>
              </p:ext>
            </p:extLst>
          </p:nvPr>
        </p:nvGraphicFramePr>
        <p:xfrm>
          <a:off x="539440" y="1061085"/>
          <a:ext cx="8147360" cy="3968115"/>
        </p:xfrm>
        <a:graphic>
          <a:graphicData uri="http://schemas.openxmlformats.org/drawingml/2006/table">
            <a:tbl>
              <a:tblPr/>
              <a:tblGrid>
                <a:gridCol w="1517960"/>
                <a:gridCol w="1295400"/>
                <a:gridCol w="838200"/>
                <a:gridCol w="4495800"/>
              </a:tblGrid>
              <a:tr h="190500">
                <a:tc>
                  <a:txBody>
                    <a:bodyPr/>
                    <a:lstStyle/>
                    <a:p>
                      <a:pPr algn="l" fontAlgn="b"/>
                      <a:r>
                        <a:rPr lang="en-GB" sz="1600" b="1" i="0" u="none" strike="noStrike" dirty="0">
                          <a:solidFill>
                            <a:srgbClr val="000000"/>
                          </a:solidFill>
                          <a:effectLst/>
                          <a:latin typeface="Calibri"/>
                        </a:rPr>
                        <a:t>Event Timestamp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GB" sz="1600" b="1" i="0" u="none" strike="noStrike" dirty="0">
                          <a:solidFill>
                            <a:srgbClr val="000000"/>
                          </a:solidFill>
                          <a:effectLst/>
                          <a:latin typeface="Calibri"/>
                        </a:rPr>
                        <a:t>Beam Energy [MeV]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GB" sz="1600" b="1" i="0" u="none" strike="noStrike">
                          <a:solidFill>
                            <a:srgbClr val="000000"/>
                          </a:solidFill>
                          <a:effectLst/>
                          <a:latin typeface="Calibri"/>
                        </a:rPr>
                        <a:t>Fill Number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GB" sz="1600" b="1" i="0" u="none" strike="noStrike">
                          <a:solidFill>
                            <a:srgbClr val="000000"/>
                          </a:solidFill>
                          <a:effectLst/>
                          <a:latin typeface="Calibri"/>
                        </a:rPr>
                        <a:t> Comment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381000">
                <a:tc>
                  <a:txBody>
                    <a:bodyPr/>
                    <a:lstStyle/>
                    <a:p>
                      <a:pPr algn="ctr" fontAlgn="b"/>
                      <a:r>
                        <a:rPr lang="en-GB" sz="1600" b="0" i="0" u="none" strike="noStrike" dirty="0">
                          <a:solidFill>
                            <a:srgbClr val="000000"/>
                          </a:solidFill>
                          <a:effectLst/>
                          <a:latin typeface="Calibri"/>
                        </a:rPr>
                        <a:t>28-May-12 18:47:48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a:rPr>
                        <a:t>3492360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a:rPr>
                        <a:t>2672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600" b="0" i="0" u="none" strike="noStrike" dirty="0">
                          <a:solidFill>
                            <a:srgbClr val="000000"/>
                          </a:solidFill>
                          <a:effectLst/>
                          <a:latin typeface="Calibri"/>
                        </a:rPr>
                        <a:t>BPMS out of limits - drifting readings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00">
                <a:tc>
                  <a:txBody>
                    <a:bodyPr/>
                    <a:lstStyle/>
                    <a:p>
                      <a:pPr algn="ctr" fontAlgn="b"/>
                      <a:r>
                        <a:rPr lang="en-GB" sz="1600" b="0" i="0" u="none" strike="noStrike" dirty="0">
                          <a:solidFill>
                            <a:srgbClr val="000000"/>
                          </a:solidFill>
                          <a:effectLst/>
                          <a:latin typeface="Calibri"/>
                        </a:rPr>
                        <a:t>29-May-12 03:16:28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a:rPr>
                        <a:t>1497360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a:rPr>
                        <a:t>2674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600" b="0" i="0" u="none" strike="noStrike" dirty="0">
                          <a:solidFill>
                            <a:srgbClr val="000000"/>
                          </a:solidFill>
                          <a:effectLst/>
                          <a:latin typeface="Calibri"/>
                        </a:rPr>
                        <a:t>OFSU crash </a:t>
                      </a:r>
                      <a:r>
                        <a:rPr lang="en-GB" sz="1600" b="0" i="0" u="none" strike="noStrike" dirty="0" smtClean="0">
                          <a:solidFill>
                            <a:srgbClr val="000000"/>
                          </a:solidFill>
                          <a:effectLst/>
                          <a:latin typeface="Calibri"/>
                        </a:rPr>
                        <a:t>– </a:t>
                      </a:r>
                      <a:r>
                        <a:rPr lang="en-GB" sz="1600" b="1" i="0" u="none" strike="noStrike" dirty="0" smtClean="0">
                          <a:solidFill>
                            <a:srgbClr val="FF0000"/>
                          </a:solidFill>
                          <a:effectLst/>
                          <a:latin typeface="Calibri"/>
                        </a:rPr>
                        <a:t>240</a:t>
                      </a:r>
                      <a:r>
                        <a:rPr lang="en-GB" sz="1600" b="1" i="0" u="none" strike="noStrike" baseline="0" dirty="0" smtClean="0">
                          <a:solidFill>
                            <a:srgbClr val="FF0000"/>
                          </a:solidFill>
                          <a:effectLst/>
                          <a:latin typeface="Calibri"/>
                        </a:rPr>
                        <a:t> CMW applications from </a:t>
                      </a:r>
                      <a:r>
                        <a:rPr lang="en-GB" sz="1600" b="1" i="0" u="none" strike="noStrike" baseline="0" dirty="0" err="1" smtClean="0">
                          <a:solidFill>
                            <a:srgbClr val="FF0000"/>
                          </a:solidFill>
                          <a:effectLst/>
                          <a:latin typeface="Calibri"/>
                        </a:rPr>
                        <a:t>LabView</a:t>
                      </a:r>
                      <a:r>
                        <a:rPr lang="en-GB" sz="1600" b="1" i="0" u="none" strike="noStrike" baseline="0" dirty="0" smtClean="0">
                          <a:solidFill>
                            <a:srgbClr val="FF0000"/>
                          </a:solidFill>
                          <a:effectLst/>
                          <a:latin typeface="Calibri"/>
                        </a:rPr>
                        <a:t> applications</a:t>
                      </a:r>
                      <a:endParaRPr lang="en-GB" sz="1600" b="1" i="0" u="none" strike="noStrike" dirty="0">
                        <a:solidFill>
                          <a:srgbClr val="FF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00">
                <a:tc>
                  <a:txBody>
                    <a:bodyPr/>
                    <a:lstStyle/>
                    <a:p>
                      <a:pPr algn="ctr" fontAlgn="b"/>
                      <a:r>
                        <a:rPr lang="en-GB" sz="1600" b="0" i="0" u="none" strike="noStrike">
                          <a:solidFill>
                            <a:srgbClr val="000000"/>
                          </a:solidFill>
                          <a:effectLst/>
                          <a:latin typeface="Calibri"/>
                        </a:rPr>
                        <a:t>30-May-12 06:19:48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a:rPr>
                        <a:t>3180240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a:rPr>
                        <a:t>2678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600" b="0" i="0" u="none" strike="noStrike" dirty="0">
                          <a:solidFill>
                            <a:srgbClr val="000000"/>
                          </a:solidFill>
                          <a:effectLst/>
                          <a:latin typeface="Calibri"/>
                        </a:rPr>
                        <a:t>Longitudinal blow-up B1 didn't work. Collimator </a:t>
                      </a:r>
                      <a:r>
                        <a:rPr lang="en-GB" sz="1600" b="0" i="0" u="none" strike="noStrike" dirty="0" smtClean="0">
                          <a:solidFill>
                            <a:srgbClr val="000000"/>
                          </a:solidFill>
                          <a:effectLst/>
                          <a:latin typeface="Calibri"/>
                        </a:rPr>
                        <a:t>temperature interlock (TCTVB.4L8)</a:t>
                      </a:r>
                      <a:endParaRPr lang="en-GB" sz="16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00">
                <a:tc>
                  <a:txBody>
                    <a:bodyPr/>
                    <a:lstStyle/>
                    <a:p>
                      <a:pPr algn="ctr" fontAlgn="b"/>
                      <a:r>
                        <a:rPr lang="en-GB" sz="1600" b="0" i="0" u="none" strike="noStrike">
                          <a:solidFill>
                            <a:srgbClr val="000000"/>
                          </a:solidFill>
                          <a:effectLst/>
                          <a:latin typeface="Calibri"/>
                        </a:rPr>
                        <a:t>30-May-12 13:16:47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a:rPr>
                        <a:t>450120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a:rPr>
                        <a:t>2681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smtClean="0">
                          <a:solidFill>
                            <a:srgbClr val="000000"/>
                          </a:solidFill>
                          <a:effectLst/>
                          <a:latin typeface="Calibri"/>
                        </a:rPr>
                        <a:t>OFSU</a:t>
                      </a:r>
                      <a:r>
                        <a:rPr lang="en-US" sz="1600" b="0" i="0" u="none" strike="noStrike" baseline="0" dirty="0" smtClean="0">
                          <a:solidFill>
                            <a:srgbClr val="000000"/>
                          </a:solidFill>
                          <a:effectLst/>
                          <a:latin typeface="Calibri"/>
                        </a:rPr>
                        <a:t> crashed just after mode change</a:t>
                      </a:r>
                      <a:endParaRPr lang="en-GB" sz="1600" b="0" i="0" u="none" strike="noStrike" dirty="0">
                        <a:solidFill>
                          <a:srgbClr val="000000"/>
                        </a:solidFill>
                        <a:effectLst/>
                        <a:latin typeface="Calibri"/>
                      </a:endParaRP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00">
                <a:tc>
                  <a:txBody>
                    <a:bodyPr/>
                    <a:lstStyle/>
                    <a:p>
                      <a:pPr algn="ctr" fontAlgn="b"/>
                      <a:r>
                        <a:rPr lang="en-GB" sz="1600" b="0" i="0" u="none" strike="noStrike">
                          <a:solidFill>
                            <a:srgbClr val="000000"/>
                          </a:solidFill>
                          <a:effectLst/>
                          <a:latin typeface="Calibri"/>
                        </a:rPr>
                        <a:t>01-Jun-12 03:09:07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a:rPr>
                        <a:t>3999960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a:rPr>
                        <a:t>2688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RQTF.A81B2 tripped after the end of ramp. Clean dump.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00">
                <a:tc>
                  <a:txBody>
                    <a:bodyPr/>
                    <a:lstStyle/>
                    <a:p>
                      <a:pPr algn="ctr" fontAlgn="b"/>
                      <a:r>
                        <a:rPr lang="en-GB" sz="1600" b="0" i="0" u="none" strike="noStrike" dirty="0">
                          <a:solidFill>
                            <a:srgbClr val="000000"/>
                          </a:solidFill>
                          <a:effectLst/>
                          <a:latin typeface="Calibri"/>
                        </a:rPr>
                        <a:t>01-Jun-12 05:20:52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a:rPr>
                        <a:t>513720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a:rPr>
                        <a:t>2689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Same power converter tripped as for previous fill. RQTF.A81B2 tripped after starting the ramp at  514 MeV. Losses on TCDQ very low (due to the low energy and the ramp). Clean dump.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 name="Title 1"/>
          <p:cNvSpPr>
            <a:spLocks noGrp="1"/>
          </p:cNvSpPr>
          <p:nvPr>
            <p:ph type="title"/>
          </p:nvPr>
        </p:nvSpPr>
        <p:spPr/>
        <p:txBody>
          <a:bodyPr/>
          <a:lstStyle/>
          <a:p>
            <a:r>
              <a:rPr lang="en-US" dirty="0" smtClean="0"/>
              <a:t>Lost ramps</a:t>
            </a:r>
            <a:endParaRPr lang="en-US" dirty="0"/>
          </a:p>
        </p:txBody>
      </p:sp>
      <p:sp>
        <p:nvSpPr>
          <p:cNvPr id="5" name="Date Placeholder 4"/>
          <p:cNvSpPr>
            <a:spLocks noGrp="1"/>
          </p:cNvSpPr>
          <p:nvPr>
            <p:ph type="dt" sz="half" idx="12"/>
          </p:nvPr>
        </p:nvSpPr>
        <p:spPr/>
        <p:txBody>
          <a:bodyPr/>
          <a:lstStyle/>
          <a:p>
            <a:pPr>
              <a:defRPr/>
            </a:pPr>
            <a:fld id="{8DB136F0-67B7-4818-B560-09B195599388}" type="datetime3">
              <a:rPr lang="en-US" smtClean="0"/>
              <a:t>4 June 2012</a:t>
            </a:fld>
            <a:endParaRPr lang="en-US" dirty="0"/>
          </a:p>
        </p:txBody>
      </p:sp>
      <p:sp>
        <p:nvSpPr>
          <p:cNvPr id="6" name="Footer Placeholder 5"/>
          <p:cNvSpPr>
            <a:spLocks noGrp="1"/>
          </p:cNvSpPr>
          <p:nvPr>
            <p:ph type="ftr" sz="quarter" idx="10"/>
          </p:nvPr>
        </p:nvSpPr>
        <p:spPr/>
        <p:txBody>
          <a:bodyPr/>
          <a:lstStyle/>
          <a:p>
            <a:pPr>
              <a:defRPr/>
            </a:pPr>
            <a:r>
              <a:rPr lang="en-US" smtClean="0"/>
              <a:t>Week 22 Summary - G. Arduini</a:t>
            </a:r>
            <a:endParaRPr lang="en-US" dirty="0"/>
          </a:p>
        </p:txBody>
      </p:sp>
      <p:sp>
        <p:nvSpPr>
          <p:cNvPr id="7" name="Rectangle 6"/>
          <p:cNvSpPr/>
          <p:nvPr/>
        </p:nvSpPr>
        <p:spPr>
          <a:xfrm>
            <a:off x="5638800" y="5608629"/>
            <a:ext cx="2438396" cy="28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FF00"/>
                </a:solidFill>
              </a:rPr>
              <a:t>c/o Post-Mortem DB</a:t>
            </a:r>
            <a:endParaRPr lang="en-US" sz="1600" b="1" dirty="0">
              <a:solidFill>
                <a:srgbClr val="FFFF00"/>
              </a:solidFill>
            </a:endParaRPr>
          </a:p>
        </p:txBody>
      </p:sp>
      <p:sp>
        <p:nvSpPr>
          <p:cNvPr id="8" name="Slide Number Placeholder 7"/>
          <p:cNvSpPr>
            <a:spLocks noGrp="1"/>
          </p:cNvSpPr>
          <p:nvPr>
            <p:ph type="sldNum" sz="quarter" idx="11"/>
          </p:nvPr>
        </p:nvSpPr>
        <p:spPr/>
        <p:txBody>
          <a:bodyPr/>
          <a:lstStyle/>
          <a:p>
            <a:fld id="{20D66058-8582-419F-AA3B-A79C8D77E78A}" type="slidenum">
              <a:rPr lang="en-US" smtClean="0"/>
              <a:pPr/>
              <a:t>8</a:t>
            </a:fld>
            <a:endParaRPr lang="en-US"/>
          </a:p>
        </p:txBody>
      </p:sp>
    </p:spTree>
    <p:extLst>
      <p:ext uri="{BB962C8B-B14F-4D97-AF65-F5344CB8AC3E}">
        <p14:creationId xmlns:p14="http://schemas.microsoft.com/office/powerpoint/2010/main" val="1029789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25600" y="4200566"/>
            <a:ext cx="3718400" cy="2000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3469535905"/>
              </p:ext>
            </p:extLst>
          </p:nvPr>
        </p:nvGraphicFramePr>
        <p:xfrm>
          <a:off x="179390" y="1159028"/>
          <a:ext cx="8736011" cy="2878455"/>
        </p:xfrm>
        <a:graphic>
          <a:graphicData uri="http://schemas.openxmlformats.org/drawingml/2006/table">
            <a:tbl>
              <a:tblPr/>
              <a:tblGrid>
                <a:gridCol w="2120690"/>
                <a:gridCol w="1074990"/>
                <a:gridCol w="5540331"/>
              </a:tblGrid>
              <a:tr h="190500">
                <a:tc>
                  <a:txBody>
                    <a:bodyPr/>
                    <a:lstStyle/>
                    <a:p>
                      <a:pPr algn="l" fontAlgn="b"/>
                      <a:r>
                        <a:rPr lang="en-GB" sz="1600" b="1" i="0" u="none" strike="noStrike" dirty="0">
                          <a:solidFill>
                            <a:srgbClr val="000000"/>
                          </a:solidFill>
                          <a:effectLst/>
                          <a:latin typeface="Calibri"/>
                        </a:rPr>
                        <a:t>Event Timestamp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GB" sz="1600" b="1" i="0" u="none" strike="noStrike" dirty="0">
                          <a:solidFill>
                            <a:srgbClr val="000000"/>
                          </a:solidFill>
                          <a:effectLst/>
                          <a:latin typeface="Calibri"/>
                        </a:rPr>
                        <a:t>Fill Number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GB" sz="1600" b="1" i="0" u="none" strike="noStrike">
                          <a:solidFill>
                            <a:srgbClr val="000000"/>
                          </a:solidFill>
                          <a:effectLst/>
                          <a:latin typeface="Calibri"/>
                        </a:rPr>
                        <a:t>Mps Expert Comment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571500">
                <a:tc>
                  <a:txBody>
                    <a:bodyPr/>
                    <a:lstStyle/>
                    <a:p>
                      <a:pPr algn="ctr" fontAlgn="b"/>
                      <a:r>
                        <a:rPr lang="en-GB" sz="1600" b="0" i="0" u="none" strike="noStrike" dirty="0">
                          <a:solidFill>
                            <a:srgbClr val="000000"/>
                          </a:solidFill>
                          <a:effectLst/>
                          <a:latin typeface="Calibri"/>
                        </a:rPr>
                        <a:t>29-May-12 15:42:19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a:rPr>
                        <a:t>2676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600" b="0" i="0" u="none" strike="noStrike" dirty="0" smtClean="0">
                          <a:solidFill>
                            <a:srgbClr val="000000"/>
                          </a:solidFill>
                          <a:effectLst/>
                          <a:latin typeface="Calibri"/>
                        </a:rPr>
                        <a:t>beams dumped due to trip of ROF/ROD.A81.B1 (ROF.A67.B1 was also not available since 15/5) leading to instabilities at the end of the squeeze</a:t>
                      </a:r>
                      <a:endParaRPr lang="en-GB" sz="16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1500">
                <a:tc>
                  <a:txBody>
                    <a:bodyPr/>
                    <a:lstStyle/>
                    <a:p>
                      <a:pPr algn="ctr" fontAlgn="b"/>
                      <a:r>
                        <a:rPr lang="en-GB" sz="1600" b="0" i="0" u="none" strike="noStrike">
                          <a:solidFill>
                            <a:srgbClr val="000000"/>
                          </a:solidFill>
                          <a:effectLst/>
                          <a:latin typeface="Calibri"/>
                        </a:rPr>
                        <a:t>01-Jun-12 01:17:29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a:rPr>
                        <a:t>2687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Test ramp with low intensity after </a:t>
                      </a:r>
                      <a:r>
                        <a:rPr lang="en-US" sz="1600" b="0" i="0" u="none" strike="noStrike" dirty="0" err="1">
                          <a:solidFill>
                            <a:srgbClr val="000000"/>
                          </a:solidFill>
                          <a:effectLst/>
                          <a:latin typeface="Calibri"/>
                        </a:rPr>
                        <a:t>LHCb</a:t>
                      </a:r>
                      <a:r>
                        <a:rPr lang="en-US" sz="1600" b="0" i="0" u="none" strike="noStrike" dirty="0">
                          <a:solidFill>
                            <a:srgbClr val="000000"/>
                          </a:solidFill>
                          <a:effectLst/>
                          <a:latin typeface="Calibri"/>
                        </a:rPr>
                        <a:t> polarity change. Clean dump.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1500">
                <a:tc>
                  <a:txBody>
                    <a:bodyPr/>
                    <a:lstStyle/>
                    <a:p>
                      <a:pPr algn="ctr" fontAlgn="b"/>
                      <a:r>
                        <a:rPr lang="en-GB" sz="1600" b="0" i="0" u="none" strike="noStrike" dirty="0">
                          <a:solidFill>
                            <a:srgbClr val="000000"/>
                          </a:solidFill>
                          <a:effectLst/>
                          <a:latin typeface="Calibri"/>
                        </a:rPr>
                        <a:t>01-Jun-12 11:01:40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a:rPr>
                        <a:t>2690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Incoherent beam losses for beam 2, during 4 sec with 75 kW the beams were dumped, by the BPM in IR6 at MQY.4L6. Clean dump. Probably not optimum tune. Beam 1 was ok. Clean dump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150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600" b="0" i="0" u="none" strike="noStrike" dirty="0" smtClean="0">
                          <a:solidFill>
                            <a:srgbClr val="000000"/>
                          </a:solidFill>
                          <a:effectLst/>
                          <a:latin typeface="Calibri"/>
                        </a:rPr>
                        <a:t>04-Jun-12 02:25:30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Calibri"/>
                        </a:rPr>
                        <a:t>2695</a:t>
                      </a:r>
                      <a:endParaRPr lang="en-GB" sz="16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Calibri"/>
                        </a:rPr>
                        <a:t>BLM</a:t>
                      </a:r>
                      <a:r>
                        <a:rPr lang="en-US" sz="1600" b="0" i="0" u="none" strike="noStrike" baseline="0" dirty="0" smtClean="0">
                          <a:solidFill>
                            <a:srgbClr val="000000"/>
                          </a:solidFill>
                          <a:effectLst/>
                          <a:latin typeface="Calibri"/>
                        </a:rPr>
                        <a:t> HV SW </a:t>
                      </a:r>
                      <a:r>
                        <a:rPr lang="en-US" sz="1600" b="0" i="0" u="none" strike="noStrike" baseline="0" dirty="0" err="1" smtClean="0">
                          <a:solidFill>
                            <a:srgbClr val="000000"/>
                          </a:solidFill>
                          <a:effectLst/>
                          <a:latin typeface="Calibri"/>
                        </a:rPr>
                        <a:t>intlk</a:t>
                      </a:r>
                      <a:r>
                        <a:rPr lang="en-US" sz="1600" b="0" i="0" u="none" strike="noStrike" baseline="0" dirty="0" smtClean="0">
                          <a:solidFill>
                            <a:srgbClr val="000000"/>
                          </a:solidFill>
                          <a:effectLst/>
                          <a:latin typeface="Calibri"/>
                        </a:rPr>
                        <a:t> – loss of communication </a:t>
                      </a:r>
                      <a:endParaRPr lang="en-US" sz="16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Title 3"/>
          <p:cNvSpPr>
            <a:spLocks noGrp="1"/>
          </p:cNvSpPr>
          <p:nvPr>
            <p:ph type="title"/>
          </p:nvPr>
        </p:nvSpPr>
        <p:spPr/>
        <p:txBody>
          <a:bodyPr/>
          <a:lstStyle/>
          <a:p>
            <a:r>
              <a:rPr lang="en-US" dirty="0" smtClean="0"/>
              <a:t>Losses in adjust</a:t>
            </a:r>
            <a:endParaRPr lang="en-US" dirty="0"/>
          </a:p>
        </p:txBody>
      </p:sp>
      <p:sp>
        <p:nvSpPr>
          <p:cNvPr id="8" name="TextBox 7"/>
          <p:cNvSpPr txBox="1"/>
          <p:nvPr/>
        </p:nvSpPr>
        <p:spPr>
          <a:xfrm>
            <a:off x="7308380" y="5436900"/>
            <a:ext cx="720100" cy="338554"/>
          </a:xfrm>
          <a:prstGeom prst="rect">
            <a:avLst/>
          </a:prstGeom>
          <a:noFill/>
        </p:spPr>
        <p:txBody>
          <a:bodyPr wrap="square" rtlCol="0">
            <a:spAutoFit/>
          </a:bodyPr>
          <a:lstStyle/>
          <a:p>
            <a:r>
              <a:rPr lang="en-US" sz="1600" dirty="0" smtClean="0"/>
              <a:t>2676</a:t>
            </a:r>
            <a:endParaRPr lang="en-US" sz="1600" dirty="0"/>
          </a:p>
        </p:txBody>
      </p:sp>
      <p:sp>
        <p:nvSpPr>
          <p:cNvPr id="10" name="Date Placeholder 9"/>
          <p:cNvSpPr>
            <a:spLocks noGrp="1"/>
          </p:cNvSpPr>
          <p:nvPr>
            <p:ph type="dt" sz="half" idx="12"/>
          </p:nvPr>
        </p:nvSpPr>
        <p:spPr/>
        <p:txBody>
          <a:bodyPr/>
          <a:lstStyle/>
          <a:p>
            <a:pPr>
              <a:defRPr/>
            </a:pPr>
            <a:fld id="{2FEA24AE-7466-4811-8A02-80835307B2F6}" type="datetime3">
              <a:rPr lang="en-US" smtClean="0"/>
              <a:t>4 June 2012</a:t>
            </a:fld>
            <a:endParaRPr lang="en-US" dirty="0"/>
          </a:p>
        </p:txBody>
      </p:sp>
      <p:sp>
        <p:nvSpPr>
          <p:cNvPr id="11" name="Footer Placeholder 10"/>
          <p:cNvSpPr>
            <a:spLocks noGrp="1"/>
          </p:cNvSpPr>
          <p:nvPr>
            <p:ph type="ftr" sz="quarter" idx="10"/>
          </p:nvPr>
        </p:nvSpPr>
        <p:spPr/>
        <p:txBody>
          <a:bodyPr/>
          <a:lstStyle/>
          <a:p>
            <a:pPr>
              <a:defRPr/>
            </a:pPr>
            <a:r>
              <a:rPr lang="en-US" smtClean="0"/>
              <a:t>Week 22 Summary - G. Arduini</a:t>
            </a:r>
            <a:endParaRPr lang="en-US" dirty="0"/>
          </a:p>
        </p:txBody>
      </p:sp>
      <p:sp>
        <p:nvSpPr>
          <p:cNvPr id="13" name="Rectangle 12"/>
          <p:cNvSpPr/>
          <p:nvPr/>
        </p:nvSpPr>
        <p:spPr>
          <a:xfrm>
            <a:off x="304800" y="5318177"/>
            <a:ext cx="2438396" cy="28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FF00"/>
                </a:solidFill>
              </a:rPr>
              <a:t>c/o Post-Mortem DB</a:t>
            </a:r>
            <a:endParaRPr lang="en-US" sz="1600" b="1" dirty="0">
              <a:solidFill>
                <a:srgbClr val="FFFF00"/>
              </a:solidFill>
            </a:endParaRPr>
          </a:p>
        </p:txBody>
      </p:sp>
      <p:sp>
        <p:nvSpPr>
          <p:cNvPr id="14" name="Slide Number Placeholder 13"/>
          <p:cNvSpPr>
            <a:spLocks noGrp="1"/>
          </p:cNvSpPr>
          <p:nvPr>
            <p:ph type="sldNum" sz="quarter" idx="11"/>
          </p:nvPr>
        </p:nvSpPr>
        <p:spPr/>
        <p:txBody>
          <a:bodyPr/>
          <a:lstStyle/>
          <a:p>
            <a:fld id="{20D66058-8582-419F-AA3B-A79C8D77E78A}" type="slidenum">
              <a:rPr lang="en-US" smtClean="0"/>
              <a:pPr/>
              <a:t>9</a:t>
            </a:fld>
            <a:endParaRPr lang="en-US"/>
          </a:p>
        </p:txBody>
      </p:sp>
    </p:spTree>
    <p:extLst>
      <p:ext uri="{BB962C8B-B14F-4D97-AF65-F5344CB8AC3E}">
        <p14:creationId xmlns:p14="http://schemas.microsoft.com/office/powerpoint/2010/main" val="3445757491"/>
      </p:ext>
    </p:extLst>
  </p:cSld>
  <p:clrMapOvr>
    <a:masterClrMapping/>
  </p:clrMapOvr>
</p:sld>
</file>

<file path=ppt/theme/theme1.xml><?xml version="1.0" encoding="utf-8"?>
<a:theme xmlns:a="http://schemas.openxmlformats.org/drawingml/2006/main" name="LHCpresentations">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25752</TotalTime>
  <Words>1486</Words>
  <Application>Microsoft Office PowerPoint</Application>
  <PresentationFormat>On-screen Show (4:3)</PresentationFormat>
  <Paragraphs>321</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LHCpresentations</vt:lpstr>
      <vt:lpstr>Summary of week 22</vt:lpstr>
      <vt:lpstr>Week 22</vt:lpstr>
      <vt:lpstr>Last 24 hours</vt:lpstr>
      <vt:lpstr>Last 24 hours</vt:lpstr>
      <vt:lpstr>Fills of the week from 28/5 – 08:00</vt:lpstr>
      <vt:lpstr>Main faults</vt:lpstr>
      <vt:lpstr>Main faults by system</vt:lpstr>
      <vt:lpstr>Lost ramps</vt:lpstr>
      <vt:lpstr>Losses in adjust</vt:lpstr>
      <vt:lpstr>Losses during squeeze</vt:lpstr>
      <vt:lpstr>Week 22 - summary</vt:lpstr>
      <vt:lpstr>Performance</vt:lpstr>
      <vt:lpstr>Performance</vt:lpstr>
      <vt:lpstr>Performance</vt:lpstr>
      <vt:lpstr>Performance</vt:lpstr>
      <vt:lpstr>Energy matching</vt:lpstr>
      <vt:lpstr>Energy Matching</vt:lpstr>
      <vt:lpstr>ADT results </vt:lpstr>
      <vt:lpstr>LHCb polarity switch</vt:lpstr>
      <vt:lpstr>LHCb polarity switch</vt:lpstr>
      <vt:lpstr>BPMSB.A.L6.H</vt:lpstr>
      <vt:lpstr>Plan and Pending</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Gianluigi Arduini</dc:creator>
  <cp:lastModifiedBy>Gianluigi Arduini</cp:lastModifiedBy>
  <cp:revision>2268</cp:revision>
  <dcterms:created xsi:type="dcterms:W3CDTF">2010-04-25T23:23:07Z</dcterms:created>
  <dcterms:modified xsi:type="dcterms:W3CDTF">2012-06-04T06:25:25Z</dcterms:modified>
</cp:coreProperties>
</file>