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715" r:id="rId2"/>
    <p:sldMasterId id="2147483730" r:id="rId3"/>
    <p:sldMasterId id="2147483737" r:id="rId4"/>
  </p:sldMasterIdLst>
  <p:notesMasterIdLst>
    <p:notesMasterId r:id="rId29"/>
  </p:notesMasterIdLst>
  <p:handoutMasterIdLst>
    <p:handoutMasterId r:id="rId30"/>
  </p:handoutMasterIdLst>
  <p:sldIdLst>
    <p:sldId id="932" r:id="rId5"/>
    <p:sldId id="974" r:id="rId6"/>
    <p:sldId id="940" r:id="rId7"/>
    <p:sldId id="971" r:id="rId8"/>
    <p:sldId id="972" r:id="rId9"/>
    <p:sldId id="973" r:id="rId10"/>
    <p:sldId id="975" r:id="rId11"/>
    <p:sldId id="941" r:id="rId12"/>
    <p:sldId id="957" r:id="rId13"/>
    <p:sldId id="943" r:id="rId14"/>
    <p:sldId id="960" r:id="rId15"/>
    <p:sldId id="966" r:id="rId16"/>
    <p:sldId id="961" r:id="rId17"/>
    <p:sldId id="963" r:id="rId18"/>
    <p:sldId id="942" r:id="rId19"/>
    <p:sldId id="967" r:id="rId20"/>
    <p:sldId id="964" r:id="rId21"/>
    <p:sldId id="965" r:id="rId22"/>
    <p:sldId id="948" r:id="rId23"/>
    <p:sldId id="949" r:id="rId24"/>
    <p:sldId id="951" r:id="rId25"/>
    <p:sldId id="952" r:id="rId26"/>
    <p:sldId id="968" r:id="rId27"/>
    <p:sldId id="969" r:id="rId28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A501"/>
    <a:srgbClr val="008000"/>
    <a:srgbClr val="FF0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97" autoAdjust="0"/>
    <p:restoredTop sz="95238" autoAdjust="0"/>
  </p:normalViewPr>
  <p:slideViewPr>
    <p:cSldViewPr>
      <p:cViewPr varScale="1">
        <p:scale>
          <a:sx n="122" d="100"/>
          <a:sy n="122" d="100"/>
        </p:scale>
        <p:origin x="-120" y="-384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5/29/12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Relationship Id="rId3" Type="http://schemas.openxmlformats.org/officeDocument/2006/relationships/image" Target="../media/image3.w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2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29-05-2012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LHC morning report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44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36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26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8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29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29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66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60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78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78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84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1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46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fld id="{97089497-6043-4A13-B4D8-5E09838C7E08}" type="slidenum">
              <a:rPr lang="en-US" sz="1600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defRPr/>
              </a:pPr>
              <a:t>‹#›</a:t>
            </a:fld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234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16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9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881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Tem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l" eaLnBrk="1" hangingPunct="1">
              <a:spcBef>
                <a:spcPct val="0"/>
              </a:spcBef>
              <a:defRPr/>
            </a:pPr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7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l" eaLnBrk="1" hangingPunct="1">
              <a:spcBef>
                <a:spcPct val="0"/>
              </a:spcBef>
              <a:defRPr/>
            </a:pPr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3" y="92075"/>
            <a:ext cx="6334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160338"/>
            <a:ext cx="49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 userDrawn="1"/>
        </p:nvSpPr>
        <p:spPr>
          <a:xfrm>
            <a:off x="-9525" y="187325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100" dirty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4"/>
          <p:cNvSpPr>
            <a:spLocks noChangeArrowheads="1"/>
          </p:cNvSpPr>
          <p:nvPr userDrawn="1"/>
        </p:nvSpPr>
        <p:spPr bwMode="auto">
          <a:xfrm>
            <a:off x="0" y="66421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sz="1200">
                <a:solidFill>
                  <a:srgbClr val="FFFFFF"/>
                </a:solidFill>
                <a:latin typeface="Calibri" pitchFamily="34" charset="0"/>
              </a:rPr>
              <a:t>markus.zerlauth@cern.ch</a:t>
            </a:r>
          </a:p>
        </p:txBody>
      </p:sp>
      <p:sp>
        <p:nvSpPr>
          <p:cNvPr id="9" name="Rectangle 34"/>
          <p:cNvSpPr>
            <a:spLocks noChangeArrowheads="1"/>
          </p:cNvSpPr>
          <p:nvPr userDrawn="1"/>
        </p:nvSpPr>
        <p:spPr bwMode="auto">
          <a:xfrm>
            <a:off x="1828800" y="6642100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</a:rPr>
              <a:t>LHC </a:t>
            </a:r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 Performance Workshop – Chamonix 2012</a:t>
            </a:r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629400"/>
            <a:ext cx="1143000" cy="228600"/>
          </a:xfrm>
          <a:prstGeom prst="rect">
            <a:avLst/>
          </a:prstGeom>
        </p:spPr>
        <p:txBody>
          <a:bodyPr/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algn="l">
              <a:spcBef>
                <a:spcPct val="0"/>
              </a:spcBef>
              <a:defRPr/>
            </a:pPr>
            <a:fld id="{B95C3B5D-A04A-42D5-B914-BF8EC138D995}" type="slidenum">
              <a:rPr lang="en-US">
                <a:solidFill>
                  <a:srgbClr val="FFFFFF"/>
                </a:solidFill>
                <a:latin typeface="Helvetica"/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6463437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29-05-2012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LHC morning report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54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90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36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7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470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55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25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000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45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648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226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47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813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3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3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0.xml"/><Relationship Id="rId16" Type="http://schemas.openxmlformats.org/officeDocument/2006/relationships/theme" Target="../theme/theme4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4" r:id="rId1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9224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  <p:extLst>
      <p:ext uri="{BB962C8B-B14F-4D97-AF65-F5344CB8AC3E}">
        <p14:creationId xmlns:p14="http://schemas.microsoft.com/office/powerpoint/2010/main" val="302297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53" r:id="rId1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Level 1 20 </a:t>
            </a:r>
            <a:r>
              <a:rPr lang="de-CH" dirty="0" err="1" smtClean="0"/>
              <a:t>Pt</a:t>
            </a:r>
            <a:r>
              <a:rPr lang="de-CH" dirty="0" smtClean="0"/>
              <a:t>. </a:t>
            </a:r>
          </a:p>
          <a:p>
            <a:pPr lvl="1"/>
            <a:r>
              <a:rPr lang="de-CH" dirty="0" smtClean="0"/>
              <a:t>Text Level 2 18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2"/>
            <a:r>
              <a:rPr lang="de-CH" dirty="0" smtClean="0"/>
              <a:t>Text Level 3 16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3"/>
            <a:r>
              <a:rPr lang="de-CH" dirty="0" smtClean="0"/>
              <a:t>Text Level 4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4"/>
            <a:r>
              <a:rPr lang="de-CH" dirty="0" smtClean="0"/>
              <a:t>Text Level 5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</a:rPr>
              <a:t>2012-05-25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</a:rPr>
              <a:t>8:30 meeting</a:t>
            </a:r>
            <a:endParaRPr lang="en-US" sz="13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</a:rPr>
              <a:t>EBH</a:t>
            </a:r>
            <a:endParaRPr lang="en-US" sz="13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fld id="{D9D0EF41-8BD5-4BA3-B152-07B4757AE79F}" type="slidenum">
              <a:rPr lang="en-US" sz="1600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defRPr/>
              </a:pPr>
              <a:t>‹#›</a:t>
            </a:fld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8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9224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  <p:extLst>
      <p:ext uri="{BB962C8B-B14F-4D97-AF65-F5344CB8AC3E}">
        <p14:creationId xmlns:p14="http://schemas.microsoft.com/office/powerpoint/2010/main" val="106712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692620"/>
            <a:ext cx="8785220" cy="5760800"/>
          </a:xfrm>
        </p:spPr>
        <p:txBody>
          <a:bodyPr/>
          <a:lstStyle/>
          <a:p>
            <a:pPr lvl="0"/>
            <a:r>
              <a:rPr lang="en-US" dirty="0" smtClean="0"/>
              <a:t>12:46 </a:t>
            </a:r>
            <a:r>
              <a:rPr lang="en-US" dirty="0" smtClean="0">
                <a:solidFill>
                  <a:srgbClr val="FF0000"/>
                </a:solidFill>
              </a:rPr>
              <a:t>Dump</a:t>
            </a:r>
            <a:r>
              <a:rPr lang="en-US" dirty="0" smtClean="0"/>
              <a:t> of stable beams:</a:t>
            </a:r>
          </a:p>
          <a:p>
            <a:pPr lvl="1"/>
            <a:r>
              <a:rPr lang="en-US" dirty="0" smtClean="0"/>
              <a:t>Software </a:t>
            </a:r>
            <a:r>
              <a:rPr lang="en-US" dirty="0"/>
              <a:t>interlock on BPMS TCDQ/TCS checks. Position was slightly outside tolerance (~ few um)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ATLAS access</a:t>
            </a:r>
          </a:p>
          <a:p>
            <a:pPr lvl="1"/>
            <a:r>
              <a:rPr lang="en-US" dirty="0" smtClean="0"/>
              <a:t>Leak in tracker</a:t>
            </a:r>
          </a:p>
          <a:p>
            <a:r>
              <a:rPr lang="en-US" dirty="0" smtClean="0"/>
              <a:t>Injection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18</a:t>
            </a:r>
            <a:r>
              <a:rPr lang="en-US" dirty="0" smtClean="0"/>
              <a:t>:</a:t>
            </a:r>
            <a:r>
              <a:rPr lang="en-US" dirty="0" smtClean="0"/>
              <a:t>47: </a:t>
            </a:r>
            <a:r>
              <a:rPr lang="en-US" dirty="0" smtClean="0">
                <a:solidFill>
                  <a:srgbClr val="FF0000"/>
                </a:solidFill>
              </a:rPr>
              <a:t>Beam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ump </a:t>
            </a:r>
            <a:r>
              <a:rPr lang="en-US" dirty="0" smtClean="0"/>
              <a:t>during ramp:</a:t>
            </a:r>
          </a:p>
          <a:p>
            <a:pPr lvl="1"/>
            <a:r>
              <a:rPr lang="en-US" dirty="0"/>
              <a:t>BPMS4L6.B2 triggered as the threshold came down during the </a:t>
            </a:r>
            <a:r>
              <a:rPr lang="en-US" dirty="0" smtClean="0"/>
              <a:t>ramp.</a:t>
            </a:r>
          </a:p>
          <a:p>
            <a:r>
              <a:rPr lang="en-US" dirty="0" smtClean="0"/>
              <a:t>Injection.</a:t>
            </a:r>
          </a:p>
          <a:p>
            <a:r>
              <a:rPr lang="en-US" dirty="0" smtClean="0"/>
              <a:t>21:58 </a:t>
            </a:r>
            <a:r>
              <a:rPr lang="en-US" b="1" u="sng" dirty="0" smtClean="0"/>
              <a:t>Stable beams. 6.3e33.</a:t>
            </a:r>
          </a:p>
          <a:p>
            <a:r>
              <a:rPr lang="en-US" dirty="0" smtClean="0"/>
              <a:t>00:46 </a:t>
            </a:r>
            <a:r>
              <a:rPr lang="en-US" dirty="0" smtClean="0">
                <a:solidFill>
                  <a:srgbClr val="FF0000"/>
                </a:solidFill>
              </a:rPr>
              <a:t>Beams dump</a:t>
            </a:r>
            <a:r>
              <a:rPr lang="en-US" dirty="0" smtClean="0"/>
              <a:t> by s</a:t>
            </a:r>
            <a:r>
              <a:rPr lang="en-US" dirty="0" smtClean="0"/>
              <a:t>purious </a:t>
            </a:r>
            <a:r>
              <a:rPr lang="en-US" dirty="0"/>
              <a:t>QPS trigger </a:t>
            </a:r>
            <a:r>
              <a:rPr lang="en-US" dirty="0" smtClean="0"/>
              <a:t>RCBXV2</a:t>
            </a:r>
            <a:r>
              <a:rPr lang="en-US" dirty="0"/>
              <a:t>.R1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PE </a:t>
            </a:r>
            <a:r>
              <a:rPr lang="en-US" dirty="0" smtClean="0"/>
              <a:t>piquet: exchange card </a:t>
            </a:r>
            <a:r>
              <a:rPr lang="en-US" dirty="0"/>
              <a:t>DQQDG on RCBXV2.R1 at </a:t>
            </a:r>
            <a:r>
              <a:rPr lang="en-US" dirty="0" smtClean="0"/>
              <a:t>next </a:t>
            </a:r>
            <a:r>
              <a:rPr lang="en-US" dirty="0"/>
              <a:t>occasion.</a:t>
            </a:r>
            <a:endParaRPr lang="en-US" dirty="0" smtClean="0"/>
          </a:p>
          <a:p>
            <a:r>
              <a:rPr lang="en-US" dirty="0" smtClean="0"/>
              <a:t>Injection. 03:16 </a:t>
            </a:r>
            <a:r>
              <a:rPr lang="en-US" dirty="0" smtClean="0">
                <a:solidFill>
                  <a:srgbClr val="FF0000"/>
                </a:solidFill>
              </a:rPr>
              <a:t>Beam dump</a:t>
            </a:r>
            <a:r>
              <a:rPr lang="en-US" dirty="0" smtClean="0"/>
              <a:t> during ramp:</a:t>
            </a:r>
          </a:p>
          <a:p>
            <a:pPr lvl="1"/>
            <a:r>
              <a:rPr lang="en-US" dirty="0"/>
              <a:t>SIS interlock triggered due to problems with OFSU</a:t>
            </a:r>
            <a:r>
              <a:rPr lang="en-US" dirty="0" smtClean="0"/>
              <a:t>. Controls…</a:t>
            </a:r>
          </a:p>
          <a:p>
            <a:r>
              <a:rPr lang="en-US" dirty="0" smtClean="0"/>
              <a:t>06:25 </a:t>
            </a:r>
            <a:r>
              <a:rPr lang="en-US" b="1" u="sng" dirty="0" smtClean="0"/>
              <a:t>Stable beams. 6.5e33.</a:t>
            </a:r>
            <a:endParaRPr lang="en-US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Mon/Tue 28/29.05.12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29-05-2012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0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908650"/>
            <a:ext cx="8641200" cy="5111750"/>
          </a:xfrm>
        </p:spPr>
        <p:txBody>
          <a:bodyPr/>
          <a:lstStyle/>
          <a:p>
            <a:r>
              <a:rPr lang="en-US" dirty="0" smtClean="0"/>
              <a:t>BPM interlock limits (3 h beam time)</a:t>
            </a:r>
          </a:p>
          <a:p>
            <a:endParaRPr lang="en-US" dirty="0"/>
          </a:p>
          <a:p>
            <a:r>
              <a:rPr lang="en-US" dirty="0" smtClean="0"/>
              <a:t>Tune scans (parasitic to stable beams)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7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IR6 Interlock BPM Scraping Tests </a:t>
            </a:r>
            <a:r>
              <a:rPr lang="en-US" sz="2800" dirty="0" smtClean="0"/>
              <a:t>(Rhodri)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972142"/>
            <a:ext cx="8964488" cy="230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007D">
                    <a:lumMod val="60000"/>
                    <a:lumOff val="40000"/>
                  </a:srgbClr>
                </a:solidFill>
                <a:latin typeface="Arial"/>
              </a:rPr>
              <a:t>Beam1</a:t>
            </a:r>
            <a:r>
              <a:rPr lang="en-US" dirty="0" smtClean="0">
                <a:solidFill>
                  <a:srgbClr val="00007D"/>
                </a:solidFill>
                <a:latin typeface="Arial"/>
              </a:rPr>
              <a:t> - everything looks fine, with </a:t>
            </a:r>
            <a:r>
              <a:rPr lang="en-US" dirty="0">
                <a:solidFill>
                  <a:srgbClr val="00007D"/>
                </a:solidFill>
                <a:latin typeface="Arial"/>
              </a:rPr>
              <a:t>l</a:t>
            </a:r>
            <a:r>
              <a:rPr lang="en-US" dirty="0" smtClean="0">
                <a:solidFill>
                  <a:srgbClr val="00007D"/>
                </a:solidFill>
                <a:latin typeface="Arial"/>
              </a:rPr>
              <a:t>imit at 3.6e10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  <a:latin typeface="Arial"/>
              </a:rPr>
              <a:t>Beam2</a:t>
            </a:r>
            <a:r>
              <a:rPr lang="en-US" dirty="0" smtClean="0">
                <a:solidFill>
                  <a:srgbClr val="00007D"/>
                </a:solidFill>
                <a:latin typeface="Arial"/>
              </a:rPr>
              <a:t> - attenuation </a:t>
            </a:r>
            <a:r>
              <a:rPr lang="en-US" dirty="0">
                <a:solidFill>
                  <a:srgbClr val="00007D"/>
                </a:solidFill>
                <a:latin typeface="Arial"/>
              </a:rPr>
              <a:t>levels </a:t>
            </a:r>
            <a:r>
              <a:rPr lang="en-US" dirty="0" smtClean="0">
                <a:solidFill>
                  <a:srgbClr val="00007D"/>
                </a:solidFill>
                <a:latin typeface="Arial"/>
              </a:rPr>
              <a:t>for both BPMSA in 6R seem </a:t>
            </a:r>
            <a:r>
              <a:rPr lang="en-US" dirty="0">
                <a:solidFill>
                  <a:srgbClr val="00007D"/>
                </a:solidFill>
                <a:latin typeface="Arial"/>
              </a:rPr>
              <a:t>to be </a:t>
            </a:r>
            <a:r>
              <a:rPr lang="en-US" dirty="0" smtClean="0">
                <a:solidFill>
                  <a:srgbClr val="00007D"/>
                </a:solidFill>
                <a:latin typeface="Arial"/>
              </a:rPr>
              <a:t>incorrect</a:t>
            </a:r>
          </a:p>
          <a:p>
            <a:pPr lvl="1" algn="l">
              <a:lnSpc>
                <a:spcPct val="13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rgbClr val="00007D"/>
                </a:solidFill>
                <a:latin typeface="Arial"/>
              </a:rPr>
              <a:t> </a:t>
            </a:r>
            <a:r>
              <a:rPr lang="en-US" sz="1800" dirty="0" smtClean="0">
                <a:solidFill>
                  <a:srgbClr val="00007D"/>
                </a:solidFill>
                <a:latin typeface="Arial"/>
              </a:rPr>
              <a:t>One </a:t>
            </a:r>
            <a:r>
              <a:rPr lang="en-US" sz="1800" dirty="0">
                <a:solidFill>
                  <a:srgbClr val="00007D"/>
                </a:solidFill>
                <a:latin typeface="Arial"/>
              </a:rPr>
              <a:t>triggers </a:t>
            </a:r>
            <a:r>
              <a:rPr lang="en-US" sz="1800" dirty="0" smtClean="0">
                <a:solidFill>
                  <a:srgbClr val="00007D"/>
                </a:solidFill>
                <a:latin typeface="Arial"/>
              </a:rPr>
              <a:t>too early </a:t>
            </a:r>
            <a:r>
              <a:rPr lang="en-US" sz="1800" dirty="0">
                <a:solidFill>
                  <a:srgbClr val="00007D"/>
                </a:solidFill>
                <a:latin typeface="Arial"/>
              </a:rPr>
              <a:t>(6e10 - </a:t>
            </a:r>
            <a:r>
              <a:rPr lang="en-US" sz="1800" dirty="0" smtClean="0">
                <a:solidFill>
                  <a:srgbClr val="00007D"/>
                </a:solidFill>
                <a:latin typeface="Arial"/>
              </a:rPr>
              <a:t>level </a:t>
            </a:r>
            <a:r>
              <a:rPr lang="en-US" sz="1800" dirty="0">
                <a:solidFill>
                  <a:srgbClr val="00007D"/>
                </a:solidFill>
                <a:latin typeface="Arial"/>
              </a:rPr>
              <a:t>observed for </a:t>
            </a:r>
            <a:r>
              <a:rPr lang="en-US" sz="1800" dirty="0" smtClean="0">
                <a:solidFill>
                  <a:srgbClr val="00007D"/>
                </a:solidFill>
                <a:latin typeface="Arial"/>
              </a:rPr>
              <a:t>dump Wed night)</a:t>
            </a:r>
          </a:p>
          <a:p>
            <a:pPr lvl="1" algn="l">
              <a:lnSpc>
                <a:spcPct val="13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7D"/>
                </a:solidFill>
                <a:latin typeface="Arial"/>
              </a:rPr>
              <a:t> One triggers too late (1.1e10 - i.e. can trigger on probes at injection)</a:t>
            </a: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en-US" u="sng" dirty="0" smtClean="0">
                <a:solidFill>
                  <a:srgbClr val="00007D"/>
                </a:solidFill>
                <a:latin typeface="Arial"/>
              </a:rPr>
              <a:t>Attenuation </a:t>
            </a:r>
            <a:r>
              <a:rPr lang="en-US" u="sng" dirty="0" smtClean="0">
                <a:solidFill>
                  <a:srgbClr val="00007D"/>
                </a:solidFill>
                <a:latin typeface="Arial"/>
              </a:rPr>
              <a:t>had been </a:t>
            </a:r>
            <a:r>
              <a:rPr lang="en-US" u="sng" dirty="0" smtClean="0">
                <a:solidFill>
                  <a:srgbClr val="00007D"/>
                </a:solidFill>
                <a:latin typeface="Arial"/>
              </a:rPr>
              <a:t>increased on the wrong </a:t>
            </a:r>
            <a:r>
              <a:rPr lang="en-US" u="sng" dirty="0" smtClean="0">
                <a:solidFill>
                  <a:srgbClr val="00007D"/>
                </a:solidFill>
                <a:latin typeface="Arial"/>
              </a:rPr>
              <a:t>channel.</a:t>
            </a:r>
            <a:endParaRPr lang="en-US" u="sng" dirty="0" smtClean="0">
              <a:solidFill>
                <a:srgbClr val="00007D"/>
              </a:solidFill>
              <a:latin typeface="Arial"/>
            </a:endParaRPr>
          </a:p>
        </p:txBody>
      </p:sp>
      <p:pic>
        <p:nvPicPr>
          <p:cNvPr id="8" name="Picture 7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591" y="709297"/>
            <a:ext cx="4508564" cy="3066383"/>
          </a:xfrm>
          <a:prstGeom prst="rect">
            <a:avLst/>
          </a:prstGeom>
        </p:spPr>
      </p:pic>
      <p:pic>
        <p:nvPicPr>
          <p:cNvPr id="9" name="Picture 8" descr="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22" y="709297"/>
            <a:ext cx="4508000" cy="3066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78065" y="1573393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B2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2.2e10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2317267" y="2005441"/>
            <a:ext cx="144016" cy="7200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389275" y="2005441"/>
            <a:ext cx="72008" cy="10801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063294" y="3013553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B2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2.2e10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6582340" y="2293473"/>
            <a:ext cx="288032" cy="86409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6582340" y="3157569"/>
            <a:ext cx="288032" cy="7200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316137" y="1526748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B1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.3e10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7806812" y="2001778"/>
            <a:ext cx="182946" cy="24674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7806812" y="2001778"/>
            <a:ext cx="167956" cy="1071207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3076419" y="1551724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B1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.3e10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3260362" y="2031169"/>
            <a:ext cx="167390" cy="19737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3252867" y="2023674"/>
            <a:ext cx="159895" cy="102932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2389370" y="3090714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B1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.6e10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1326630" y="1738612"/>
            <a:ext cx="757003" cy="562630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7D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2893103" y="3013024"/>
            <a:ext cx="224852" cy="277319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V="1">
            <a:off x="2880612" y="2338467"/>
            <a:ext cx="199868" cy="93938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343688" y="1717409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B2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6.2e10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1271680" y="2149457"/>
            <a:ext cx="144016" cy="7200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343688" y="2149457"/>
            <a:ext cx="72008" cy="10801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Oval 65"/>
          <p:cNvSpPr/>
          <p:nvPr/>
        </p:nvSpPr>
        <p:spPr bwMode="auto">
          <a:xfrm>
            <a:off x="6215924" y="1426318"/>
            <a:ext cx="757003" cy="562630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7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34348" y="1419319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B2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.1e10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6895475" y="1684487"/>
            <a:ext cx="190921" cy="99343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6895475" y="1776334"/>
            <a:ext cx="164892" cy="13716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5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11175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Attenuation issue had been fixed on Friday.</a:t>
            </a:r>
          </a:p>
          <a:p>
            <a:r>
              <a:rPr lang="en-US" dirty="0">
                <a:solidFill>
                  <a:srgbClr val="000090"/>
                </a:solidFill>
                <a:sym typeface="Wingdings" pitchFamily="2" charset="2"/>
              </a:rPr>
              <a:t>I</a:t>
            </a:r>
            <a:r>
              <a:rPr lang="en-US" dirty="0" smtClean="0">
                <a:solidFill>
                  <a:srgbClr val="000090"/>
                </a:solidFill>
                <a:sym typeface="Wingdings" pitchFamily="2" charset="2"/>
              </a:rPr>
              <a:t>nterlock </a:t>
            </a:r>
            <a:r>
              <a:rPr lang="en-US" dirty="0">
                <a:solidFill>
                  <a:srgbClr val="000090"/>
                </a:solidFill>
                <a:sym typeface="Wingdings" pitchFamily="2" charset="2"/>
              </a:rPr>
              <a:t>BPMS B2 tests – all found OK</a:t>
            </a:r>
          </a:p>
          <a:p>
            <a:pPr lvl="1"/>
            <a:r>
              <a:rPr lang="en-GB" dirty="0" smtClean="0"/>
              <a:t>Scraping </a:t>
            </a:r>
            <a:r>
              <a:rPr lang="en-GB" dirty="0"/>
              <a:t>B2 with TCP.D6R7.B2 (sensitivity test)</a:t>
            </a:r>
          </a:p>
          <a:p>
            <a:pPr lvl="2"/>
            <a:r>
              <a:rPr lang="en-US" dirty="0"/>
              <a:t>BPMSA.B4R6.B2 decreased from 6e10 to </a:t>
            </a:r>
            <a:r>
              <a:rPr lang="en-US" dirty="0">
                <a:solidFill>
                  <a:srgbClr val="0000FF"/>
                </a:solidFill>
              </a:rPr>
              <a:t>4e10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BPMSA.A4R6.B2 increased from 1.1e10 to </a:t>
            </a:r>
            <a:r>
              <a:rPr lang="en-US" dirty="0" smtClean="0">
                <a:solidFill>
                  <a:srgbClr val="0000FF"/>
                </a:solidFill>
              </a:rPr>
              <a:t>3e10</a:t>
            </a:r>
            <a:endParaRPr lang="en-US" dirty="0" smtClean="0"/>
          </a:p>
          <a:p>
            <a:pPr lvl="1"/>
            <a:r>
              <a:rPr lang="en-US" dirty="0" smtClean="0"/>
              <a:t>Probes </a:t>
            </a:r>
            <a:r>
              <a:rPr lang="en-US" dirty="0"/>
              <a:t>should now be invisible to the system when in low </a:t>
            </a:r>
            <a:r>
              <a:rPr lang="en-US" dirty="0" smtClean="0"/>
              <a:t>sensitivity.</a:t>
            </a:r>
          </a:p>
          <a:p>
            <a:r>
              <a:rPr lang="en-US" dirty="0" smtClean="0"/>
              <a:t>Margin </a:t>
            </a:r>
            <a:r>
              <a:rPr lang="en-US" dirty="0"/>
              <a:t>for single bunch loss with physics beams increased. </a:t>
            </a:r>
            <a:r>
              <a:rPr lang="en-US" dirty="0">
                <a:solidFill>
                  <a:srgbClr val="FF0000"/>
                </a:solidFill>
              </a:rPr>
              <a:t>Should now be OK down to </a:t>
            </a:r>
            <a:r>
              <a:rPr lang="en-US" dirty="0" smtClean="0">
                <a:solidFill>
                  <a:srgbClr val="FF0000"/>
                </a:solidFill>
              </a:rPr>
              <a:t>4e10.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limits can probably still be </a:t>
            </a:r>
            <a:r>
              <a:rPr lang="en-US" dirty="0" err="1"/>
              <a:t>optimised</a:t>
            </a:r>
            <a:r>
              <a:rPr lang="en-US" dirty="0"/>
              <a:t> to bring the limits on all interlock BPMs to between 2-3e10. Requires access to </a:t>
            </a:r>
            <a:r>
              <a:rPr lang="en-US" dirty="0" smtClean="0"/>
              <a:t>UA67.</a:t>
            </a:r>
          </a:p>
          <a:p>
            <a:pPr lvl="1"/>
            <a:r>
              <a:rPr lang="en-US" dirty="0" smtClean="0"/>
              <a:t>OP </a:t>
            </a:r>
            <a:r>
              <a:rPr lang="en-US" dirty="0"/>
              <a:t>should still check bunch counts with the machine full to verify correct functioning with multi-bunch fills.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IR6 BPM Tests Continued…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338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Tune B2 H at Start Stable Beams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  <p:pic>
        <p:nvPicPr>
          <p:cNvPr id="1025" name="Picture 1" descr="https://ab-dep-op-elogbook.web.cern.ch/ab-dep-op-elogbook/elogbook/secure/attach.php?attachId=1247849&amp;type=png&amp;fname=20120523090422.png"/>
          <p:cNvPicPr>
            <a:picLocks noChangeAspect="1" noChangeArrowheads="1"/>
          </p:cNvPicPr>
          <p:nvPr/>
        </p:nvPicPr>
        <p:blipFill>
          <a:blip r:embed="rId2" cstate="print"/>
          <a:srcRect l="2520" t="15120" r="879" b="10539"/>
          <a:stretch>
            <a:fillRect/>
          </a:stretch>
        </p:blipFill>
        <p:spPr bwMode="auto">
          <a:xfrm>
            <a:off x="467430" y="764630"/>
            <a:ext cx="8281150" cy="424859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1115520" y="2852920"/>
            <a:ext cx="1296180" cy="14402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2627730" y="2420860"/>
            <a:ext cx="504070" cy="4915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347830" y="1988800"/>
            <a:ext cx="648090" cy="7201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211950" y="1628750"/>
            <a:ext cx="2376330" cy="28804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2483710" y="2420860"/>
            <a:ext cx="0" cy="43206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483710" y="3388940"/>
            <a:ext cx="1471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7D"/>
                </a:solidFill>
                <a:latin typeface="Symbol" pitchFamily="18" charset="2"/>
              </a:rPr>
              <a:t>D</a:t>
            </a:r>
            <a:r>
              <a:rPr lang="en-US" sz="1600" b="1" dirty="0" err="1" smtClean="0">
                <a:solidFill>
                  <a:srgbClr val="00007D"/>
                </a:solidFill>
              </a:rPr>
              <a:t>Q</a:t>
            </a:r>
            <a:r>
              <a:rPr lang="en-US" sz="1600" b="1" baseline="-25000" dirty="0" err="1" smtClean="0">
                <a:solidFill>
                  <a:srgbClr val="00007D"/>
                </a:solidFill>
              </a:rPr>
              <a:t>h</a:t>
            </a:r>
            <a:r>
              <a:rPr lang="en-US" sz="1600" b="1" dirty="0" smtClean="0">
                <a:solidFill>
                  <a:srgbClr val="00007D"/>
                </a:solidFill>
              </a:rPr>
              <a:t> = + 0.001</a:t>
            </a:r>
            <a:endParaRPr lang="en-US" sz="1600" b="1" dirty="0">
              <a:solidFill>
                <a:srgbClr val="00007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0912" y="101261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E578E"/>
                </a:solidFill>
              </a:rPr>
              <a:t>Lifetime B1</a:t>
            </a:r>
            <a:endParaRPr lang="en-US" dirty="0">
              <a:solidFill>
                <a:srgbClr val="3E578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520" y="3153174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A33F90"/>
                </a:solidFill>
              </a:rPr>
              <a:t>Lifetime</a:t>
            </a:r>
            <a:br>
              <a:rPr lang="en-US" dirty="0" smtClean="0">
                <a:solidFill>
                  <a:srgbClr val="A33F90"/>
                </a:solidFill>
              </a:rPr>
            </a:br>
            <a:r>
              <a:rPr lang="en-US" dirty="0" smtClean="0">
                <a:solidFill>
                  <a:srgbClr val="A33F90"/>
                </a:solidFill>
              </a:rPr>
              <a:t>B2</a:t>
            </a:r>
            <a:endParaRPr lang="en-US" dirty="0">
              <a:solidFill>
                <a:srgbClr val="A33F9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3810" y="2708900"/>
            <a:ext cx="1471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7D"/>
                </a:solidFill>
                <a:latin typeface="Symbol" pitchFamily="18" charset="2"/>
              </a:rPr>
              <a:t>D</a:t>
            </a:r>
            <a:r>
              <a:rPr lang="en-US" sz="1600" b="1" dirty="0" err="1" smtClean="0">
                <a:solidFill>
                  <a:srgbClr val="00007D"/>
                </a:solidFill>
              </a:rPr>
              <a:t>Q</a:t>
            </a:r>
            <a:r>
              <a:rPr lang="en-US" sz="1600" b="1" baseline="-25000" dirty="0" err="1" smtClean="0">
                <a:solidFill>
                  <a:srgbClr val="00007D"/>
                </a:solidFill>
              </a:rPr>
              <a:t>h</a:t>
            </a:r>
            <a:r>
              <a:rPr lang="en-US" sz="1600" b="1" dirty="0" smtClean="0">
                <a:solidFill>
                  <a:srgbClr val="00007D"/>
                </a:solidFill>
              </a:rPr>
              <a:t> = + 0.001</a:t>
            </a:r>
            <a:endParaRPr lang="en-US" sz="1600" b="1" dirty="0">
              <a:solidFill>
                <a:srgbClr val="00007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9940" y="2204830"/>
            <a:ext cx="1471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7D"/>
                </a:solidFill>
                <a:latin typeface="Symbol" pitchFamily="18" charset="2"/>
              </a:rPr>
              <a:t>D</a:t>
            </a:r>
            <a:r>
              <a:rPr lang="en-US" sz="1600" b="1" dirty="0" err="1" smtClean="0">
                <a:solidFill>
                  <a:srgbClr val="00007D"/>
                </a:solidFill>
              </a:rPr>
              <a:t>Q</a:t>
            </a:r>
            <a:r>
              <a:rPr lang="en-US" sz="1600" b="1" baseline="-25000" dirty="0" err="1" smtClean="0">
                <a:solidFill>
                  <a:srgbClr val="00007D"/>
                </a:solidFill>
              </a:rPr>
              <a:t>h</a:t>
            </a:r>
            <a:r>
              <a:rPr lang="en-US" sz="1600" b="1" dirty="0" smtClean="0">
                <a:solidFill>
                  <a:srgbClr val="00007D"/>
                </a:solidFill>
              </a:rPr>
              <a:t> = + 0.001</a:t>
            </a:r>
            <a:endParaRPr lang="en-US" sz="1600" b="1" dirty="0">
              <a:solidFill>
                <a:srgbClr val="00007D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3203810" y="2060810"/>
            <a:ext cx="0" cy="37148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4788030" y="5157240"/>
            <a:ext cx="4032560" cy="1303703"/>
            <a:chOff x="683460" y="3941305"/>
            <a:chExt cx="7993110" cy="2584125"/>
          </a:xfrm>
        </p:grpSpPr>
        <p:pic>
          <p:nvPicPr>
            <p:cNvPr id="26" name="Picture 1" descr="https://ab-dep-op-elogbook.web.cern.ch/ab-dep-op-elogbook/elogbook/secure/attach.php?attachId=1247869&amp;type=png&amp;fname=20120523100058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47431" r="19087" b="15856"/>
            <a:stretch/>
          </p:blipFill>
          <p:spPr bwMode="auto">
            <a:xfrm>
              <a:off x="683460" y="3941305"/>
              <a:ext cx="7993110" cy="2584125"/>
            </a:xfrm>
            <a:prstGeom prst="rect">
              <a:avLst/>
            </a:prstGeom>
            <a:noFill/>
          </p:spPr>
        </p:pic>
        <p:cxnSp>
          <p:nvCxnSpPr>
            <p:cNvPr id="27" name="Straight Connector 26"/>
            <p:cNvCxnSpPr/>
            <p:nvPr/>
          </p:nvCxnSpPr>
          <p:spPr bwMode="auto">
            <a:xfrm flipV="1">
              <a:off x="2339690" y="4221110"/>
              <a:ext cx="0" cy="201628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2127960" y="4293119"/>
              <a:ext cx="2478943" cy="518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00007D"/>
                  </a:solidFill>
                </a:rPr>
                <a:t>Q2h adjustment</a:t>
              </a:r>
              <a:endParaRPr lang="en-US" sz="1050" b="1" dirty="0">
                <a:solidFill>
                  <a:srgbClr val="00007D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9440" y="5157240"/>
            <a:ext cx="3871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Tune dependence </a:t>
            </a:r>
            <a:r>
              <a:rPr lang="en-US" dirty="0" smtClean="0"/>
              <a:t>at start of fill!</a:t>
            </a:r>
          </a:p>
          <a:p>
            <a:pPr algn="l"/>
            <a:r>
              <a:rPr lang="en-US" dirty="0" smtClean="0">
                <a:solidFill>
                  <a:srgbClr val="000090"/>
                </a:solidFill>
              </a:rPr>
              <a:t>Watch tune feedback actions!</a:t>
            </a:r>
          </a:p>
          <a:p>
            <a:pPr algn="l"/>
            <a:r>
              <a:rPr lang="en-US" dirty="0" smtClean="0"/>
              <a:t>So far: No trim into process!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60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836640"/>
            <a:ext cx="8713210" cy="5616780"/>
          </a:xfrm>
        </p:spPr>
        <p:txBody>
          <a:bodyPr/>
          <a:lstStyle/>
          <a:p>
            <a:r>
              <a:rPr lang="en-US" dirty="0"/>
              <a:t>14:30 – 15:00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tune </a:t>
            </a:r>
            <a:r>
              <a:rPr lang="en-US" dirty="0"/>
              <a:t>scan B2</a:t>
            </a:r>
          </a:p>
          <a:p>
            <a:pPr lvl="1"/>
            <a:r>
              <a:rPr lang="en-US" dirty="0"/>
              <a:t>in H and V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0.001steps</a:t>
            </a:r>
            <a:r>
              <a:rPr lang="en-US" dirty="0" smtClean="0"/>
              <a:t>)</a:t>
            </a:r>
            <a:endParaRPr lang="en-US" dirty="0" smtClean="0">
              <a:latin typeface="Symbol" charset="2"/>
              <a:cs typeface="Symbol" charset="2"/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Q = + 0.003 		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Q = – 0.008 </a:t>
            </a:r>
          </a:p>
          <a:p>
            <a:r>
              <a:rPr lang="en-US" dirty="0" smtClean="0"/>
              <a:t>Lessons:</a:t>
            </a:r>
          </a:p>
          <a:p>
            <a:pPr lvl="1"/>
            <a:r>
              <a:rPr lang="en-US" dirty="0" smtClean="0"/>
              <a:t>Standard WP </a:t>
            </a:r>
            <a:br>
              <a:rPr lang="en-US" dirty="0" smtClean="0"/>
            </a:br>
            <a:r>
              <a:rPr lang="en-US" dirty="0" smtClean="0"/>
              <a:t>gives good </a:t>
            </a:r>
            <a:br>
              <a:rPr lang="en-US" dirty="0" smtClean="0"/>
            </a:br>
            <a:r>
              <a:rPr lang="en-US" dirty="0" smtClean="0"/>
              <a:t>lifetime.</a:t>
            </a:r>
          </a:p>
          <a:p>
            <a:pPr lvl="1"/>
            <a:r>
              <a:rPr lang="en-US" dirty="0" smtClean="0"/>
              <a:t>A broad plateau</a:t>
            </a:r>
            <a:br>
              <a:rPr lang="en-US" dirty="0" smtClean="0"/>
            </a:br>
            <a:r>
              <a:rPr lang="en-US" dirty="0" smtClean="0"/>
              <a:t>around standard WP.</a:t>
            </a:r>
          </a:p>
          <a:p>
            <a:pPr lvl="1"/>
            <a:r>
              <a:rPr lang="en-US" dirty="0" smtClean="0"/>
              <a:t>At end of stable beams: almost </a:t>
            </a:r>
            <a:r>
              <a:rPr lang="en-US" dirty="0" smtClean="0">
                <a:solidFill>
                  <a:srgbClr val="FF0000"/>
                </a:solidFill>
              </a:rPr>
              <a:t>3 times more room in negative direction than in positive direction</a:t>
            </a:r>
            <a:r>
              <a:rPr lang="en-US" dirty="0" smtClean="0"/>
              <a:t> (for factor 5 reduction in lifetime).</a:t>
            </a:r>
          </a:p>
          <a:p>
            <a:pPr lvl="1"/>
            <a:r>
              <a:rPr lang="en-US" dirty="0" smtClean="0"/>
              <a:t>Needs careful analysis: Extrapolate back to start of stable beams.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Scan (End of Stable Beams Fill 2663)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29-05-2012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  <p:pic>
        <p:nvPicPr>
          <p:cNvPr id="6" name="Picture 3" descr="C:\Users\eholzer\AppData\Local\Temp\201205251503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10" y="764630"/>
            <a:ext cx="5832810" cy="388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3779890" y="2287251"/>
            <a:ext cx="5112710" cy="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779890" y="2348850"/>
            <a:ext cx="1336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Standard WP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32427" y="3284980"/>
            <a:ext cx="976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r>
              <a:rPr lang="en-US" dirty="0" smtClean="0"/>
              <a:t>0.003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12450" y="3068950"/>
            <a:ext cx="911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-0.008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1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836640"/>
            <a:ext cx="8641200" cy="5616780"/>
          </a:xfrm>
        </p:spPr>
        <p:txBody>
          <a:bodyPr/>
          <a:lstStyle/>
          <a:p>
            <a:r>
              <a:rPr lang="en-US" dirty="0"/>
              <a:t>Energy matching of injected beams by RF frequency shifts (up to ± 25 Hz) </a:t>
            </a:r>
            <a:r>
              <a:rPr lang="en-US" dirty="0">
                <a:sym typeface="Wingdings"/>
              </a:rPr>
              <a:t> reduction of </a:t>
            </a:r>
            <a:r>
              <a:rPr lang="en-US" dirty="0" err="1">
                <a:sym typeface="Wingdings"/>
              </a:rPr>
              <a:t>uncaptured</a:t>
            </a:r>
            <a:r>
              <a:rPr lang="en-US" dirty="0">
                <a:sym typeface="Wingdings"/>
              </a:rPr>
              <a:t> beam loss</a:t>
            </a:r>
          </a:p>
          <a:p>
            <a:endParaRPr lang="en-US" dirty="0"/>
          </a:p>
          <a:p>
            <a:r>
              <a:rPr lang="en-US" dirty="0" smtClean="0"/>
              <a:t>Problem </a:t>
            </a:r>
            <a:r>
              <a:rPr lang="en-US" dirty="0"/>
              <a:t>of dumps when loosing a few bunches:</a:t>
            </a:r>
          </a:p>
          <a:p>
            <a:pPr lvl="1"/>
            <a:r>
              <a:rPr lang="en-US" dirty="0"/>
              <a:t>Change of filling scheme: No private IR8 collisions.</a:t>
            </a:r>
          </a:p>
          <a:p>
            <a:pPr lvl="1"/>
            <a:r>
              <a:rPr lang="en-US" dirty="0"/>
              <a:t>Fix of attenuation for IR6 interlocked BPM: threshold to 4 × 10</a:t>
            </a:r>
            <a:r>
              <a:rPr lang="en-US" baseline="30000" dirty="0"/>
              <a:t>10</a:t>
            </a:r>
            <a:r>
              <a:rPr lang="en-US" dirty="0"/>
              <a:t> 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Increase </a:t>
            </a:r>
            <a:r>
              <a:rPr lang="en-US" dirty="0" smtClean="0"/>
              <a:t>of bunch intensity: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1.45 × 10</a:t>
            </a:r>
            <a:r>
              <a:rPr lang="en-US" b="1" baseline="30000" dirty="0" smtClean="0">
                <a:solidFill>
                  <a:srgbClr val="FF0000"/>
                </a:solidFill>
              </a:rPr>
              <a:t>11</a:t>
            </a:r>
            <a:r>
              <a:rPr lang="en-US" b="1" dirty="0" smtClean="0">
                <a:solidFill>
                  <a:srgbClr val="FF0000"/>
                </a:solidFill>
              </a:rPr>
              <a:t> p 	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	</a:t>
            </a:r>
            <a:r>
              <a:rPr lang="en-US" b="1" dirty="0" smtClean="0">
                <a:solidFill>
                  <a:srgbClr val="FF0000"/>
                </a:solidFill>
              </a:rPr>
              <a:t>1.50 </a:t>
            </a:r>
            <a:r>
              <a:rPr lang="en-US" b="1" dirty="0">
                <a:solidFill>
                  <a:srgbClr val="FF0000"/>
                </a:solidFill>
              </a:rPr>
              <a:t>× 10</a:t>
            </a:r>
            <a:r>
              <a:rPr lang="en-US" b="1" baseline="30000" dirty="0">
                <a:solidFill>
                  <a:srgbClr val="FF0000"/>
                </a:solidFill>
              </a:rPr>
              <a:t>11</a:t>
            </a:r>
            <a:r>
              <a:rPr lang="en-US" b="1" dirty="0">
                <a:solidFill>
                  <a:srgbClr val="FF0000"/>
                </a:solidFill>
              </a:rPr>
              <a:t> p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+3.5 % in bunch intensity, resulting in + 7.0% in peak luminosity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Optimization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5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</a:t>
            </a:r>
            <a:r>
              <a:rPr lang="en-US" dirty="0">
                <a:solidFill>
                  <a:schemeClr val="accent2"/>
                </a:solidFill>
              </a:rPr>
              <a:t>nominal (1.5 ns long) bunch we expect 0.6 % capture loss for 1E-4 </a:t>
            </a:r>
            <a:r>
              <a:rPr lang="en-US" dirty="0" err="1">
                <a:solidFill>
                  <a:schemeClr val="accent2"/>
                </a:solidFill>
              </a:rPr>
              <a:t>Dp</a:t>
            </a:r>
            <a:r>
              <a:rPr lang="en-US" dirty="0">
                <a:solidFill>
                  <a:schemeClr val="accent2"/>
                </a:solidFill>
              </a:rPr>
              <a:t>/p and 200 </a:t>
            </a:r>
            <a:r>
              <a:rPr lang="en-US" dirty="0" err="1">
                <a:solidFill>
                  <a:schemeClr val="accent2"/>
                </a:solidFill>
              </a:rPr>
              <a:t>ps</a:t>
            </a:r>
            <a:r>
              <a:rPr lang="en-US" dirty="0">
                <a:solidFill>
                  <a:schemeClr val="accent2"/>
                </a:solidFill>
              </a:rPr>
              <a:t> phase error </a:t>
            </a:r>
            <a:r>
              <a:rPr lang="en-US" dirty="0"/>
              <a:t>(see LHC_RF.pdf). </a:t>
            </a:r>
          </a:p>
          <a:p>
            <a:r>
              <a:rPr lang="en-US" dirty="0"/>
              <a:t>The offset in energy can be further reduced by matching the two rings (calls for a fine-tuning of dipole correctors). This is not fully justified as we see similar capture losses in B1 and B2 while B2 is better matched. To be checked. </a:t>
            </a:r>
          </a:p>
          <a:p>
            <a:r>
              <a:rPr lang="en-US" dirty="0"/>
              <a:t>The dispersion in bunch length (and phase – not shown here) is a limitation in the SPS, related to the increased bunch intensity: </a:t>
            </a:r>
          </a:p>
          <a:p>
            <a:pPr lvl="1"/>
            <a:r>
              <a:rPr lang="en-US" dirty="0" smtClean="0"/>
              <a:t>Keeping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tight max-bunch-length</a:t>
            </a:r>
            <a:r>
              <a:rPr lang="en-US" dirty="0"/>
              <a:t>, there is </a:t>
            </a:r>
            <a:r>
              <a:rPr lang="en-US" dirty="0">
                <a:solidFill>
                  <a:srgbClr val="FF0000"/>
                </a:solidFill>
              </a:rPr>
              <a:t>no more injection…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Relaxing</a:t>
            </a:r>
            <a:r>
              <a:rPr lang="en-US" dirty="0" smtClean="0"/>
              <a:t> </a:t>
            </a:r>
            <a:r>
              <a:rPr lang="en-US" dirty="0"/>
              <a:t>these to accept 1.85 ns long bunch result in </a:t>
            </a:r>
            <a:r>
              <a:rPr lang="en-US" dirty="0">
                <a:solidFill>
                  <a:srgbClr val="FF0000"/>
                </a:solidFill>
              </a:rPr>
              <a:t>more capture losses. </a:t>
            </a:r>
          </a:p>
          <a:p>
            <a:r>
              <a:rPr lang="en-US" dirty="0" smtClean="0"/>
              <a:t>We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at the limit for capture with the nominal (1.5 ns long!) bunch</a:t>
            </a:r>
            <a:r>
              <a:rPr lang="en-US" dirty="0"/>
              <a:t>. If we wish to keep working reliably at high bunch intensity (with some bunches 1.85 long and phase variation along the batch) we need a discussion including the injectors (at least SPS RF). </a:t>
            </a:r>
            <a:endParaRPr lang="en-GB" dirty="0"/>
          </a:p>
          <a:p>
            <a:r>
              <a:rPr lang="en-GB" b="1" u="sng" dirty="0" smtClean="0"/>
              <a:t>Temporary fix: Adjust RF frequency at injection to optimize capture!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Losses </a:t>
            </a:r>
            <a:r>
              <a:rPr lang="en-US" dirty="0" smtClean="0">
                <a:solidFill>
                  <a:schemeClr val="accent2"/>
                </a:solidFill>
              </a:rPr>
              <a:t>Conclusions</a:t>
            </a:r>
            <a:r>
              <a:rPr lang="en-US" dirty="0" smtClean="0"/>
              <a:t> (Philippe)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320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bunches with only IR8 collisions</a:t>
            </a:r>
            <a:endParaRPr lang="en-GB" dirty="0"/>
          </a:p>
        </p:txBody>
      </p:sp>
      <p:sp>
        <p:nvSpPr>
          <p:cNvPr id="4" name="AutoShape 2" descr="https://ab-dep-op-elogbook.web.cern.ch/ab-dep-op-elogbook/elogbook/secure/attach.php?attachId=1247456&amp;type=png&amp;fname=201205221557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ab-dep-op-elogbook.web.cern.ch/ab-dep-op-elogbook/elogbook/secure/attach.php?attachId=1247456&amp;type=png&amp;fname=2012052215573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 descr="C:\Users\eholzer\AppData\Local\Temp\2012052215573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4"/>
          <a:stretch/>
        </p:blipFill>
        <p:spPr bwMode="auto">
          <a:xfrm>
            <a:off x="971600" y="908650"/>
            <a:ext cx="7452320" cy="457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90" y="1772770"/>
            <a:ext cx="1624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IR8 bunches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1550" y="170076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1550" y="450915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68829" y="2071371"/>
            <a:ext cx="99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68829" y="4170488"/>
            <a:ext cx="99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79890" y="5517290"/>
            <a:ext cx="745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7430" y="6165380"/>
            <a:ext cx="8006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Decision: Temporary remove these 3 bunches from collision scheme!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53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Losses Often Very Good Now. Example: Fill 2671</a:t>
            </a:r>
            <a:endParaRPr lang="en-GB" sz="2800" dirty="0"/>
          </a:p>
        </p:txBody>
      </p:sp>
      <p:pic>
        <p:nvPicPr>
          <p:cNvPr id="1027" name="Picture 3" descr="C:\Users\eholzer\AppData\Local\Temp\2012052805515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" r="17552" b="13858"/>
          <a:stretch/>
        </p:blipFill>
        <p:spPr bwMode="auto">
          <a:xfrm>
            <a:off x="-12060" y="620610"/>
            <a:ext cx="7993396" cy="503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holzer\AppData\Local\Temp\2012052805532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" b="53809"/>
          <a:stretch/>
        </p:blipFill>
        <p:spPr bwMode="auto">
          <a:xfrm>
            <a:off x="5004060" y="5209216"/>
            <a:ext cx="3970720" cy="164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1619590" y="836640"/>
            <a:ext cx="0" cy="439261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619590" y="980660"/>
            <a:ext cx="1282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26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410" y="5373270"/>
            <a:ext cx="8569190" cy="1296180"/>
          </a:xfrm>
        </p:spPr>
        <p:txBody>
          <a:bodyPr/>
          <a:lstStyle/>
          <a:p>
            <a:r>
              <a:rPr lang="en-US" sz="2000" dirty="0" smtClean="0"/>
              <a:t>In good cases (most): 	a few % of intensity lost (upper)</a:t>
            </a:r>
          </a:p>
          <a:p>
            <a:r>
              <a:rPr lang="en-US" sz="2000" dirty="0" smtClean="0"/>
              <a:t>Occasionally:		some bunches unstable, loosing </a:t>
            </a:r>
            <a:br>
              <a:rPr lang="en-US" sz="2000" dirty="0" smtClean="0"/>
            </a:br>
            <a:r>
              <a:rPr lang="en-US" sz="2000" dirty="0" smtClean="0"/>
              <a:t>				10 % (lower) or more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losses </a:t>
            </a:r>
            <a:r>
              <a:rPr lang="en-US" dirty="0" smtClean="0"/>
              <a:t>one </a:t>
            </a:r>
            <a:r>
              <a:rPr lang="en-US" dirty="0" smtClean="0"/>
              <a:t>beam (beyond </a:t>
            </a:r>
            <a:r>
              <a:rPr lang="en-US" dirty="0" smtClean="0"/>
              <a:t>IR8)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6625" name="Picture 1" descr="https://ab-dep-op-elogbook.web.cern.ch/ab-dep-op-elogbook/elogbook/secure/attach.php?attachId=1248054&amp;type=png&amp;fname=20120523184717.png"/>
          <p:cNvPicPr>
            <a:picLocks noChangeAspect="1" noChangeArrowheads="1"/>
          </p:cNvPicPr>
          <p:nvPr/>
        </p:nvPicPr>
        <p:blipFill rotWithShape="1">
          <a:blip r:embed="rId2" cstate="print"/>
          <a:srcRect t="9424" r="18331" b="16513"/>
          <a:stretch/>
        </p:blipFill>
        <p:spPr bwMode="auto">
          <a:xfrm>
            <a:off x="1331550" y="692620"/>
            <a:ext cx="6654032" cy="429959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1331550" y="865611"/>
            <a:ext cx="0" cy="388854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812690" y="1153651"/>
            <a:ext cx="1175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Start collision process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3468920" y="865611"/>
            <a:ext cx="0" cy="388854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540930" y="1041581"/>
            <a:ext cx="1175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Collision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28879" y="1452252"/>
            <a:ext cx="99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28879" y="3551369"/>
            <a:ext cx="99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39940" y="4898171"/>
            <a:ext cx="745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BPMS Interlock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9" name="Picture 8" descr="201205281928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670"/>
            <a:ext cx="9144000" cy="364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75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65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390" y="692620"/>
            <a:ext cx="6148885" cy="30876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Excitation Seen on B2H </a:t>
            </a:r>
            <a:r>
              <a:rPr lang="en-US" dirty="0" smtClean="0">
                <a:sym typeface="Wingdings"/>
              </a:rPr>
              <a:t> Coherent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2250" y="764630"/>
            <a:ext cx="1310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</a:t>
            </a:r>
            <a:r>
              <a:rPr lang="en-US" dirty="0" err="1" smtClean="0"/>
              <a:t>Arduini</a:t>
            </a:r>
            <a:endParaRPr lang="en-US" dirty="0"/>
          </a:p>
        </p:txBody>
      </p:sp>
      <p:pic>
        <p:nvPicPr>
          <p:cNvPr id="9" name="Picture 3" descr="C:\Users\eholzer\AppData\Local\Temp\201205260944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32" y="3851683"/>
            <a:ext cx="3960550" cy="297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96170" y="4322433"/>
            <a:ext cx="285412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Frequency spectrum B1 losses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instability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551" y="5805330"/>
            <a:ext cx="1438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Schmidt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3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</a:t>
            </a:r>
            <a:r>
              <a:rPr lang="en-US" dirty="0" smtClean="0"/>
              <a:t>2662: </a:t>
            </a:r>
            <a:r>
              <a:rPr lang="en-US" dirty="0" smtClean="0"/>
              <a:t>Losses both </a:t>
            </a:r>
            <a:r>
              <a:rPr lang="en-US" dirty="0" smtClean="0"/>
              <a:t>beams at start SB…</a:t>
            </a:r>
            <a:endParaRPr lang="en-GB" dirty="0"/>
          </a:p>
        </p:txBody>
      </p:sp>
      <p:pic>
        <p:nvPicPr>
          <p:cNvPr id="2050" name="Picture 2" descr="C:\Users\eholzer\AppData\Local\Temp\2012052501095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3" r="17541" b="14826"/>
          <a:stretch/>
        </p:blipFill>
        <p:spPr bwMode="auto">
          <a:xfrm>
            <a:off x="539440" y="764630"/>
            <a:ext cx="7993110" cy="496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26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B1 and B2 similar </a:t>
            </a:r>
            <a:br>
              <a:rPr lang="en-US" dirty="0" smtClean="0"/>
            </a:br>
            <a:r>
              <a:rPr lang="en-US" dirty="0" smtClean="0"/>
              <a:t>loss</a:t>
            </a:r>
            <a:r>
              <a:rPr lang="en-US" dirty="0"/>
              <a:t> </a:t>
            </a:r>
            <a:r>
              <a:rPr lang="en-US" dirty="0" smtClean="0"/>
              <a:t>pattern</a:t>
            </a:r>
          </a:p>
          <a:p>
            <a:r>
              <a:rPr lang="en-US" dirty="0" smtClean="0"/>
              <a:t>At end of batches!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2662</a:t>
            </a:r>
            <a:endParaRPr lang="en-GB" dirty="0"/>
          </a:p>
        </p:txBody>
      </p:sp>
      <p:pic>
        <p:nvPicPr>
          <p:cNvPr id="3075" name="Picture 3" descr="C:\Users\eholzer\AppData\Local\Temp\2012052501111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 r="17917" b="18327"/>
          <a:stretch/>
        </p:blipFill>
        <p:spPr bwMode="auto">
          <a:xfrm>
            <a:off x="3960440" y="260648"/>
            <a:ext cx="5076056" cy="295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holzer\AppData\Local\Temp\2012052501113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6" r="17852" b="18732"/>
          <a:stretch/>
        </p:blipFill>
        <p:spPr bwMode="auto">
          <a:xfrm>
            <a:off x="251520" y="3356992"/>
            <a:ext cx="5419725" cy="31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661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836640"/>
            <a:ext cx="8641200" cy="5111750"/>
          </a:xfrm>
        </p:spPr>
        <p:txBody>
          <a:bodyPr/>
          <a:lstStyle/>
          <a:p>
            <a:r>
              <a:rPr lang="en-US" dirty="0" smtClean="0"/>
              <a:t>Instabilities seen even after IR8 private collisions have been removed.</a:t>
            </a:r>
          </a:p>
          <a:p>
            <a:r>
              <a:rPr lang="en-US" dirty="0" smtClean="0"/>
              <a:t>Mechanism not yet fully understood.</a:t>
            </a:r>
          </a:p>
          <a:p>
            <a:r>
              <a:rPr lang="en-US" dirty="0" smtClean="0"/>
              <a:t>We know:</a:t>
            </a:r>
          </a:p>
          <a:p>
            <a:pPr lvl="1"/>
            <a:r>
              <a:rPr lang="en-US" dirty="0" smtClean="0"/>
              <a:t>Coherent instabilities.</a:t>
            </a:r>
          </a:p>
          <a:p>
            <a:pPr lvl="1"/>
            <a:r>
              <a:rPr lang="en-US" dirty="0" smtClean="0"/>
              <a:t>Appearing when going into collisions or just at start of stable beams.</a:t>
            </a:r>
          </a:p>
          <a:p>
            <a:pPr lvl="1"/>
            <a:r>
              <a:rPr lang="en-US" dirty="0" smtClean="0"/>
              <a:t>Can be on single beam or both beams.</a:t>
            </a:r>
          </a:p>
          <a:p>
            <a:pPr lvl="1"/>
            <a:r>
              <a:rPr lang="en-US" dirty="0" smtClean="0"/>
              <a:t>Seems to affect bunches at the end of the batch.</a:t>
            </a:r>
          </a:p>
          <a:p>
            <a:pPr lvl="1"/>
            <a:r>
              <a:rPr lang="en-US" dirty="0" smtClean="0"/>
              <a:t>Seems to appear more often at higher bunch intensities.</a:t>
            </a:r>
          </a:p>
          <a:p>
            <a:pPr lvl="1"/>
            <a:r>
              <a:rPr lang="en-US" dirty="0" smtClean="0"/>
              <a:t>Affected bunches self stabilize after some intensity has been lost (10% - 50%).</a:t>
            </a:r>
          </a:p>
          <a:p>
            <a:pPr lvl="1"/>
            <a:r>
              <a:rPr lang="en-US" dirty="0" smtClean="0"/>
              <a:t>Seem not to be tune WP driven.</a:t>
            </a:r>
          </a:p>
          <a:p>
            <a:r>
              <a:rPr lang="en-US" dirty="0" smtClean="0"/>
              <a:t>Transverse damper must be analyzed: effective or less effective at the end of the batch?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on Instabilities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03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692620"/>
            <a:ext cx="8713210" cy="5111750"/>
          </a:xfrm>
        </p:spPr>
        <p:txBody>
          <a:bodyPr/>
          <a:lstStyle/>
          <a:p>
            <a:r>
              <a:rPr lang="en-GB" dirty="0" smtClean="0"/>
              <a:t>Various small issues:</a:t>
            </a:r>
          </a:p>
          <a:p>
            <a:pPr lvl="1"/>
            <a:r>
              <a:rPr lang="en-GB" dirty="0" smtClean="0"/>
              <a:t>RB.A67</a:t>
            </a:r>
            <a:r>
              <a:rPr lang="en-GB" dirty="0"/>
              <a:t>: </a:t>
            </a:r>
            <a:r>
              <a:rPr lang="en-US" dirty="0"/>
              <a:t>One quench heater is discharging (half nominal value); needs a non-urgent intervention (MB.C19.R6)</a:t>
            </a:r>
          </a:p>
          <a:p>
            <a:pPr lvl="1"/>
            <a:r>
              <a:rPr lang="en-US" dirty="0" smtClean="0"/>
              <a:t>OFSU issue (</a:t>
            </a:r>
            <a:r>
              <a:rPr lang="en-US" dirty="0"/>
              <a:t>“FETCH ALL OPTICS TO OFSU” failed, “</a:t>
            </a:r>
            <a:r>
              <a:rPr lang="en-GB" dirty="0" err="1"/>
              <a:t>calc</a:t>
            </a:r>
            <a:r>
              <a:rPr lang="en-GB" dirty="0"/>
              <a:t> optics function” failed, stopped at flat top and did not restart automatically)</a:t>
            </a:r>
          </a:p>
          <a:p>
            <a:pPr lvl="1"/>
            <a:r>
              <a:rPr lang="en-US" dirty="0"/>
              <a:t>Several latches on MKI rise time for beam 1 during injection</a:t>
            </a:r>
          </a:p>
          <a:p>
            <a:pPr lvl="1"/>
            <a:r>
              <a:rPr lang="en-US" dirty="0" smtClean="0"/>
              <a:t>Several small issues in </a:t>
            </a:r>
            <a:r>
              <a:rPr lang="en-US" dirty="0" err="1" smtClean="0"/>
              <a:t>lumi</a:t>
            </a:r>
            <a:r>
              <a:rPr lang="en-US" dirty="0" smtClean="0"/>
              <a:t> optimization</a:t>
            </a:r>
            <a:endParaRPr lang="en-US" dirty="0"/>
          </a:p>
          <a:p>
            <a:r>
              <a:rPr lang="en-US" dirty="0" smtClean="0"/>
              <a:t>Energy matching: </a:t>
            </a:r>
          </a:p>
          <a:p>
            <a:pPr lvl="1"/>
            <a:r>
              <a:rPr lang="en-US" dirty="0" smtClean="0"/>
              <a:t>Injections </a:t>
            </a:r>
            <a:r>
              <a:rPr lang="en-US" dirty="0"/>
              <a:t>done with </a:t>
            </a:r>
            <a:r>
              <a:rPr lang="en-US" dirty="0" smtClean="0"/>
              <a:t>off</a:t>
            </a:r>
            <a:r>
              <a:rPr lang="en-US" dirty="0"/>
              <a:t>-centered orbit (~ +15Hz), very </a:t>
            </a:r>
            <a:r>
              <a:rPr lang="en-US" dirty="0" smtClean="0"/>
              <a:t>clean.</a:t>
            </a:r>
          </a:p>
          <a:p>
            <a:pPr lvl="1"/>
            <a:r>
              <a:rPr lang="en-US" dirty="0" smtClean="0"/>
              <a:t>Must do proper energy matching at some point.</a:t>
            </a:r>
          </a:p>
          <a:p>
            <a:r>
              <a:rPr lang="en-US" dirty="0" err="1" smtClean="0"/>
              <a:t>LHCb</a:t>
            </a:r>
            <a:r>
              <a:rPr lang="en-US" dirty="0" smtClean="0"/>
              <a:t> polarity change.</a:t>
            </a:r>
          </a:p>
          <a:p>
            <a:r>
              <a:rPr lang="en-US" dirty="0" smtClean="0"/>
              <a:t>IR6 BPM:</a:t>
            </a:r>
          </a:p>
          <a:p>
            <a:pPr lvl="1"/>
            <a:r>
              <a:rPr lang="en-US" dirty="0" smtClean="0"/>
              <a:t>Going to 2e10 threshold in bunch intensity for beam dump?</a:t>
            </a:r>
          </a:p>
          <a:p>
            <a:r>
              <a:rPr lang="en-US" dirty="0" smtClean="0"/>
              <a:t>Follow-up discussion </a:t>
            </a:r>
            <a:r>
              <a:rPr lang="en-US" dirty="0" err="1" smtClean="0"/>
              <a:t>octupole</a:t>
            </a:r>
            <a:r>
              <a:rPr lang="en-US" dirty="0" smtClean="0"/>
              <a:t> sign.</a:t>
            </a:r>
          </a:p>
          <a:p>
            <a:pPr lvl="1"/>
            <a:r>
              <a:rPr lang="en-US" sz="500" dirty="0" smtClean="0"/>
              <a:t> </a:t>
            </a:r>
            <a:endParaRPr lang="en-US" sz="500" dirty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 Mike and </a:t>
            </a:r>
            <a:r>
              <a:rPr lang="en-US" dirty="0" err="1" smtClean="0">
                <a:sym typeface="Wingdings"/>
              </a:rPr>
              <a:t>Gianluigi</a:t>
            </a:r>
            <a:r>
              <a:rPr lang="en-US" dirty="0" smtClean="0">
                <a:sym typeface="Wingdings"/>
              </a:rPr>
              <a:t> for this week…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2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836640"/>
            <a:ext cx="8785220" cy="5688790"/>
          </a:xfrm>
        </p:spPr>
        <p:txBody>
          <a:bodyPr/>
          <a:lstStyle/>
          <a:p>
            <a:r>
              <a:rPr lang="en-US" dirty="0" smtClean="0"/>
              <a:t>Performance achievements:</a:t>
            </a:r>
          </a:p>
          <a:p>
            <a:pPr lvl="1"/>
            <a:r>
              <a:rPr lang="en-US" dirty="0" smtClean="0"/>
              <a:t>Peak luminosity:				</a:t>
            </a:r>
            <a:r>
              <a:rPr lang="en-US" b="1" dirty="0" smtClean="0">
                <a:solidFill>
                  <a:srgbClr val="FF0000"/>
                </a:solidFill>
              </a:rPr>
              <a:t>6.63 × 10</a:t>
            </a:r>
            <a:r>
              <a:rPr lang="en-US" b="1" baseline="30000" dirty="0" smtClean="0">
                <a:solidFill>
                  <a:srgbClr val="FF0000"/>
                </a:solidFill>
              </a:rPr>
              <a:t>33</a:t>
            </a:r>
            <a:r>
              <a:rPr lang="en-US" b="1" dirty="0" smtClean="0">
                <a:solidFill>
                  <a:srgbClr val="FF0000"/>
                </a:solidFill>
              </a:rPr>
              <a:t> cm</a:t>
            </a:r>
            <a:r>
              <a:rPr lang="en-US" b="1" baseline="30000" dirty="0" smtClean="0">
                <a:solidFill>
                  <a:srgbClr val="FF0000"/>
                </a:solidFill>
              </a:rPr>
              <a:t>-2</a:t>
            </a:r>
            <a:r>
              <a:rPr lang="en-US" b="1" dirty="0" smtClean="0">
                <a:solidFill>
                  <a:srgbClr val="FF0000"/>
                </a:solidFill>
              </a:rPr>
              <a:t> s</a:t>
            </a:r>
            <a:r>
              <a:rPr lang="en-US" b="1" baseline="30000" dirty="0" smtClean="0">
                <a:solidFill>
                  <a:srgbClr val="FF0000"/>
                </a:solidFill>
              </a:rPr>
              <a:t>-1</a:t>
            </a:r>
          </a:p>
          <a:p>
            <a:pPr lvl="1"/>
            <a:r>
              <a:rPr lang="en-US" dirty="0" smtClean="0"/>
              <a:t>Integrated luminosity:			</a:t>
            </a:r>
            <a:r>
              <a:rPr lang="en-US" b="1" dirty="0" smtClean="0">
                <a:solidFill>
                  <a:srgbClr val="FF0000"/>
                </a:solidFill>
              </a:rPr>
              <a:t>0.92 fb</a:t>
            </a:r>
            <a:r>
              <a:rPr lang="en-US" b="1" baseline="30000" dirty="0" smtClean="0">
                <a:solidFill>
                  <a:srgbClr val="FF0000"/>
                </a:solidFill>
              </a:rPr>
              <a:t>-1</a:t>
            </a:r>
          </a:p>
          <a:p>
            <a:pPr lvl="1"/>
            <a:r>
              <a:rPr lang="en-US" dirty="0" smtClean="0"/>
              <a:t>Fraction of time in stable beams:		38% (64.3 h)</a:t>
            </a:r>
          </a:p>
          <a:p>
            <a:pPr lvl="1"/>
            <a:r>
              <a:rPr lang="en-US" dirty="0" smtClean="0"/>
              <a:t>Highest production in 1 fill:		205 pb</a:t>
            </a:r>
            <a:r>
              <a:rPr lang="en-US" baseline="30000" dirty="0" smtClean="0"/>
              <a:t>-1</a:t>
            </a:r>
            <a:r>
              <a:rPr lang="en-US" dirty="0" smtClean="0"/>
              <a:t> in 19.6 h</a:t>
            </a:r>
          </a:p>
          <a:p>
            <a:pPr lvl="1"/>
            <a:r>
              <a:rPr lang="en-US" dirty="0" smtClean="0"/>
              <a:t>Average length stable beams:		6.43 h / fill</a:t>
            </a:r>
          </a:p>
          <a:p>
            <a:pPr lvl="1"/>
            <a:r>
              <a:rPr lang="en-US" dirty="0"/>
              <a:t>Peak production rate in SB:		20.8 pb</a:t>
            </a:r>
            <a:r>
              <a:rPr lang="en-US" baseline="30000" dirty="0"/>
              <a:t>-1</a:t>
            </a:r>
            <a:r>
              <a:rPr lang="en-US" dirty="0"/>
              <a:t>/h</a:t>
            </a:r>
          </a:p>
          <a:p>
            <a:pPr lvl="1"/>
            <a:r>
              <a:rPr lang="en-US" dirty="0" smtClean="0"/>
              <a:t>Average production rate in SB:		16.8 pb</a:t>
            </a:r>
            <a:r>
              <a:rPr lang="en-US" baseline="30000" dirty="0" smtClean="0"/>
              <a:t>-1</a:t>
            </a:r>
            <a:r>
              <a:rPr lang="en-US" dirty="0" smtClean="0"/>
              <a:t>/</a:t>
            </a:r>
            <a:r>
              <a:rPr lang="en-US" dirty="0" smtClean="0"/>
              <a:t>h</a:t>
            </a:r>
            <a:br>
              <a:rPr lang="en-US" dirty="0" smtClean="0"/>
            </a:br>
            <a:endParaRPr lang="en-US" sz="1100" dirty="0" smtClean="0"/>
          </a:p>
          <a:p>
            <a:r>
              <a:rPr lang="en-US" sz="2000" dirty="0" smtClean="0"/>
              <a:t>Present </a:t>
            </a:r>
            <a:r>
              <a:rPr lang="en-US" sz="2000" dirty="0" smtClean="0"/>
              <a:t>LHC potential </a:t>
            </a:r>
            <a:r>
              <a:rPr lang="en-US" sz="1800" dirty="0" smtClean="0"/>
              <a:t>(“ideal” 3h turn-around, 6.4h/fill, no stops)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17.9 average fills per week (2.6 fills per day)</a:t>
            </a:r>
          </a:p>
          <a:p>
            <a:pPr lvl="1"/>
            <a:r>
              <a:rPr lang="en-US" sz="1800" dirty="0" smtClean="0"/>
              <a:t>68% in stable beams</a:t>
            </a:r>
          </a:p>
          <a:p>
            <a:pPr lvl="1"/>
            <a:r>
              <a:rPr lang="en-US" sz="1800" dirty="0" smtClean="0"/>
              <a:t>1.93 fb</a:t>
            </a:r>
            <a:r>
              <a:rPr lang="en-US" sz="1800" baseline="30000" dirty="0" smtClean="0"/>
              <a:t>-1 </a:t>
            </a:r>
            <a:r>
              <a:rPr lang="en-US" sz="1800" dirty="0" smtClean="0"/>
              <a:t>/ </a:t>
            </a:r>
            <a:r>
              <a:rPr lang="en-US" sz="1800" dirty="0" smtClean="0"/>
              <a:t>week!?</a:t>
            </a:r>
            <a:endParaRPr lang="en-US" sz="1800" dirty="0" smtClean="0"/>
          </a:p>
          <a:p>
            <a:r>
              <a:rPr lang="en-US" dirty="0" smtClean="0"/>
              <a:t>Of course, we have failures and are therefore only at about 50% of this potential…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Week 21 (Monday – Monday)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0511" y="692620"/>
            <a:ext cx="3074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R. Assmann, E.B. </a:t>
            </a:r>
            <a:r>
              <a:rPr lang="en-US" i="1" dirty="0" err="1" smtClean="0"/>
              <a:t>Holzer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2182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ll_yearly_integratedluminosity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 b="420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</a:t>
            </a:r>
            <a:r>
              <a:rPr lang="en-US" dirty="0" err="1" smtClean="0"/>
              <a:t>Lumi</a:t>
            </a:r>
            <a:r>
              <a:rPr lang="en-US" dirty="0" smtClean="0"/>
              <a:t> (CMS here…)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0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eakLumiByFillUrgen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45" r="-78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</a:t>
            </a:r>
            <a:r>
              <a:rPr lang="en-US" dirty="0" err="1" smtClean="0"/>
              <a:t>Lumi</a:t>
            </a:r>
            <a:r>
              <a:rPr lang="en-US" dirty="0" smtClean="0"/>
              <a:t> (ATLAS here…)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3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11" name="Picture 10" descr="phot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5" b="22580"/>
          <a:stretch/>
        </p:blipFill>
        <p:spPr>
          <a:xfrm>
            <a:off x="107380" y="764630"/>
            <a:ext cx="8953025" cy="446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1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836640"/>
            <a:ext cx="8641200" cy="5111750"/>
          </a:xfrm>
        </p:spPr>
        <p:txBody>
          <a:bodyPr/>
          <a:lstStyle/>
          <a:p>
            <a:r>
              <a:rPr lang="en-US" dirty="0" smtClean="0"/>
              <a:t>Dumps of stable beams or in adjust mode:</a:t>
            </a:r>
          </a:p>
          <a:p>
            <a:pPr lvl="1"/>
            <a:r>
              <a:rPr lang="en-US" dirty="0" smtClean="0"/>
              <a:t>3x</a:t>
            </a:r>
            <a:r>
              <a:rPr lang="en-US" dirty="0"/>
              <a:t>: OP dump </a:t>
            </a:r>
          </a:p>
          <a:p>
            <a:pPr lvl="1"/>
            <a:r>
              <a:rPr lang="en-US" dirty="0"/>
              <a:t>2x: B</a:t>
            </a:r>
            <a:r>
              <a:rPr lang="en-US" dirty="0" smtClean="0"/>
              <a:t>eam </a:t>
            </a:r>
            <a:r>
              <a:rPr lang="en-US" dirty="0"/>
              <a:t>losses </a:t>
            </a:r>
          </a:p>
          <a:p>
            <a:pPr lvl="1"/>
            <a:r>
              <a:rPr lang="en-US" dirty="0" smtClean="0"/>
              <a:t>Trip </a:t>
            </a:r>
            <a:r>
              <a:rPr lang="en-US" dirty="0"/>
              <a:t>inner triplet R1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Collimator </a:t>
            </a:r>
            <a:r>
              <a:rPr lang="en-US" dirty="0"/>
              <a:t>PXI power supply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BPM </a:t>
            </a:r>
            <a:r>
              <a:rPr lang="en-US" dirty="0"/>
              <a:t>IR6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RB.A45 </a:t>
            </a:r>
            <a:r>
              <a:rPr lang="en-US" dirty="0"/>
              <a:t>QPS trip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SIS </a:t>
            </a:r>
            <a:r>
              <a:rPr lang="en-US" dirty="0"/>
              <a:t>BLM HV interlock (communication problem between BLM CPU and CMW)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Trip </a:t>
            </a:r>
            <a:r>
              <a:rPr lang="en-US" dirty="0"/>
              <a:t>RQTX2.L8 (Free wheel diode fault)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Higher intensity not the driver for beam dumps. Most dumps due to “random” equipment failures or machine drifts (see also Monday experience in week 22)!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</a:t>
            </a:r>
            <a:r>
              <a:rPr lang="en-US" dirty="0"/>
              <a:t>B</a:t>
            </a:r>
            <a:r>
              <a:rPr lang="en-US" dirty="0" smtClean="0"/>
              <a:t>eam Dumps in Week 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8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764630"/>
            <a:ext cx="8785220" cy="5544770"/>
          </a:xfrm>
        </p:spPr>
        <p:txBody>
          <a:bodyPr/>
          <a:lstStyle/>
          <a:p>
            <a:r>
              <a:rPr lang="en-US" sz="2000" dirty="0" err="1" smtClean="0"/>
              <a:t>Cryo</a:t>
            </a:r>
            <a:r>
              <a:rPr lang="en-US" sz="2000" dirty="0" smtClean="0"/>
              <a:t> (~31 h): </a:t>
            </a:r>
          </a:p>
          <a:p>
            <a:pPr lvl="1"/>
            <a:r>
              <a:rPr lang="en-US" sz="1800" dirty="0" smtClean="0"/>
              <a:t>Refrigeration </a:t>
            </a:r>
            <a:r>
              <a:rPr lang="en-US" sz="1800" dirty="0"/>
              <a:t>unit (QURC) down </a:t>
            </a:r>
            <a:r>
              <a:rPr lang="en-US" sz="1800" dirty="0" smtClean="0"/>
              <a:t>point 8. Reset magnetic </a:t>
            </a:r>
            <a:r>
              <a:rPr lang="en-US" sz="1800" dirty="0"/>
              <a:t>axle </a:t>
            </a:r>
            <a:r>
              <a:rPr lang="en-US" sz="1800" dirty="0" smtClean="0"/>
              <a:t>bearing. </a:t>
            </a:r>
          </a:p>
          <a:p>
            <a:pPr lvl="1"/>
            <a:r>
              <a:rPr lang="en-US" sz="1800" dirty="0" smtClean="0"/>
              <a:t>Switching </a:t>
            </a:r>
            <a:r>
              <a:rPr lang="en-US" sz="1800" dirty="0"/>
              <a:t>temperature probe DFB </a:t>
            </a:r>
            <a:r>
              <a:rPr lang="en-US" sz="1800" dirty="0" smtClean="0"/>
              <a:t>L7.</a:t>
            </a:r>
            <a:endParaRPr lang="en-US" sz="1800" dirty="0"/>
          </a:p>
          <a:p>
            <a:r>
              <a:rPr lang="en-US" sz="2000" dirty="0" smtClean="0"/>
              <a:t>Collimation:</a:t>
            </a:r>
          </a:p>
          <a:p>
            <a:pPr lvl="1"/>
            <a:r>
              <a:rPr lang="en-US" sz="1800" dirty="0" smtClean="0"/>
              <a:t>TCL</a:t>
            </a:r>
            <a:r>
              <a:rPr lang="en-US" sz="1800" dirty="0"/>
              <a:t>.5R1.L1: </a:t>
            </a:r>
            <a:r>
              <a:rPr lang="en-US" sz="1800" dirty="0" smtClean="0"/>
              <a:t>Multiple problems, resolver disabled finally.</a:t>
            </a:r>
          </a:p>
          <a:p>
            <a:pPr lvl="1"/>
            <a:r>
              <a:rPr lang="en-US" sz="1800" dirty="0"/>
              <a:t>TCDD: PXI power supply </a:t>
            </a:r>
            <a:r>
              <a:rPr lang="en-US" sz="1800" dirty="0" smtClean="0"/>
              <a:t>exchange</a:t>
            </a:r>
            <a:endParaRPr lang="en-US" sz="1800" dirty="0"/>
          </a:p>
          <a:p>
            <a:r>
              <a:rPr lang="en-US" sz="2000" dirty="0" smtClean="0"/>
              <a:t>BPM IR6 interlock: </a:t>
            </a:r>
            <a:r>
              <a:rPr lang="en-US" sz="1800" dirty="0" smtClean="0">
                <a:solidFill>
                  <a:srgbClr val="0000FF"/>
                </a:solidFill>
              </a:rPr>
              <a:t>Beam studies, attenuation fix. </a:t>
            </a:r>
          </a:p>
          <a:p>
            <a:r>
              <a:rPr lang="en-US" sz="2000" dirty="0" smtClean="0"/>
              <a:t>Experiments:</a:t>
            </a:r>
          </a:p>
          <a:p>
            <a:pPr lvl="1"/>
            <a:r>
              <a:rPr lang="en-US" sz="1800" dirty="0" smtClean="0"/>
              <a:t>ATLAS</a:t>
            </a:r>
            <a:r>
              <a:rPr lang="en-US" sz="1800" dirty="0"/>
              <a:t>: </a:t>
            </a:r>
            <a:r>
              <a:rPr lang="en-US" sz="1800" dirty="0" smtClean="0"/>
              <a:t>multiple </a:t>
            </a:r>
            <a:r>
              <a:rPr lang="en-US" sz="1800" dirty="0"/>
              <a:t>accesses, gas </a:t>
            </a:r>
            <a:r>
              <a:rPr lang="en-US" sz="1800" dirty="0" smtClean="0"/>
              <a:t>leak. </a:t>
            </a:r>
            <a:r>
              <a:rPr lang="en-US" sz="1800" dirty="0" err="1" smtClean="0"/>
              <a:t>LHCb</a:t>
            </a:r>
            <a:r>
              <a:rPr lang="en-US" sz="1800" dirty="0" smtClean="0"/>
              <a:t>, ALICE in shadow.</a:t>
            </a:r>
          </a:p>
          <a:p>
            <a:pPr lvl="1"/>
            <a:r>
              <a:rPr lang="en-US" sz="1800" dirty="0"/>
              <a:t>TOTEM interlock for injection: bypass, interlock disabled </a:t>
            </a:r>
            <a:r>
              <a:rPr lang="en-US" sz="1800" dirty="0" smtClean="0"/>
              <a:t>for weekend</a:t>
            </a:r>
            <a:endParaRPr lang="en-US" sz="1800" dirty="0"/>
          </a:p>
          <a:p>
            <a:r>
              <a:rPr lang="en-US" sz="2000" dirty="0" smtClean="0"/>
              <a:t>Magnets:</a:t>
            </a:r>
          </a:p>
          <a:p>
            <a:pPr lvl="1"/>
            <a:r>
              <a:rPr lang="en-US" sz="1800" dirty="0" smtClean="0"/>
              <a:t>Trip </a:t>
            </a:r>
            <a:r>
              <a:rPr lang="en-US" sz="1800" dirty="0"/>
              <a:t>of IT.R1 &amp; validation (spurious signals in PM) </a:t>
            </a:r>
          </a:p>
          <a:p>
            <a:pPr lvl="1"/>
            <a:r>
              <a:rPr lang="en-US" sz="1800" dirty="0"/>
              <a:t>IR8 triplet problem: cable voltage tap </a:t>
            </a:r>
          </a:p>
          <a:p>
            <a:r>
              <a:rPr lang="en-US" sz="2000" dirty="0" smtClean="0"/>
              <a:t>Fire </a:t>
            </a:r>
            <a:r>
              <a:rPr lang="en-US" sz="2000" dirty="0"/>
              <a:t>detection equipment at point </a:t>
            </a:r>
            <a:r>
              <a:rPr lang="en-US" sz="2000" dirty="0" smtClean="0"/>
              <a:t>1</a:t>
            </a:r>
            <a:endParaRPr lang="en-US" sz="2000" dirty="0"/>
          </a:p>
          <a:p>
            <a:r>
              <a:rPr lang="en-US" sz="2000" dirty="0" smtClean="0"/>
              <a:t>Vacuum: </a:t>
            </a:r>
            <a:r>
              <a:rPr lang="en-US" sz="1800" dirty="0">
                <a:solidFill>
                  <a:srgbClr val="0000FF"/>
                </a:solidFill>
              </a:rPr>
              <a:t>pumping group </a:t>
            </a:r>
            <a:r>
              <a:rPr lang="en-US" sz="1800" dirty="0" smtClean="0">
                <a:solidFill>
                  <a:srgbClr val="0000FF"/>
                </a:solidFill>
              </a:rPr>
              <a:t>repair at </a:t>
            </a:r>
            <a:r>
              <a:rPr lang="en-US" sz="1800" dirty="0">
                <a:solidFill>
                  <a:srgbClr val="0000FF"/>
                </a:solidFill>
              </a:rPr>
              <a:t>14R4 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Problems, Accesses, Repairs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3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3074" name="Picture 2" descr="http://cs-ccr-www3.cern.ch/vistar_capture/lhc2.png?0.06277263336404393"/>
          <p:cNvPicPr>
            <a:picLocks noChangeAspect="1" noChangeArrowheads="1"/>
          </p:cNvPicPr>
          <p:nvPr/>
        </p:nvPicPr>
        <p:blipFill>
          <a:blip r:embed="rId2" cstate="print"/>
          <a:srcRect t="61032" r="39460" b="3530"/>
          <a:stretch>
            <a:fillRect/>
          </a:stretch>
        </p:blipFill>
        <p:spPr bwMode="auto">
          <a:xfrm>
            <a:off x="107380" y="908650"/>
            <a:ext cx="8857230" cy="3888540"/>
          </a:xfrm>
          <a:prstGeom prst="rect">
            <a:avLst/>
          </a:prstGeom>
          <a:noFill/>
        </p:spPr>
      </p:pic>
      <p:pic>
        <p:nvPicPr>
          <p:cNvPr id="8" name="Picture 2" descr="http://cs-ccr-www3.cern.ch/vistar_capture/lhc2.png?0.06277263336404393"/>
          <p:cNvPicPr>
            <a:picLocks noChangeAspect="1" noChangeArrowheads="1"/>
          </p:cNvPicPr>
          <p:nvPr/>
        </p:nvPicPr>
        <p:blipFill>
          <a:blip r:embed="rId2" cstate="print"/>
          <a:srcRect t="37292" b="52864"/>
          <a:stretch>
            <a:fillRect/>
          </a:stretch>
        </p:blipFill>
        <p:spPr bwMode="auto">
          <a:xfrm>
            <a:off x="107380" y="5004777"/>
            <a:ext cx="8892600" cy="65653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400" y="5877340"/>
            <a:ext cx="8574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Recovery long (~31h) due to only having 1 operational compressor in IR8.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2818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49328</TotalTime>
  <Words>1358</Words>
  <Application>Microsoft Macintosh PowerPoint</Application>
  <PresentationFormat>On-screen Show (4:3)</PresentationFormat>
  <Paragraphs>221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Pixel</vt:lpstr>
      <vt:lpstr>1_Pixel</vt:lpstr>
      <vt:lpstr>Default Design</vt:lpstr>
      <vt:lpstr>2_Pixel</vt:lpstr>
      <vt:lpstr>Mon/Tue 28/29.05.12</vt:lpstr>
      <vt:lpstr>BPMS Interlock</vt:lpstr>
      <vt:lpstr>Report Week 21 (Monday – Monday)</vt:lpstr>
      <vt:lpstr>Integrated Lumi (CMS here…)</vt:lpstr>
      <vt:lpstr>Peak Lumi (ATLAS here…)</vt:lpstr>
      <vt:lpstr>Records…</vt:lpstr>
      <vt:lpstr>Reasons for Beam Dumps in Week 21</vt:lpstr>
      <vt:lpstr>Problems, Accesses, Repairs</vt:lpstr>
      <vt:lpstr>Cryo Problem</vt:lpstr>
      <vt:lpstr>Machine Analysis</vt:lpstr>
      <vt:lpstr>IR6 Interlock BPM Scraping Tests (Rhodri)</vt:lpstr>
      <vt:lpstr>IR6 BPM Tests Continued…</vt:lpstr>
      <vt:lpstr>Adjusting Tune B2 H at Start Stable Beams</vt:lpstr>
      <vt:lpstr>Tune Scan (End of Stable Beams Fill 2663)</vt:lpstr>
      <vt:lpstr>Machine Optimization</vt:lpstr>
      <vt:lpstr>Capture Losses Conclusions (Philippe)</vt:lpstr>
      <vt:lpstr>Problem bunches with only IR8 collisions</vt:lpstr>
      <vt:lpstr>Losses Often Very Good Now. Example: Fill 2671</vt:lpstr>
      <vt:lpstr>Sometimes losses one beam (beyond IR8)</vt:lpstr>
      <vt:lpstr>Excitation Seen on B2H  Coherent</vt:lpstr>
      <vt:lpstr>Fill 2662: Losses both beams at start SB…</vt:lpstr>
      <vt:lpstr>Fill 2662</vt:lpstr>
      <vt:lpstr>Lessons on Instabilities</vt:lpstr>
      <vt:lpstr>Follow-up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Ralph Assmann</cp:lastModifiedBy>
  <cp:revision>2527</cp:revision>
  <dcterms:created xsi:type="dcterms:W3CDTF">2010-10-13T07:44:28Z</dcterms:created>
  <dcterms:modified xsi:type="dcterms:W3CDTF">2012-05-29T05:30:00Z</dcterms:modified>
</cp:coreProperties>
</file>