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7"/>
  </p:notesMasterIdLst>
  <p:handoutMasterIdLst>
    <p:handoutMasterId r:id="rId8"/>
  </p:handoutMasterIdLst>
  <p:sldIdLst>
    <p:sldId id="268" r:id="rId2"/>
    <p:sldId id="270" r:id="rId3"/>
    <p:sldId id="269" r:id="rId4"/>
    <p:sldId id="271" r:id="rId5"/>
    <p:sldId id="267" r:id="rId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942"/>
    <a:srgbClr val="003399"/>
    <a:srgbClr val="0000FF"/>
    <a:srgbClr val="FFCC66"/>
    <a:srgbClr val="B82300"/>
    <a:srgbClr val="FF9999"/>
    <a:srgbClr val="FE8002"/>
    <a:srgbClr val="CC0099"/>
    <a:srgbClr val="006600"/>
    <a:srgbClr val="FD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" autoAdjust="0"/>
    <p:restoredTop sz="99274" autoAdjust="0"/>
  </p:normalViewPr>
  <p:slideViewPr>
    <p:cSldViewPr snapToObjects="1">
      <p:cViewPr>
        <p:scale>
          <a:sx n="70" d="100"/>
          <a:sy n="70" d="100"/>
        </p:scale>
        <p:origin x="-134" y="-350"/>
      </p:cViewPr>
      <p:guideLst>
        <p:guide orient="horz" pos="2704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5/28/2012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smtClean="0"/>
              <a:t>2012-05-28</a:t>
            </a:r>
            <a:endParaRPr lang="en-US" sz="1300" dirty="0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buClrTx/>
            </a:pPr>
            <a:r>
              <a:rPr lang="en-US" dirty="0" err="1" smtClean="0"/>
              <a:t>Cryo</a:t>
            </a:r>
            <a:r>
              <a:rPr lang="en-US" dirty="0" smtClean="0"/>
              <a:t> recovery </a:t>
            </a:r>
            <a:r>
              <a:rPr lang="en-US" dirty="0" err="1" smtClean="0"/>
              <a:t>Pt</a:t>
            </a:r>
            <a:r>
              <a:rPr lang="en-US" dirty="0" smtClean="0"/>
              <a:t> 8 (sector </a:t>
            </a:r>
            <a:r>
              <a:rPr lang="en-GB" dirty="0" smtClean="0"/>
              <a:t>78 </a:t>
            </a:r>
            <a:r>
              <a:rPr lang="en-GB" dirty="0"/>
              <a:t>and </a:t>
            </a:r>
            <a:r>
              <a:rPr lang="en-GB" dirty="0" smtClean="0"/>
              <a:t>81)</a:t>
            </a:r>
            <a:r>
              <a:rPr lang="en-US" dirty="0" smtClean="0"/>
              <a:t> </a:t>
            </a:r>
          </a:p>
          <a:p>
            <a:pPr marL="569913" lvl="2" indent="-228600">
              <a:buClrTx/>
            </a:pPr>
            <a:r>
              <a:rPr lang="en-GB" sz="2000" dirty="0" err="1" smtClean="0"/>
              <a:t>Pt</a:t>
            </a:r>
            <a:r>
              <a:rPr lang="en-GB" sz="2000" dirty="0" smtClean="0"/>
              <a:t> 5 reset of </a:t>
            </a:r>
            <a:r>
              <a:rPr lang="en-GB" sz="2000" dirty="0" err="1" smtClean="0"/>
              <a:t>cryo</a:t>
            </a:r>
            <a:r>
              <a:rPr lang="en-GB" sz="2000" dirty="0" smtClean="0"/>
              <a:t> PLC</a:t>
            </a:r>
          </a:p>
          <a:p>
            <a:pPr marL="569913" lvl="2" indent="-228600">
              <a:buClrTx/>
            </a:pPr>
            <a:r>
              <a:rPr lang="en-GB" sz="2000" dirty="0" smtClean="0"/>
              <a:t>Problem switching RF module M1B2 to stand-by – cured itself; </a:t>
            </a:r>
            <a:r>
              <a:rPr lang="en-US" sz="2000" dirty="0" smtClean="0"/>
              <a:t>intermittent </a:t>
            </a:r>
            <a:r>
              <a:rPr lang="en-US" sz="2000" dirty="0"/>
              <a:t>controls </a:t>
            </a:r>
            <a:r>
              <a:rPr lang="en-US" sz="2000" dirty="0" smtClean="0"/>
              <a:t>problem suspected</a:t>
            </a:r>
            <a:endParaRPr lang="en-GB" sz="2000" dirty="0" smtClean="0"/>
          </a:p>
          <a:p>
            <a:pPr marL="569913" lvl="2" indent="-228600">
              <a:buClrTx/>
            </a:pPr>
            <a:r>
              <a:rPr lang="en-US" sz="2000" dirty="0"/>
              <a:t>task "FETCH ALL OPTICS TO OFSU" failed (as yesterday already</a:t>
            </a:r>
            <a:r>
              <a:rPr lang="en-US" sz="2000" dirty="0" smtClean="0"/>
              <a:t>); </a:t>
            </a:r>
            <a:r>
              <a:rPr lang="en-US" sz="2000" dirty="0" err="1" smtClean="0"/>
              <a:t>retarted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OFSU</a:t>
            </a:r>
          </a:p>
          <a:p>
            <a:pPr marL="228600" lvl="1" indent="-228600">
              <a:buClrTx/>
            </a:pPr>
            <a:r>
              <a:rPr lang="en-US" dirty="0" smtClean="0"/>
              <a:t>19:00 Opened </a:t>
            </a:r>
            <a:r>
              <a:rPr lang="en-US" dirty="0"/>
              <a:t>all vacuum </a:t>
            </a:r>
            <a:r>
              <a:rPr lang="en-US" dirty="0" smtClean="0"/>
              <a:t>valves, </a:t>
            </a:r>
            <a:r>
              <a:rPr lang="en-US" dirty="0"/>
              <a:t>had to restart a Gauge in IR8 (triplet) that probably tripped due to a pressure interlock. This unblocked the valve that had remained closed.</a:t>
            </a:r>
          </a:p>
          <a:p>
            <a:pPr marL="228600" lvl="1" indent="-228600">
              <a:buClrTx/>
            </a:pPr>
            <a:endParaRPr lang="en-US" dirty="0" smtClean="0">
              <a:solidFill>
                <a:schemeClr val="accent2"/>
              </a:solidFill>
            </a:endParaRPr>
          </a:p>
          <a:p>
            <a:pPr marL="228600" lvl="1" indent="-228600">
              <a:buClrTx/>
            </a:pPr>
            <a:r>
              <a:rPr lang="en-US" dirty="0" smtClean="0">
                <a:solidFill>
                  <a:schemeClr val="accent2"/>
                </a:solidFill>
              </a:rPr>
              <a:t>22:00 </a:t>
            </a:r>
            <a:r>
              <a:rPr lang="en-US" dirty="0" err="1" smtClean="0">
                <a:solidFill>
                  <a:schemeClr val="accent2"/>
                </a:solidFill>
              </a:rPr>
              <a:t>cryo</a:t>
            </a:r>
            <a:r>
              <a:rPr lang="en-US" dirty="0" smtClean="0">
                <a:solidFill>
                  <a:schemeClr val="accent2"/>
                </a:solidFill>
              </a:rPr>
              <a:t> recovered</a:t>
            </a:r>
            <a:r>
              <a:rPr lang="en-US" dirty="0" smtClean="0"/>
              <a:t>. Pre-cycling.</a:t>
            </a:r>
          </a:p>
          <a:p>
            <a:pPr marL="228600" lvl="1" indent="-228600">
              <a:buClrTx/>
            </a:pPr>
            <a:r>
              <a:rPr lang="en-US" dirty="0" smtClean="0"/>
              <a:t>22:42 – 23:14 RF module 2B2 tripped – restarted by piquet</a:t>
            </a:r>
          </a:p>
          <a:p>
            <a:pPr marL="228600" lvl="1" indent="-228600">
              <a:buClrTx/>
            </a:pPr>
            <a:r>
              <a:rPr lang="en-US" dirty="0" smtClean="0">
                <a:solidFill>
                  <a:schemeClr val="accent2"/>
                </a:solidFill>
              </a:rPr>
              <a:t>23:14 injecting </a:t>
            </a:r>
            <a:r>
              <a:rPr lang="en-US" dirty="0" smtClean="0"/>
              <a:t>again</a:t>
            </a:r>
          </a:p>
          <a:p>
            <a:pPr marL="569913" lvl="2" indent="-228600">
              <a:buClrTx/>
            </a:pP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7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buClrTx/>
            </a:pPr>
            <a:r>
              <a:rPr lang="en-US" dirty="0"/>
              <a:t>1:13 - 2:27 </a:t>
            </a:r>
            <a:r>
              <a:rPr lang="en-US" dirty="0">
                <a:solidFill>
                  <a:srgbClr val="018942"/>
                </a:solidFill>
              </a:rPr>
              <a:t>stable beams </a:t>
            </a:r>
            <a:r>
              <a:rPr lang="en-US" dirty="0"/>
              <a:t>Fill 2670</a:t>
            </a:r>
          </a:p>
          <a:p>
            <a:pPr marL="569913" lvl="2" indent="-228600">
              <a:buClrTx/>
            </a:pPr>
            <a:r>
              <a:rPr lang="en-US" sz="2000" dirty="0">
                <a:solidFill>
                  <a:schemeClr val="accent2"/>
                </a:solidFill>
              </a:rPr>
              <a:t>BLM </a:t>
            </a:r>
            <a:r>
              <a:rPr lang="en-US" sz="2000" dirty="0" smtClean="0">
                <a:solidFill>
                  <a:schemeClr val="accent2"/>
                </a:solidFill>
              </a:rPr>
              <a:t>B2</a:t>
            </a:r>
            <a:r>
              <a:rPr lang="en-US" sz="2000" dirty="0" smtClean="0"/>
              <a:t> </a:t>
            </a:r>
            <a:r>
              <a:rPr lang="en-US" sz="2000" dirty="0"/>
              <a:t>up to 36% of threshold at </a:t>
            </a:r>
            <a:r>
              <a:rPr lang="en-US" sz="2000" dirty="0" smtClean="0"/>
              <a:t>1.5m </a:t>
            </a:r>
            <a:r>
              <a:rPr lang="en-US" sz="2000" dirty="0" smtClean="0">
                <a:solidFill>
                  <a:schemeClr val="accent2"/>
                </a:solidFill>
              </a:rPr>
              <a:t>IP6 (MQY 4L6) and IP7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2"/>
                </a:solidFill>
              </a:rPr>
              <a:t>1.5e11 average bunch intensity</a:t>
            </a:r>
          </a:p>
          <a:p>
            <a:pPr lvl="1"/>
            <a:r>
              <a:rPr lang="en-US" b="1" dirty="0">
                <a:solidFill>
                  <a:srgbClr val="018942"/>
                </a:solidFill>
              </a:rPr>
              <a:t>Peak </a:t>
            </a:r>
            <a:r>
              <a:rPr lang="en-US" b="1" dirty="0" err="1">
                <a:solidFill>
                  <a:srgbClr val="018942"/>
                </a:solidFill>
              </a:rPr>
              <a:t>lumi</a:t>
            </a:r>
            <a:r>
              <a:rPr lang="en-US" b="1" dirty="0">
                <a:solidFill>
                  <a:srgbClr val="018942"/>
                </a:solidFill>
              </a:rPr>
              <a:t>: 6.6 </a:t>
            </a:r>
            <a:r>
              <a:rPr lang="en-US" b="1" kern="1200" dirty="0">
                <a:solidFill>
                  <a:srgbClr val="018942"/>
                </a:solidFill>
              </a:rPr>
              <a:t>10</a:t>
            </a:r>
            <a:r>
              <a:rPr lang="en-US" b="1" kern="1200" baseline="30000" dirty="0">
                <a:solidFill>
                  <a:srgbClr val="018942"/>
                </a:solidFill>
              </a:rPr>
              <a:t>33</a:t>
            </a:r>
            <a:r>
              <a:rPr lang="en-US" b="1" kern="1200" dirty="0">
                <a:solidFill>
                  <a:srgbClr val="018942"/>
                </a:solidFill>
              </a:rPr>
              <a:t> cm</a:t>
            </a:r>
            <a:r>
              <a:rPr lang="en-US" b="1" kern="1200" baseline="30000" dirty="0">
                <a:solidFill>
                  <a:srgbClr val="018942"/>
                </a:solidFill>
              </a:rPr>
              <a:t>-2</a:t>
            </a:r>
            <a:r>
              <a:rPr lang="en-US" b="1" kern="1200" dirty="0">
                <a:solidFill>
                  <a:srgbClr val="018942"/>
                </a:solidFill>
              </a:rPr>
              <a:t>s</a:t>
            </a:r>
            <a:r>
              <a:rPr lang="en-US" b="1" kern="1200" baseline="30000" dirty="0">
                <a:solidFill>
                  <a:srgbClr val="018942"/>
                </a:solidFill>
              </a:rPr>
              <a:t>-1</a:t>
            </a:r>
          </a:p>
          <a:p>
            <a:pPr lvl="1"/>
            <a:r>
              <a:rPr lang="en-US" kern="1200" dirty="0"/>
              <a:t>Integrated </a:t>
            </a:r>
            <a:r>
              <a:rPr lang="en-US" kern="1200" dirty="0" err="1"/>
              <a:t>lumi</a:t>
            </a:r>
            <a:r>
              <a:rPr lang="en-US" kern="1200" dirty="0"/>
              <a:t> </a:t>
            </a:r>
            <a:r>
              <a:rPr lang="en-US" kern="1200" dirty="0" smtClean="0"/>
              <a:t>~ 27 pb-1</a:t>
            </a:r>
          </a:p>
          <a:p>
            <a:pPr lvl="1"/>
            <a:r>
              <a:rPr lang="en-US" dirty="0" err="1"/>
              <a:t>Emittance</a:t>
            </a:r>
            <a:r>
              <a:rPr lang="en-US" dirty="0"/>
              <a:t> in </a:t>
            </a:r>
            <a:r>
              <a:rPr lang="en-US" dirty="0" smtClean="0"/>
              <a:t>collision </a:t>
            </a:r>
            <a:r>
              <a:rPr lang="en-US" dirty="0"/>
              <a:t>~ </a:t>
            </a:r>
            <a:r>
              <a:rPr lang="en-US" dirty="0" smtClean="0"/>
              <a:t>2.2 </a:t>
            </a:r>
            <a:r>
              <a:rPr lang="el-GR" dirty="0"/>
              <a:t>μ</a:t>
            </a:r>
            <a:r>
              <a:rPr lang="en-US" dirty="0"/>
              <a:t>m </a:t>
            </a:r>
            <a:r>
              <a:rPr lang="en-US" dirty="0" smtClean="0"/>
              <a:t>rad</a:t>
            </a:r>
          </a:p>
          <a:p>
            <a:r>
              <a:rPr lang="en-US" dirty="0"/>
              <a:t>2:27 Fill 2670 dumped by power converter problem of </a:t>
            </a:r>
            <a:r>
              <a:rPr lang="en-GB" dirty="0"/>
              <a:t>RQTX2.L8 (Free wheel diode fault)</a:t>
            </a:r>
          </a:p>
          <a:p>
            <a:endParaRPr lang="en-GB" dirty="0"/>
          </a:p>
          <a:p>
            <a:pPr lvl="1"/>
            <a:endParaRPr lang="en-US" kern="12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2670</a:t>
            </a:r>
            <a:endParaRPr lang="en-GB" dirty="0"/>
          </a:p>
        </p:txBody>
      </p:sp>
      <p:pic>
        <p:nvPicPr>
          <p:cNvPr id="3075" name="Picture 3" descr="C:\Users\eholzer\AppData\Local\Temp\201205280129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03"/>
          <a:stretch/>
        </p:blipFill>
        <p:spPr bwMode="auto">
          <a:xfrm>
            <a:off x="760509" y="3700062"/>
            <a:ext cx="7622982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5:33 </a:t>
            </a:r>
            <a:r>
              <a:rPr lang="en-US" dirty="0" smtClean="0">
                <a:solidFill>
                  <a:schemeClr val="accent2"/>
                </a:solidFill>
              </a:rPr>
              <a:t>stable beams </a:t>
            </a:r>
            <a:r>
              <a:rPr lang="en-US" dirty="0" smtClean="0"/>
              <a:t>Fill 2671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1.5e11 average bunch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intensity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018942"/>
                </a:solidFill>
              </a:rPr>
              <a:t>Peak </a:t>
            </a:r>
            <a:r>
              <a:rPr lang="en-US" b="1" dirty="0" err="1">
                <a:solidFill>
                  <a:srgbClr val="018942"/>
                </a:solidFill>
              </a:rPr>
              <a:t>lumi</a:t>
            </a:r>
            <a:r>
              <a:rPr lang="en-US" b="1" dirty="0">
                <a:solidFill>
                  <a:srgbClr val="018942"/>
                </a:solidFill>
              </a:rPr>
              <a:t>: </a:t>
            </a:r>
            <a:r>
              <a:rPr lang="en-US" b="1" dirty="0" smtClean="0">
                <a:solidFill>
                  <a:srgbClr val="018942"/>
                </a:solidFill>
              </a:rPr>
              <a:t/>
            </a:r>
            <a:br>
              <a:rPr lang="en-US" b="1" dirty="0" smtClean="0">
                <a:solidFill>
                  <a:srgbClr val="018942"/>
                </a:solidFill>
              </a:rPr>
            </a:br>
            <a:r>
              <a:rPr lang="en-US" b="1" dirty="0" smtClean="0">
                <a:solidFill>
                  <a:srgbClr val="018942"/>
                </a:solidFill>
              </a:rPr>
              <a:t>6.4 </a:t>
            </a:r>
            <a:r>
              <a:rPr lang="en-US" b="1" kern="1200" dirty="0">
                <a:solidFill>
                  <a:srgbClr val="018942"/>
                </a:solidFill>
              </a:rPr>
              <a:t>10</a:t>
            </a:r>
            <a:r>
              <a:rPr lang="en-US" b="1" kern="1200" baseline="30000" dirty="0">
                <a:solidFill>
                  <a:srgbClr val="018942"/>
                </a:solidFill>
              </a:rPr>
              <a:t>33</a:t>
            </a:r>
            <a:r>
              <a:rPr lang="en-US" b="1" kern="1200" dirty="0">
                <a:solidFill>
                  <a:srgbClr val="018942"/>
                </a:solidFill>
              </a:rPr>
              <a:t> cm</a:t>
            </a:r>
            <a:r>
              <a:rPr lang="en-US" b="1" kern="1200" baseline="30000" dirty="0">
                <a:solidFill>
                  <a:srgbClr val="018942"/>
                </a:solidFill>
              </a:rPr>
              <a:t>-2</a:t>
            </a:r>
            <a:r>
              <a:rPr lang="en-US" b="1" kern="1200" dirty="0">
                <a:solidFill>
                  <a:srgbClr val="018942"/>
                </a:solidFill>
              </a:rPr>
              <a:t>s</a:t>
            </a:r>
            <a:r>
              <a:rPr lang="en-US" b="1" kern="1200" baseline="30000" dirty="0">
                <a:solidFill>
                  <a:srgbClr val="018942"/>
                </a:solidFill>
              </a:rPr>
              <a:t>-1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in collision</a:t>
            </a:r>
            <a:br>
              <a:rPr lang="en-US" dirty="0" smtClean="0"/>
            </a:br>
            <a:r>
              <a:rPr lang="en-US" dirty="0" smtClean="0"/>
              <a:t> ~ 2.3 </a:t>
            </a:r>
            <a:r>
              <a:rPr lang="el-GR" dirty="0"/>
              <a:t>μ</a:t>
            </a:r>
            <a:r>
              <a:rPr lang="en-US" dirty="0"/>
              <a:t>m rad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28.5.</a:t>
            </a:r>
            <a:endParaRPr lang="en-GB" dirty="0"/>
          </a:p>
        </p:txBody>
      </p:sp>
      <p:pic>
        <p:nvPicPr>
          <p:cNvPr id="1027" name="Picture 3" descr="C:\Users\eholzer\AppData\Local\Temp\201205280551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 r="17552" b="13858"/>
          <a:stretch/>
        </p:blipFill>
        <p:spPr bwMode="auto">
          <a:xfrm>
            <a:off x="4283968" y="836712"/>
            <a:ext cx="4752938" cy="2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holzer\AppData\Local\Temp\201205280553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53809"/>
          <a:stretch/>
        </p:blipFill>
        <p:spPr bwMode="auto">
          <a:xfrm>
            <a:off x="385046" y="3861048"/>
            <a:ext cx="6275040" cy="26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2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last 2 Fills</a:t>
            </a:r>
            <a:endParaRPr lang="en-GB" dirty="0"/>
          </a:p>
        </p:txBody>
      </p:sp>
      <p:pic>
        <p:nvPicPr>
          <p:cNvPr id="2050" name="Picture 2" descr="C:\Users\eholzer\AppData\Local\Temp\201205280551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0" y="979495"/>
            <a:ext cx="7713358" cy="51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2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RB.A67: </a:t>
            </a:r>
            <a:r>
              <a:rPr lang="en-US" dirty="0" smtClean="0"/>
              <a:t>One quench heater </a:t>
            </a:r>
            <a:r>
              <a:rPr lang="en-US" dirty="0"/>
              <a:t>is discharging </a:t>
            </a:r>
            <a:r>
              <a:rPr lang="en-US" dirty="0" smtClean="0"/>
              <a:t>(half </a:t>
            </a:r>
            <a:r>
              <a:rPr lang="en-US" dirty="0"/>
              <a:t>nominal value</a:t>
            </a:r>
            <a:r>
              <a:rPr lang="en-US" dirty="0" smtClean="0"/>
              <a:t>); </a:t>
            </a:r>
            <a:r>
              <a:rPr lang="en-US" dirty="0"/>
              <a:t>needs </a:t>
            </a:r>
            <a:r>
              <a:rPr lang="en-US" dirty="0" smtClean="0"/>
              <a:t>a non-urgent intervention (MB.C19.R6)</a:t>
            </a:r>
          </a:p>
          <a:p>
            <a:r>
              <a:rPr lang="en-US" dirty="0" smtClean="0"/>
              <a:t>A couple of OFSU problems (“FETCH </a:t>
            </a:r>
            <a:r>
              <a:rPr lang="en-US" dirty="0"/>
              <a:t>ALL OPTICS TO </a:t>
            </a:r>
            <a:r>
              <a:rPr lang="en-US" dirty="0" smtClean="0"/>
              <a:t>OFSU” failed, “</a:t>
            </a:r>
            <a:r>
              <a:rPr lang="en-GB" dirty="0" err="1" smtClean="0"/>
              <a:t>calc</a:t>
            </a:r>
            <a:r>
              <a:rPr lang="en-GB" dirty="0" smtClean="0"/>
              <a:t> </a:t>
            </a:r>
            <a:r>
              <a:rPr lang="en-GB" dirty="0"/>
              <a:t>optics </a:t>
            </a:r>
            <a:r>
              <a:rPr lang="en-GB" dirty="0" smtClean="0"/>
              <a:t>function” failed, stopped at flat top and did not restart automatically)</a:t>
            </a:r>
          </a:p>
          <a:p>
            <a:r>
              <a:rPr lang="en-US" dirty="0" smtClean="0"/>
              <a:t>Several latches </a:t>
            </a:r>
            <a:r>
              <a:rPr lang="en-US" dirty="0"/>
              <a:t>on MKI rise time for beam </a:t>
            </a:r>
            <a:r>
              <a:rPr lang="en-US" dirty="0" smtClean="0"/>
              <a:t>1 during injection</a:t>
            </a:r>
          </a:p>
          <a:p>
            <a:r>
              <a:rPr lang="en-US" dirty="0" smtClean="0"/>
              <a:t>Optimize </a:t>
            </a:r>
            <a:r>
              <a:rPr lang="en-US" dirty="0"/>
              <a:t>procedure </a:t>
            </a:r>
            <a:r>
              <a:rPr lang="en-US" dirty="0" smtClean="0"/>
              <a:t>is </a:t>
            </a:r>
            <a:r>
              <a:rPr lang="en-US" dirty="0"/>
              <a:t>still done with the BRAN, </a:t>
            </a:r>
            <a:r>
              <a:rPr lang="en-US" dirty="0" smtClean="0"/>
              <a:t>especially </a:t>
            </a:r>
            <a:r>
              <a:rPr lang="en-US" dirty="0"/>
              <a:t>for IP1 as the application got stuck when using the ATLAS DIP </a:t>
            </a:r>
            <a:r>
              <a:rPr lang="en-US" dirty="0" smtClean="0"/>
              <a:t>signal</a:t>
            </a:r>
          </a:p>
          <a:p>
            <a:r>
              <a:rPr lang="en-US" dirty="0" smtClean="0"/>
              <a:t>Both </a:t>
            </a:r>
            <a:r>
              <a:rPr lang="en-US" dirty="0"/>
              <a:t>injections done with an off-centered orbit (~ +15Hz), very clean for losses and injection oscillation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Program: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dirty="0"/>
              <a:t>Luminosity production with 1.5e11 </a:t>
            </a:r>
            <a:r>
              <a:rPr lang="en-US" dirty="0" smtClean="0"/>
              <a:t>ppb</a:t>
            </a:r>
          </a:p>
          <a:p>
            <a:r>
              <a:rPr lang="en-US" dirty="0" smtClean="0"/>
              <a:t>Summary of the week on Tuesday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76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Sunday 27.5.</vt:lpstr>
      <vt:lpstr>Fill 2670</vt:lpstr>
      <vt:lpstr>Monday 28.5.</vt:lpstr>
      <vt:lpstr>Vacuum last 2 Fills</vt:lpstr>
      <vt:lpstr>Varia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2012-05-28T07:27:17Z</dcterms:modified>
</cp:coreProperties>
</file>