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1"/>
  </p:sldMasterIdLst>
  <p:notesMasterIdLst>
    <p:notesMasterId r:id="rId10"/>
  </p:notesMasterIdLst>
  <p:handoutMasterIdLst>
    <p:handoutMasterId r:id="rId11"/>
  </p:handoutMasterIdLst>
  <p:sldIdLst>
    <p:sldId id="540" r:id="rId2"/>
    <p:sldId id="545" r:id="rId3"/>
    <p:sldId id="541" r:id="rId4"/>
    <p:sldId id="542" r:id="rId5"/>
    <p:sldId id="544" r:id="rId6"/>
    <p:sldId id="546" r:id="rId7"/>
    <p:sldId id="547" r:id="rId8"/>
    <p:sldId id="543" r:id="rId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  <a:srgbClr val="FFCC66"/>
    <a:srgbClr val="B82300"/>
    <a:srgbClr val="FF9999"/>
    <a:srgbClr val="FE8002"/>
    <a:srgbClr val="CC0099"/>
    <a:srgbClr val="006600"/>
    <a:srgbClr val="FD5C03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43" autoAdjust="0"/>
    <p:restoredTop sz="99274" autoAdjust="0"/>
  </p:normalViewPr>
  <p:slideViewPr>
    <p:cSldViewPr snapToObjects="1">
      <p:cViewPr>
        <p:scale>
          <a:sx n="80" d="100"/>
          <a:sy n="80" d="100"/>
        </p:scale>
        <p:origin x="-518" y="-149"/>
      </p:cViewPr>
      <p:guideLst>
        <p:guide orient="horz" pos="2704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CFEE5-E694-4D75-B600-43F31FF6BBFA}" type="datetimeFigureOut">
              <a:rPr lang="en-US"/>
              <a:pPr>
                <a:defRPr/>
              </a:pPr>
              <a:t>5/23/2012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BD28E1-838A-4D4B-811C-2658FD1F6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67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47B2CF9C-0117-4802-A492-4949F13F6F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915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2CF9C-0117-4802-A492-4949F13F6F21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Tem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47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3" y="92075"/>
            <a:ext cx="6334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160338"/>
            <a:ext cx="49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 userDrawn="1"/>
        </p:nvSpPr>
        <p:spPr>
          <a:xfrm>
            <a:off x="-9525" y="187325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4"/>
          <p:cNvSpPr>
            <a:spLocks noChangeArrowheads="1"/>
          </p:cNvSpPr>
          <p:nvPr userDrawn="1"/>
        </p:nvSpPr>
        <p:spPr bwMode="auto">
          <a:xfrm>
            <a:off x="0" y="66421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markus.zerlauth@cern.ch</a:t>
            </a:r>
          </a:p>
        </p:txBody>
      </p:sp>
      <p:sp>
        <p:nvSpPr>
          <p:cNvPr id="9" name="Rectangle 34"/>
          <p:cNvSpPr>
            <a:spLocks noChangeArrowheads="1"/>
          </p:cNvSpPr>
          <p:nvPr userDrawn="1"/>
        </p:nvSpPr>
        <p:spPr bwMode="auto">
          <a:xfrm>
            <a:off x="1828800" y="6642100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LHC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Performance</a:t>
            </a:r>
            <a:r>
              <a:rPr lang="en-US" sz="1200" baseline="0" dirty="0" smtClean="0">
                <a:solidFill>
                  <a:schemeClr val="bg1"/>
                </a:solidFill>
                <a:latin typeface="Calibri" pitchFamily="34" charset="0"/>
              </a:rPr>
              <a:t> Workshop – Chamonix 2012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629400"/>
            <a:ext cx="1143000" cy="228600"/>
          </a:xfrm>
          <a:prstGeom prst="rect">
            <a:avLst/>
          </a:prstGeom>
        </p:spPr>
        <p:txBody>
          <a:bodyPr/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95C3B5D-A04A-42D5-B914-BF8EC138D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Level 1 20 </a:t>
            </a:r>
            <a:r>
              <a:rPr lang="de-CH" dirty="0" err="1" smtClean="0"/>
              <a:t>Pt</a:t>
            </a:r>
            <a:r>
              <a:rPr lang="de-CH" dirty="0" smtClean="0"/>
              <a:t>. </a:t>
            </a:r>
          </a:p>
          <a:p>
            <a:pPr lvl="1"/>
            <a:r>
              <a:rPr lang="de-CH" dirty="0" smtClean="0"/>
              <a:t>Text Level 2 18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2"/>
            <a:r>
              <a:rPr lang="de-CH" dirty="0" smtClean="0"/>
              <a:t>Text Level 3 16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3"/>
            <a:r>
              <a:rPr lang="de-CH" dirty="0" smtClean="0"/>
              <a:t>Text Level 4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4"/>
            <a:r>
              <a:rPr lang="de-CH" dirty="0" smtClean="0"/>
              <a:t>Text Level 5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 smtClean="0"/>
              <a:t>2012-05-23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/>
              <a:t>8:30</a:t>
            </a:r>
            <a:r>
              <a:rPr lang="en-US" sz="1300" baseline="0" dirty="0" smtClean="0"/>
              <a:t> meeting</a:t>
            </a:r>
            <a:endParaRPr lang="en-US" sz="1300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/>
              <a:t>EBH</a:t>
            </a:r>
            <a:endParaRPr lang="en-US" sz="1300" dirty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  <p:sldLayoutId id="214748381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Tuesday 22.5.2012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lhc-statistics.web.cern.ch/LHC-Statistics/PRO/Plots/2012/LHC2012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45" b="9607"/>
          <a:stretch/>
        </p:blipFill>
        <p:spPr bwMode="auto">
          <a:xfrm>
            <a:off x="755576" y="933028"/>
            <a:ext cx="7222067" cy="53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5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6:30 injection beam after collimator problems sorted out</a:t>
            </a:r>
          </a:p>
          <a:p>
            <a:r>
              <a:rPr lang="en-US" dirty="0" smtClean="0"/>
              <a:t>7:17 dump by interlock BPMs: </a:t>
            </a:r>
            <a:r>
              <a:rPr lang="en-US" dirty="0"/>
              <a:t>pilot being excited by the</a:t>
            </a:r>
            <a:br>
              <a:rPr lang="en-US" dirty="0"/>
            </a:br>
            <a:r>
              <a:rPr lang="en-US" dirty="0"/>
              <a:t>injection </a:t>
            </a:r>
            <a:r>
              <a:rPr lang="en-US" dirty="0" smtClean="0"/>
              <a:t>cleaning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Switched </a:t>
            </a:r>
            <a:r>
              <a:rPr lang="en-US" dirty="0"/>
              <a:t>off injection cleaning for the third </a:t>
            </a:r>
            <a:r>
              <a:rPr lang="en-US" dirty="0" smtClean="0"/>
              <a:t>injection</a:t>
            </a:r>
            <a:r>
              <a:rPr lang="en-US" dirty="0"/>
              <a:t> </a:t>
            </a:r>
            <a:r>
              <a:rPr lang="en-US" dirty="0" smtClean="0"/>
              <a:t>for the next fill.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8:48 – 4: 24 stable beams fill# 2651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5.8 </a:t>
            </a:r>
            <a:r>
              <a:rPr lang="en-US" dirty="0" smtClean="0">
                <a:solidFill>
                  <a:srgbClr val="0000FF"/>
                </a:solidFill>
              </a:rPr>
              <a:t>10</a:t>
            </a:r>
            <a:r>
              <a:rPr lang="en-US" baseline="30000" dirty="0" smtClean="0">
                <a:solidFill>
                  <a:srgbClr val="0000FF"/>
                </a:solidFill>
              </a:rPr>
              <a:t>33</a:t>
            </a:r>
            <a:r>
              <a:rPr lang="en-US" dirty="0" smtClean="0">
                <a:solidFill>
                  <a:srgbClr val="0000FF"/>
                </a:solidFill>
              </a:rPr>
              <a:t> cm</a:t>
            </a:r>
            <a:r>
              <a:rPr lang="en-US" baseline="30000" dirty="0" smtClean="0">
                <a:solidFill>
                  <a:srgbClr val="0000FF"/>
                </a:solidFill>
              </a:rPr>
              <a:t>-2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baseline="30000" dirty="0" smtClean="0">
                <a:solidFill>
                  <a:srgbClr val="0000FF"/>
                </a:solidFill>
              </a:rPr>
              <a:t>-1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GB" dirty="0" smtClean="0">
                <a:solidFill>
                  <a:srgbClr val="0000FF"/>
                </a:solidFill>
              </a:rPr>
              <a:t>peak Luminosity</a:t>
            </a:r>
          </a:p>
          <a:p>
            <a:pPr lvl="1"/>
            <a:r>
              <a:rPr lang="en-US" dirty="0" smtClean="0"/>
              <a:t>1.43 10</a:t>
            </a:r>
            <a:r>
              <a:rPr lang="en-US" baseline="30000" dirty="0" smtClean="0"/>
              <a:t>11 </a:t>
            </a:r>
            <a:r>
              <a:rPr lang="en-US" dirty="0" smtClean="0"/>
              <a:t>average bunch intensity at injection – rather big </a:t>
            </a:r>
            <a:r>
              <a:rPr lang="en-US" dirty="0" smtClean="0"/>
              <a:t>variations</a:t>
            </a:r>
          </a:p>
          <a:p>
            <a:r>
              <a:rPr lang="en-GB" b="1" dirty="0">
                <a:solidFill>
                  <a:srgbClr val="0000FF"/>
                </a:solidFill>
              </a:rPr>
              <a:t>Delivered </a:t>
            </a:r>
            <a:r>
              <a:rPr lang="en-GB" b="1" dirty="0" smtClean="0">
                <a:solidFill>
                  <a:srgbClr val="0000FF"/>
                </a:solidFill>
              </a:rPr>
              <a:t>205 pb-1</a:t>
            </a:r>
            <a:br>
              <a:rPr lang="en-GB" b="1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average to Atlas and 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CMS in </a:t>
            </a:r>
            <a:r>
              <a:rPr lang="en-GB" b="1" dirty="0" smtClean="0">
                <a:solidFill>
                  <a:srgbClr val="0000FF"/>
                </a:solidFill>
              </a:rPr>
              <a:t>19:35 hours</a:t>
            </a:r>
            <a:endParaRPr lang="en-GB" b="1" dirty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707901" y="3645024"/>
            <a:ext cx="4968555" cy="2520280"/>
            <a:chOff x="628934" y="4246248"/>
            <a:chExt cx="4240337" cy="2058271"/>
          </a:xfrm>
        </p:grpSpPr>
        <p:pic>
          <p:nvPicPr>
            <p:cNvPr id="1026" name="Picture 2" descr="http://elogbook.cern.ch/eLogbook/attach_reader?attach_id=124730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09" b="30901"/>
            <a:stretch/>
          </p:blipFill>
          <p:spPr bwMode="auto">
            <a:xfrm>
              <a:off x="638172" y="4682869"/>
              <a:ext cx="4221854" cy="162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elogbook.cern.ch/eLogbook/attach_reader?attach_id=124730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14" b="92767"/>
            <a:stretch/>
          </p:blipFill>
          <p:spPr bwMode="auto">
            <a:xfrm>
              <a:off x="628934" y="4246248"/>
              <a:ext cx="4240337" cy="407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850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elogbook.cern.ch/eLogbook/attach_reader?attach_id=1247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523" y="1935540"/>
            <a:ext cx="6386172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logbook.cern.ch/eLogbook/attach_reader?attach_id=12473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85"/>
          <a:stretch/>
        </p:blipFill>
        <p:spPr bwMode="auto">
          <a:xfrm>
            <a:off x="179511" y="260648"/>
            <a:ext cx="5473851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3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15:18 the B1 </a:t>
            </a:r>
            <a:r>
              <a:rPr lang="en-US" dirty="0" smtClean="0"/>
              <a:t>bunches #1, </a:t>
            </a:r>
            <a:r>
              <a:rPr lang="en-US" dirty="0"/>
              <a:t>#2 and #4 all of a sudden experienced a sharp </a:t>
            </a:r>
            <a:r>
              <a:rPr lang="en-US" dirty="0" smtClean="0"/>
              <a:t>loss (collisions in IP8 only)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ttps://ab-dep-op-elogbook.web.cern.ch/ab-dep-op-elogbook/elogbook/secure/attach.php?attachId=1247456&amp;type=png&amp;fname=201205221557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ab-dep-op-elogbook.web.cern.ch/ab-dep-op-elogbook/elogbook/secure/attach.php?attachId=1247456&amp;type=png&amp;fname=2012052215573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 descr="C:\Users\eholzer\AppData\Local\Temp\2012052215573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4"/>
          <a:stretch/>
        </p:blipFill>
        <p:spPr bwMode="auto">
          <a:xfrm>
            <a:off x="971600" y="1628800"/>
            <a:ext cx="7452320" cy="457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0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intensities and losses after 15 h collisions</a:t>
            </a:r>
            <a:endParaRPr lang="en-GB" dirty="0"/>
          </a:p>
        </p:txBody>
      </p:sp>
      <p:sp>
        <p:nvSpPr>
          <p:cNvPr id="4" name="AutoShape 2" descr="https://ab-dep-op-elogbook.web.cern.ch/ab-dep-op-elogbook/elogbook/secure/attach.php?attachId=1247683&amp;type=png&amp;fname=2012052223544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 descr="C:\Users\eholzer\AppData\Local\Temp\201205222354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36713"/>
            <a:ext cx="4970366" cy="354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holzer\AppData\Local\Temp\201205222354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01" y="3068960"/>
            <a:ext cx="4875183" cy="34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1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4:24 beam dumped by </a:t>
            </a:r>
            <a:r>
              <a:rPr lang="en-US" dirty="0" smtClean="0"/>
              <a:t>operator</a:t>
            </a:r>
            <a:endParaRPr lang="en-US" dirty="0"/>
          </a:p>
          <a:p>
            <a:r>
              <a:rPr lang="en-US" dirty="0"/>
              <a:t>6:00 </a:t>
            </a:r>
            <a:r>
              <a:rPr lang="en-US" dirty="0" smtClean="0"/>
              <a:t>re-injecting lengthened by issues with the SPS bunch length</a:t>
            </a:r>
          </a:p>
          <a:p>
            <a:r>
              <a:rPr lang="en-US" dirty="0" smtClean="0"/>
              <a:t>8:00 filling again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Morning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93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request for abort gap cleaning </a:t>
            </a:r>
            <a:r>
              <a:rPr lang="en-US" dirty="0" smtClean="0"/>
              <a:t>was changed from </a:t>
            </a:r>
            <a:r>
              <a:rPr lang="en-US" dirty="0"/>
              <a:t>5e9 to </a:t>
            </a:r>
            <a:r>
              <a:rPr lang="en-US" dirty="0" smtClean="0"/>
              <a:t>1e10 </a:t>
            </a:r>
            <a:r>
              <a:rPr lang="en-US" dirty="0"/>
              <a:t>for beam 1 </a:t>
            </a:r>
            <a:r>
              <a:rPr lang="en-US" dirty="0" smtClean="0"/>
              <a:t>only.</a:t>
            </a:r>
          </a:p>
          <a:p>
            <a:endParaRPr lang="en-US" dirty="0" smtClean="0"/>
          </a:p>
          <a:p>
            <a:r>
              <a:rPr lang="en-US" dirty="0" smtClean="0"/>
              <a:t>BSRT and especially the AGM: closing of application should not affect operation</a:t>
            </a:r>
          </a:p>
          <a:p>
            <a:r>
              <a:rPr lang="en-US" dirty="0"/>
              <a:t>T</a:t>
            </a:r>
            <a:r>
              <a:rPr lang="en-US" dirty="0" smtClean="0"/>
              <a:t>ake </a:t>
            </a:r>
            <a:r>
              <a:rPr lang="en-US" dirty="0"/>
              <a:t>Soft Start data immediately after a beam dump at full energy when the MKIs are close to or above the MKI temperature interlock threshold</a:t>
            </a:r>
            <a:endParaRPr lang="en-US" dirty="0" smtClean="0"/>
          </a:p>
          <a:p>
            <a:r>
              <a:rPr lang="en-US" dirty="0" smtClean="0"/>
              <a:t>Take measurements (manual at the time being) head-tail monitor – investigate automatic triggering, possibly on BBQ amplitude</a:t>
            </a:r>
          </a:p>
          <a:p>
            <a:r>
              <a:rPr lang="en-US" dirty="0"/>
              <a:t>Vacuum will need an access to repair a pumping group in </a:t>
            </a:r>
            <a:r>
              <a:rPr lang="en-US" dirty="0" smtClean="0"/>
              <a:t>S45 (not urgent)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795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</Words>
  <Application>Microsoft Office PowerPoint</Application>
  <PresentationFormat>On-screen Show (4:3)</PresentationFormat>
  <Paragraphs>26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Tuesday 22.5.2012</vt:lpstr>
      <vt:lpstr>PowerPoint Presentation</vt:lpstr>
      <vt:lpstr>Tuesday</vt:lpstr>
      <vt:lpstr>PowerPoint Presentation</vt:lpstr>
      <vt:lpstr>PowerPoint Presentation</vt:lpstr>
      <vt:lpstr>Bunch intensities and losses after 15 h collisions</vt:lpstr>
      <vt:lpstr>Wednesday Morning</vt:lpstr>
      <vt:lpstr>Varia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2011-10-06T20:11:26Z</dcterms:created>
  <dcterms:modified xsi:type="dcterms:W3CDTF">2012-05-23T06:25:35Z</dcterms:modified>
</cp:coreProperties>
</file>