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9"/>
  </p:notesMasterIdLst>
  <p:handoutMasterIdLst>
    <p:handoutMasterId r:id="rId10"/>
  </p:handoutMasterIdLst>
  <p:sldIdLst>
    <p:sldId id="932" r:id="rId2"/>
    <p:sldId id="935" r:id="rId3"/>
    <p:sldId id="937" r:id="rId4"/>
    <p:sldId id="936" r:id="rId5"/>
    <p:sldId id="938" r:id="rId6"/>
    <p:sldId id="939" r:id="rId7"/>
    <p:sldId id="934" r:id="rId8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501"/>
    <a:srgbClr val="008000"/>
    <a:srgbClr val="FF0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97" autoAdjust="0"/>
    <p:restoredTop sz="95238" autoAdjust="0"/>
  </p:normalViewPr>
  <p:slideViewPr>
    <p:cSldViewPr>
      <p:cViewPr varScale="1">
        <p:scale>
          <a:sx n="83" d="100"/>
          <a:sy n="83" d="100"/>
        </p:scale>
        <p:origin x="-222" y="-78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5/22/2012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692620"/>
            <a:ext cx="8785220" cy="5760800"/>
          </a:xfrm>
        </p:spPr>
        <p:txBody>
          <a:bodyPr/>
          <a:lstStyle/>
          <a:p>
            <a:pPr lvl="0"/>
            <a:r>
              <a:rPr lang="en-US" dirty="0" smtClean="0"/>
              <a:t>Access for switching temperature probe DFB L7.</a:t>
            </a:r>
          </a:p>
          <a:p>
            <a:pPr lvl="1"/>
            <a:r>
              <a:rPr lang="en-US" dirty="0" smtClean="0"/>
              <a:t>Problem had been due to a bad contact of a connector.</a:t>
            </a:r>
          </a:p>
          <a:p>
            <a:pPr lvl="1"/>
            <a:r>
              <a:rPr lang="en-US" dirty="0" smtClean="0"/>
              <a:t>In shadow: Access for fire detection equipment at point 1. </a:t>
            </a:r>
          </a:p>
          <a:p>
            <a:pPr lvl="1"/>
            <a:r>
              <a:rPr lang="en-US" dirty="0" smtClean="0"/>
              <a:t>ATLAS access. Problem not fixed.</a:t>
            </a:r>
          </a:p>
          <a:p>
            <a:pPr lvl="0"/>
            <a:r>
              <a:rPr lang="en-US" dirty="0" smtClean="0"/>
              <a:t>12:26 Injection.</a:t>
            </a:r>
          </a:p>
          <a:p>
            <a:pPr lvl="0"/>
            <a:r>
              <a:rPr lang="en-US" dirty="0" smtClean="0"/>
              <a:t>13:41 Stable beams. </a:t>
            </a:r>
            <a:r>
              <a:rPr lang="en-US" dirty="0" smtClean="0"/>
              <a:t>5.9e33 </a:t>
            </a:r>
            <a:r>
              <a:rPr lang="en-US" dirty="0" err="1" smtClean="0"/>
              <a:t>lumi</a:t>
            </a:r>
            <a:r>
              <a:rPr lang="en-US" dirty="0" smtClean="0"/>
              <a:t>. 123MJ. Low losses in intensity.</a:t>
            </a:r>
          </a:p>
          <a:p>
            <a:pPr lvl="0"/>
            <a:r>
              <a:rPr lang="en-US" dirty="0" smtClean="0"/>
              <a:t>20:59 End of fill. Trip of IT.R1.</a:t>
            </a:r>
          </a:p>
          <a:p>
            <a:pPr lvl="1"/>
            <a:r>
              <a:rPr lang="en-US" dirty="0" smtClean="0"/>
              <a:t>Validation of inner triplet in R1 needed due to spurious signals in PM.</a:t>
            </a:r>
          </a:p>
          <a:p>
            <a:pPr lvl="1"/>
            <a:r>
              <a:rPr lang="en-US" dirty="0" smtClean="0"/>
              <a:t>ATLAS intervention.</a:t>
            </a:r>
          </a:p>
          <a:p>
            <a:r>
              <a:rPr lang="en-US" dirty="0" smtClean="0"/>
              <a:t>23:33 Triplet check complete. </a:t>
            </a:r>
            <a:endParaRPr lang="en-US" dirty="0" smtClean="0"/>
          </a:p>
          <a:p>
            <a:pPr lvl="1"/>
            <a:r>
              <a:rPr lang="en-US" dirty="0" smtClean="0"/>
              <a:t>Signals </a:t>
            </a:r>
            <a:r>
              <a:rPr lang="en-US" dirty="0" smtClean="0"/>
              <a:t>are normal and observed spike is due to a slight current imbalance between the Q1 and the Q3 of the triplet. </a:t>
            </a:r>
            <a:endParaRPr lang="en-US" dirty="0" smtClean="0"/>
          </a:p>
          <a:p>
            <a:pPr lvl="1"/>
            <a:r>
              <a:rPr lang="en-US" dirty="0" smtClean="0"/>
              <a:t>Proceed</a:t>
            </a:r>
            <a:r>
              <a:rPr lang="en-US" dirty="0" smtClean="0"/>
              <a:t>.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Mon 21.05.12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22-05-2012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620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1026" name="Picture 2" descr="http://cs-ccr-www3.cern.ch/vistar_capture/lhc3.png?0.28056937383323244"/>
          <p:cNvPicPr>
            <a:picLocks noChangeAspect="1" noChangeArrowheads="1"/>
          </p:cNvPicPr>
          <p:nvPr/>
        </p:nvPicPr>
        <p:blipFill>
          <a:blip r:embed="rId2" cstate="print"/>
          <a:srcRect t="42813" b="29052"/>
          <a:stretch>
            <a:fillRect/>
          </a:stretch>
        </p:blipFill>
        <p:spPr bwMode="auto">
          <a:xfrm>
            <a:off x="107380" y="692620"/>
            <a:ext cx="8872884" cy="1872260"/>
          </a:xfrm>
          <a:prstGeom prst="rect">
            <a:avLst/>
          </a:prstGeom>
          <a:noFill/>
        </p:spPr>
      </p:pic>
      <p:pic>
        <p:nvPicPr>
          <p:cNvPr id="1027" name="Picture 3" descr="https://ab-dep-op-elogbook.web.cern.ch/ab-dep-op-elogbook/elogbook/secure/attach.php?attachId=1247072&amp;type=png&amp;fname=20120521134410.png"/>
          <p:cNvPicPr>
            <a:picLocks noChangeAspect="1" noChangeArrowheads="1"/>
          </p:cNvPicPr>
          <p:nvPr/>
        </p:nvPicPr>
        <p:blipFill>
          <a:blip r:embed="rId3" cstate="print"/>
          <a:srcRect t="8570" r="19756" b="14302"/>
          <a:stretch>
            <a:fillRect/>
          </a:stretch>
        </p:blipFill>
        <p:spPr bwMode="auto">
          <a:xfrm>
            <a:off x="1115520" y="2708900"/>
            <a:ext cx="5256730" cy="3888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37889" name="Picture 1" descr="https://ab-dep-op-elogbook.web.cern.ch/ab-dep-op-elogbook/elogbook/secure/attach.php?attachId=1247080&amp;type=png&amp;fname=201205211356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692620"/>
            <a:ext cx="7056980" cy="6021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38913" name="AutoShape 1" descr="https://ab-dep-op-elogbook.web.cern.ch/ab-dep-op-elogbook/elogbook/secure/attach.php?attachId=1247201&amp;type=png&amp;fname=2012052122133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AutoShape 2" descr="https://ab-dep-op-elogbook.web.cern.ch/ab-dep-op-elogbook/elogbook/secure/attach.php?attachId=1247201&amp;type=png&amp;fname=2012052122133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5" name="Picture 3" descr="https://ab-dep-op-elogbook.web.cern.ch/ab-dep-op-elogbook/elogbook/secure/attach.php?attachId=1247201&amp;type=png&amp;fname=20120521221335.png"/>
          <p:cNvPicPr>
            <a:picLocks noChangeAspect="1" noChangeArrowheads="1"/>
          </p:cNvPicPr>
          <p:nvPr/>
        </p:nvPicPr>
        <p:blipFill>
          <a:blip r:embed="rId2" cstate="print"/>
          <a:srcRect t="20625"/>
          <a:stretch>
            <a:fillRect/>
          </a:stretch>
        </p:blipFill>
        <p:spPr bwMode="auto">
          <a:xfrm>
            <a:off x="611450" y="792110"/>
            <a:ext cx="6915032" cy="5589300"/>
          </a:xfrm>
          <a:prstGeom prst="rect">
            <a:avLst/>
          </a:prstGeom>
          <a:noFill/>
        </p:spPr>
      </p:pic>
      <p:pic>
        <p:nvPicPr>
          <p:cNvPr id="9" name="Picture 3" descr="https://ab-dep-op-elogbook.web.cern.ch/ab-dep-op-elogbook/elogbook/secure/attach.php?attachId=1247201&amp;type=png&amp;fname=20120521221335.png"/>
          <p:cNvPicPr>
            <a:picLocks noChangeAspect="1" noChangeArrowheads="1"/>
          </p:cNvPicPr>
          <p:nvPr/>
        </p:nvPicPr>
        <p:blipFill>
          <a:blip r:embed="rId2" cstate="print"/>
          <a:srcRect l="77980" t="6189" r="5358" b="83585"/>
          <a:stretch>
            <a:fillRect/>
          </a:stretch>
        </p:blipFill>
        <p:spPr bwMode="auto">
          <a:xfrm>
            <a:off x="5421718" y="-27480"/>
            <a:ext cx="3686912" cy="2304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692620"/>
            <a:ext cx="8785220" cy="5760800"/>
          </a:xfrm>
        </p:spPr>
        <p:txBody>
          <a:bodyPr/>
          <a:lstStyle/>
          <a:p>
            <a:pPr lvl="0"/>
            <a:r>
              <a:rPr lang="en-US" dirty="0" smtClean="0"/>
              <a:t>00:42 Collimator issues: RBAC access problem.</a:t>
            </a:r>
          </a:p>
          <a:p>
            <a:pPr lvl="0"/>
            <a:r>
              <a:rPr lang="en-US" dirty="0" smtClean="0"/>
              <a:t>01:09 FBCT issue: reboot.</a:t>
            </a:r>
          </a:p>
          <a:p>
            <a:pPr lvl="0"/>
            <a:r>
              <a:rPr lang="en-US" dirty="0" smtClean="0"/>
              <a:t>01:27 Interlock from TCL.5R1.B1: missing steps.</a:t>
            </a:r>
          </a:p>
          <a:p>
            <a:pPr lvl="0"/>
            <a:r>
              <a:rPr lang="en-US" dirty="0" smtClean="0"/>
              <a:t>02:49 Again FBCT issue: reboot.</a:t>
            </a:r>
          </a:p>
          <a:p>
            <a:pPr lvl="0"/>
            <a:r>
              <a:rPr lang="en-US" dirty="0" smtClean="0"/>
              <a:t>03:05 Injection</a:t>
            </a:r>
          </a:p>
          <a:p>
            <a:pPr lvl="0"/>
            <a:r>
              <a:rPr lang="en-US" dirty="0" smtClean="0"/>
              <a:t>04:03 Interlock from TCL.5R1.B1.</a:t>
            </a:r>
          </a:p>
          <a:p>
            <a:r>
              <a:rPr lang="en-US" dirty="0" smtClean="0"/>
              <a:t>06:19 Injection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08:09 Ramp.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Tue 22.05.12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22-05-2012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620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TCL.5R1.B1 Problem – To be followed…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secure/attach.php?attachId=1247287&amp;type=png&amp;fname=201205220557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620610"/>
            <a:ext cx="7908430" cy="5931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940" y="764630"/>
            <a:ext cx="8589650" cy="5544770"/>
          </a:xfrm>
        </p:spPr>
        <p:txBody>
          <a:bodyPr/>
          <a:lstStyle/>
          <a:p>
            <a:pPr>
              <a:buNone/>
              <a:tabLst>
                <a:tab pos="1314450" algn="l"/>
                <a:tab pos="2457450" algn="l"/>
              </a:tabLst>
            </a:pPr>
            <a:endParaRPr lang="en-US" dirty="0" smtClean="0"/>
          </a:p>
          <a:p>
            <a:pPr>
              <a:tabLst>
                <a:tab pos="1314450" algn="l"/>
                <a:tab pos="2457450" algn="l"/>
              </a:tabLst>
            </a:pPr>
            <a:r>
              <a:rPr lang="en-US" dirty="0" smtClean="0"/>
              <a:t>Delivering luminosity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Ahead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49166</TotalTime>
  <Words>201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Pixel</vt:lpstr>
      <vt:lpstr>Mon 21.05.12</vt:lpstr>
      <vt:lpstr>Stable beams</vt:lpstr>
      <vt:lpstr>Lifetimes</vt:lpstr>
      <vt:lpstr>Trip</vt:lpstr>
      <vt:lpstr>Tue 22.05.12</vt:lpstr>
      <vt:lpstr>TCL.5R1.B1 Problem – To be followed…</vt:lpstr>
      <vt:lpstr>Planning Ahead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2394</cp:revision>
  <dcterms:created xsi:type="dcterms:W3CDTF">2010-10-13T07:44:28Z</dcterms:created>
  <dcterms:modified xsi:type="dcterms:W3CDTF">2012-05-22T06:15:13Z</dcterms:modified>
</cp:coreProperties>
</file>