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1"/>
  </p:notesMasterIdLst>
  <p:sldIdLst>
    <p:sldId id="925" r:id="rId2"/>
    <p:sldId id="928" r:id="rId3"/>
    <p:sldId id="935" r:id="rId4"/>
    <p:sldId id="916" r:id="rId5"/>
    <p:sldId id="914" r:id="rId6"/>
    <p:sldId id="938" r:id="rId7"/>
    <p:sldId id="939" r:id="rId8"/>
    <p:sldId id="940" r:id="rId9"/>
    <p:sldId id="941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184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5/16/12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16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-Mai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Bernhard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Holzer, Jan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752600"/>
            <a:ext cx="6324600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Status yesterday morning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319277"/>
            <a:ext cx="7620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Plan</a:t>
            </a:r>
          </a:p>
          <a:p>
            <a:pPr lvl="1"/>
            <a:r>
              <a:rPr lang="en-GB" dirty="0" smtClean="0"/>
              <a:t>Finish access for PO, </a:t>
            </a:r>
            <a:r>
              <a:rPr lang="en-US" dirty="0" smtClean="0"/>
              <a:t>ROFA67.B1</a:t>
            </a:r>
            <a:r>
              <a:rPr lang="en-GB" dirty="0" smtClean="0"/>
              <a:t> – until at least 9:30 &amp; pre-cycle</a:t>
            </a:r>
          </a:p>
          <a:p>
            <a:pPr lvl="1"/>
            <a:r>
              <a:rPr lang="en-GB" dirty="0" smtClean="0"/>
              <a:t>Scraping at injection to reduce losses in squeeze</a:t>
            </a:r>
          </a:p>
          <a:p>
            <a:pPr lvl="1"/>
            <a:r>
              <a:rPr lang="en-GB" dirty="0" smtClean="0"/>
              <a:t>Physics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Outstanding</a:t>
            </a:r>
          </a:p>
          <a:p>
            <a:pPr lvl="1"/>
            <a:r>
              <a:rPr lang="en-GB" dirty="0" smtClean="0"/>
              <a:t>Continue investigations beam quality from injector chain</a:t>
            </a:r>
          </a:p>
          <a:p>
            <a:pPr lvl="1"/>
            <a:r>
              <a:rPr lang="en-US" dirty="0" smtClean="0"/>
              <a:t>Orbit in collision needs to be corrected and trims incorporated (in particular point 5)</a:t>
            </a:r>
          </a:p>
          <a:p>
            <a:pPr lvl="1"/>
            <a:r>
              <a:rPr lang="en-GB" dirty="0" smtClean="0"/>
              <a:t>Possibly </a:t>
            </a:r>
            <a:r>
              <a:rPr lang="en-GB" dirty="0" err="1" smtClean="0"/>
              <a:t>LHCb</a:t>
            </a:r>
            <a:r>
              <a:rPr lang="en-GB" dirty="0" smtClean="0"/>
              <a:t> polarity change on Wednesday’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4582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066800"/>
            <a:ext cx="7439411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:17h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Access for ROFA67 </a:t>
            </a:r>
            <a:r>
              <a:rPr lang="en-US" sz="22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octupole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power converter change</a:t>
            </a:r>
          </a:p>
          <a:p>
            <a:r>
              <a:rPr lang="en-US" dirty="0" smtClean="0"/>
              <a:t>	   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: The </a:t>
            </a:r>
            <a:r>
              <a:rPr lang="en-US" dirty="0" smtClean="0"/>
              <a:t>elevator at PM65 is in maintenance until Friday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latin typeface="Helvetica"/>
                <a:cs typeface="Helvetica"/>
              </a:rPr>
              <a:t>	    </a:t>
            </a:r>
            <a:r>
              <a:rPr lang="en-US" b="1" i="1" dirty="0" err="1" smtClean="0">
                <a:latin typeface="Times New Roman"/>
                <a:cs typeface="Times New Roman"/>
              </a:rPr>
              <a:t>octupole</a:t>
            </a:r>
            <a:r>
              <a:rPr lang="en-US" b="1" i="1" dirty="0" smtClean="0">
                <a:latin typeface="Times New Roman"/>
                <a:cs typeface="Times New Roman"/>
              </a:rPr>
              <a:t> repair postponed</a:t>
            </a:r>
            <a:r>
              <a:rPr lang="en-US" b="1" i="1" dirty="0" smtClean="0">
                <a:latin typeface="Times New Roman"/>
                <a:cs typeface="Times New Roman"/>
              </a:rPr>
              <a:t>  , no scaling !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09:07h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Analysis of </a:t>
            </a:r>
            <a:r>
              <a:rPr lang="en-US" sz="20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lossses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during last fills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/>
              <a:t>fill 2627 versus 2628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95600"/>
            <a:ext cx="3956571" cy="2570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90" y="3352800"/>
            <a:ext cx="3567610" cy="23178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5791200"/>
            <a:ext cx="51315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:24h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Start pre-cycle, prepare new injection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5/16/12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lvl="0" algn="l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FF0000"/>
                </a:solidFill>
              </a:rPr>
              <a:t>Tue Morning</a:t>
            </a:r>
            <a:endParaRPr lang="en-GB" sz="2800" dirty="0" smtClean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066800"/>
            <a:ext cx="6865431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3h 	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Communication problem</a:t>
            </a:r>
            <a:r>
              <a:rPr lang="en-US" sz="2000" dirty="0" smtClean="0">
                <a:latin typeface="Times New Roman"/>
                <a:cs typeface="Times New Roman"/>
              </a:rPr>
              <a:t> with XPOC and Post Mortem.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Unable </a:t>
            </a:r>
            <a:r>
              <a:rPr lang="en-US" sz="2000" dirty="0" smtClean="0">
                <a:latin typeface="Times New Roman"/>
                <a:cs typeface="Times New Roman"/>
              </a:rPr>
              <a:t>to re-arm </a:t>
            </a:r>
            <a:r>
              <a:rPr lang="en-US" sz="2000" dirty="0" smtClean="0">
                <a:latin typeface="Times New Roman"/>
                <a:cs typeface="Times New Roman"/>
              </a:rPr>
              <a:t>LBDS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-&gt; Roman !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	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 </a:t>
            </a: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injection physics beam</a:t>
            </a:r>
          </a:p>
          <a:p>
            <a:endParaRPr lang="en-US" sz="22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	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emittances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smtClean="0">
                <a:latin typeface="CourierNewPSMT"/>
              </a:rPr>
              <a:t>B1H 2.1</a:t>
            </a:r>
          </a:p>
          <a:p>
            <a:r>
              <a:rPr lang="en-US" sz="2000" dirty="0" smtClean="0">
                <a:latin typeface="CourierNewPSMT"/>
              </a:rPr>
              <a:t>		   B1V 2.1</a:t>
            </a:r>
          </a:p>
          <a:p>
            <a:r>
              <a:rPr lang="en-US" sz="2000" dirty="0" smtClean="0">
                <a:latin typeface="CourierNewPSMT"/>
              </a:rPr>
              <a:t>	         B2H 1.7</a:t>
            </a:r>
          </a:p>
          <a:p>
            <a:r>
              <a:rPr lang="en-US" sz="2000" dirty="0" smtClean="0">
                <a:latin typeface="CourierNewPSMT"/>
              </a:rPr>
              <a:t>		   B2V 2.2</a:t>
            </a:r>
          </a:p>
          <a:p>
            <a:endParaRPr lang="en-US" sz="2000" dirty="0" smtClean="0">
              <a:solidFill>
                <a:srgbClr val="008000"/>
              </a:solidFill>
              <a:latin typeface="CourierNewPSMT"/>
              <a:cs typeface="Times New Roman"/>
            </a:endParaRPr>
          </a:p>
          <a:p>
            <a:endParaRPr lang="en-US" sz="2000" dirty="0" smtClean="0">
              <a:solidFill>
                <a:srgbClr val="008000"/>
              </a:solidFill>
              <a:latin typeface="CourierNewPSMT"/>
              <a:cs typeface="Times New Roman"/>
            </a:endParaRPr>
          </a:p>
          <a:p>
            <a:r>
              <a:rPr lang="en-US" sz="2000" dirty="0" smtClean="0">
                <a:solidFill>
                  <a:srgbClr val="008000"/>
                </a:solidFill>
                <a:latin typeface="CourierNewPSMT"/>
                <a:cs typeface="Times New Roman"/>
              </a:rPr>
              <a:t>... in parallel: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CourierNewPSMT"/>
                <a:cs typeface="Times New Roman"/>
              </a:rPr>
              <a:t>     </a:t>
            </a:r>
            <a:r>
              <a:rPr lang="en-US" sz="2000" dirty="0" smtClean="0">
                <a:latin typeface="Times New Roman"/>
                <a:cs typeface="Times New Roman"/>
              </a:rPr>
              <a:t>stability </a:t>
            </a:r>
            <a:r>
              <a:rPr lang="en-US" sz="2000" dirty="0" smtClean="0">
                <a:latin typeface="Times New Roman"/>
                <a:cs typeface="Times New Roman"/>
              </a:rPr>
              <a:t>tests for BPMSW.1L5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(medium / </a:t>
            </a:r>
            <a:r>
              <a:rPr lang="en-US" sz="2000" dirty="0" smtClean="0">
                <a:latin typeface="Times New Roman"/>
                <a:cs typeface="Times New Roman"/>
              </a:rPr>
              <a:t>long-term </a:t>
            </a:r>
            <a:r>
              <a:rPr lang="en-US" sz="2000" dirty="0" smtClean="0">
                <a:latin typeface="Times New Roman"/>
                <a:cs typeface="Times New Roman"/>
              </a:rPr>
              <a:t>stability)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Eva, Ralph S.</a:t>
            </a:r>
            <a:endParaRPr lang="en-US" sz="20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/>
              <a:t>	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059" y="2286000"/>
            <a:ext cx="3288787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62806"/>
          <a:stretch>
            <a:fillRect/>
          </a:stretch>
        </p:blipFill>
        <p:spPr>
          <a:xfrm>
            <a:off x="4535382" y="4953000"/>
            <a:ext cx="4608618" cy="13556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4943" y="1219201"/>
            <a:ext cx="8385657" cy="54630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3: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2200" b="1" i="1" dirty="0" smtClean="0">
                <a:latin typeface="Times New Roman"/>
                <a:cs typeface="Times New Roman"/>
              </a:rPr>
              <a:t>injection completed,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IQC =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green !!</a:t>
            </a: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13:15h </a:t>
            </a:r>
            <a:r>
              <a:rPr lang="en-US" sz="2200" b="1" i="1" dirty="0" smtClean="0">
                <a:latin typeface="Times New Roman"/>
                <a:cs typeface="Times New Roman"/>
              </a:rPr>
              <a:t>start scraping</a:t>
            </a:r>
          </a:p>
          <a:p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put main </a:t>
            </a:r>
            <a:r>
              <a:rPr lang="en-US" sz="22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colli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h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&amp; </a:t>
            </a:r>
            <a:r>
              <a:rPr lang="en-US" sz="22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to 4.3 </a:t>
            </a:r>
            <a:r>
              <a:rPr lang="en-US" sz="22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σ</a:t>
            </a:r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estimated intensity loss: 0.5 ...1 %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	</a:t>
            </a:r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38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Tue Morning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388" y="1143000"/>
            <a:ext cx="3333411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9242" t="8112" b="50145"/>
          <a:stretch>
            <a:fillRect/>
          </a:stretch>
        </p:blipFill>
        <p:spPr>
          <a:xfrm>
            <a:off x="3124200" y="3733800"/>
            <a:ext cx="2869378" cy="1542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40973" t="7374" b="50882"/>
          <a:stretch>
            <a:fillRect/>
          </a:stretch>
        </p:blipFill>
        <p:spPr>
          <a:xfrm>
            <a:off x="5867400" y="5029200"/>
            <a:ext cx="2768408" cy="1532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Tue Morning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8538057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lifetime during scraping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≈ 10h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-&gt;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not too  </a:t>
            </a:r>
            <a:r>
              <a:rPr lang="en-US" sz="22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mainy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particles in the </a:t>
            </a:r>
          </a:p>
          <a:p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tails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13:38h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ramp: losses at warning threshold 32%</a:t>
            </a: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squeeze: </a:t>
            </a:r>
            <a:r>
              <a:rPr lang="en-US" sz="2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losses = 0%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14:58h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45" y="533400"/>
            <a:ext cx="3399155" cy="1750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56266" t="72019"/>
          <a:stretch>
            <a:fillRect/>
          </a:stretch>
        </p:blipFill>
        <p:spPr>
          <a:xfrm>
            <a:off x="5880927" y="2667000"/>
            <a:ext cx="3263073" cy="877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b="38454"/>
          <a:stretch>
            <a:fillRect/>
          </a:stretch>
        </p:blipFill>
        <p:spPr>
          <a:xfrm>
            <a:off x="3917676" y="3780392"/>
            <a:ext cx="4997724" cy="2696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Tue</a:t>
            </a:r>
            <a:r>
              <a:rPr lang="en-GB" sz="3200" dirty="0" smtClean="0">
                <a:solidFill>
                  <a:srgbClr val="FF0000"/>
                </a:solidFill>
              </a:rPr>
              <a:t> Late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55700"/>
            <a:ext cx="3998589" cy="2425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21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Mike: </a:t>
            </a:r>
            <a:r>
              <a:rPr lang="en-US" dirty="0" smtClean="0">
                <a:solidFill>
                  <a:srgbClr val="0000FF"/>
                </a:solidFill>
              </a:rPr>
              <a:t>Analysis of Losses </a:t>
            </a:r>
            <a:r>
              <a:rPr lang="en-US" dirty="0" smtClean="0">
                <a:solidFill>
                  <a:srgbClr val="0000FF"/>
                </a:solidFill>
              </a:rPr>
              <a:t>at primaries </a:t>
            </a:r>
            <a:r>
              <a:rPr lang="en-US" dirty="0" smtClean="0"/>
              <a:t>ramp, squeeze, adjust</a:t>
            </a:r>
            <a:r>
              <a:rPr lang="en-US" dirty="0" smtClean="0"/>
              <a:t> during last </a:t>
            </a:r>
            <a:r>
              <a:rPr lang="en-US" dirty="0" smtClean="0"/>
              <a:t>3 </a:t>
            </a:r>
            <a:r>
              <a:rPr lang="en-US" dirty="0" smtClean="0"/>
              <a:t>fills</a:t>
            </a:r>
          </a:p>
          <a:p>
            <a:endParaRPr lang="en-US" dirty="0" smtClean="0"/>
          </a:p>
          <a:p>
            <a:r>
              <a:rPr lang="en-US" dirty="0" smtClean="0"/>
              <a:t>nota </a:t>
            </a:r>
            <a:r>
              <a:rPr lang="en-US" dirty="0" err="1" smtClean="0"/>
              <a:t>bene</a:t>
            </a:r>
            <a:r>
              <a:rPr lang="en-US" dirty="0" smtClean="0"/>
              <a:t>: first fill: SPS septum still pulsing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6598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37545"/>
          <a:stretch>
            <a:fillRect/>
          </a:stretch>
        </p:blipFill>
        <p:spPr>
          <a:xfrm>
            <a:off x="3292073" y="2895600"/>
            <a:ext cx="5673202" cy="311662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76800" y="3505200"/>
            <a:ext cx="990600" cy="381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3505200"/>
            <a:ext cx="990600" cy="381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Tue</a:t>
            </a:r>
            <a:r>
              <a:rPr lang="en-GB" sz="3200" dirty="0" smtClean="0">
                <a:solidFill>
                  <a:srgbClr val="FF0000"/>
                </a:solidFill>
              </a:rPr>
              <a:t> Late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971490"/>
            <a:ext cx="4423724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20:22h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beam dump,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injection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again: nice &amp; clean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22:55h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stable beams 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2586005" cy="16510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858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Tue</a:t>
            </a:r>
            <a:r>
              <a:rPr lang="en-GB" sz="3200" dirty="0" smtClean="0">
                <a:solidFill>
                  <a:srgbClr val="FF0000"/>
                </a:solidFill>
              </a:rPr>
              <a:t> Night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1257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injection interlock for MKI 2, magnet C Down reached!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193800"/>
            <a:ext cx="1681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stable beams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2190690"/>
            <a:ext cx="3398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03:05h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 </a:t>
            </a:r>
            <a:r>
              <a:rPr lang="en-US" sz="2000" dirty="0" smtClean="0"/>
              <a:t>RF fault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6012" b="39078"/>
          <a:stretch>
            <a:fillRect/>
          </a:stretch>
        </p:blipFill>
        <p:spPr>
          <a:xfrm>
            <a:off x="5181600" y="2133600"/>
            <a:ext cx="3772856" cy="16170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4092714"/>
            <a:ext cx="6412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04:25h / 06:09h  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new  injection for physics ... and again ... </a:t>
            </a:r>
          </a:p>
          <a:p>
            <a:pPr lvl="0"/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  </a:t>
            </a:r>
            <a:r>
              <a:rPr lang="en-US" sz="2000" dirty="0" smtClean="0"/>
              <a:t>RF fault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8138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002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145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6786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36576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40502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3691" b="4614"/>
          <a:stretch>
            <a:fillRect/>
          </a:stretch>
        </p:blipFill>
        <p:spPr>
          <a:xfrm>
            <a:off x="6473230" y="5029200"/>
            <a:ext cx="2594570" cy="1784312"/>
          </a:xfrm>
          <a:prstGeom prst="rect">
            <a:avLst/>
          </a:prstGeom>
        </p:spPr>
      </p:pic>
      <p:sp>
        <p:nvSpPr>
          <p:cNvPr id="15" name="Subtitle 3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16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-Mai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Bernhard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Holzer, Jan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077724"/>
            <a:ext cx="9906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Status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" y="1328677"/>
            <a:ext cx="7620000" cy="5539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lvl="1"/>
            <a:r>
              <a:rPr lang="en-GB" dirty="0" smtClean="0"/>
              <a:t>Finish access for PO, </a:t>
            </a:r>
            <a:r>
              <a:rPr lang="en-US" dirty="0" smtClean="0"/>
              <a:t>ROFA67.B1</a:t>
            </a:r>
            <a:r>
              <a:rPr lang="en-GB" dirty="0" smtClean="0"/>
              <a:t> – until at least 9:30 &amp; pre-cycle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Scraping </a:t>
            </a:r>
            <a:r>
              <a:rPr lang="en-GB" dirty="0" smtClean="0"/>
              <a:t>at injection to reduce losses in squeeze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Physics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Outstanding</a:t>
            </a:r>
          </a:p>
          <a:p>
            <a:pPr lvl="1"/>
            <a:r>
              <a:rPr lang="en-GB" dirty="0" smtClean="0"/>
              <a:t>Continue investigations beam quality from injector </a:t>
            </a:r>
            <a:r>
              <a:rPr lang="en-GB" dirty="0" smtClean="0"/>
              <a:t>chain</a:t>
            </a:r>
          </a:p>
          <a:p>
            <a:pPr lvl="1"/>
            <a:endParaRPr lang="en-GB" dirty="0" smtClean="0"/>
          </a:p>
          <a:p>
            <a:pPr lvl="1"/>
            <a:r>
              <a:rPr lang="en-US" dirty="0" smtClean="0"/>
              <a:t>Orbit in collision needs to be corrected and trims incorporated (in particular point 5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Understand &amp; Repair RF problem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Possibly </a:t>
            </a:r>
            <a:r>
              <a:rPr lang="en-GB" dirty="0" err="1" smtClean="0"/>
              <a:t>LHCb</a:t>
            </a:r>
            <a:r>
              <a:rPr lang="en-GB" dirty="0" smtClean="0"/>
              <a:t> polarity change on </a:t>
            </a:r>
            <a:r>
              <a:rPr lang="en-GB" dirty="0" smtClean="0"/>
              <a:t>Wednesday</a:t>
            </a:r>
          </a:p>
          <a:p>
            <a:pPr lvl="1"/>
            <a:endParaRPr lang="en-GB" dirty="0" smtClean="0"/>
          </a:p>
          <a:p>
            <a:pPr lvl="1"/>
            <a:r>
              <a:rPr lang="en-GB" sz="1600" i="1" dirty="0" smtClean="0">
                <a:latin typeface="Times New Roman"/>
                <a:cs typeface="Times New Roman"/>
              </a:rPr>
              <a:t>			</a:t>
            </a:r>
          </a:p>
          <a:p>
            <a:pPr lvl="1"/>
            <a:r>
              <a:rPr lang="en-GB" sz="1600" i="1" dirty="0" smtClean="0">
                <a:latin typeface="Times New Roman"/>
                <a:cs typeface="Times New Roman"/>
              </a:rPr>
              <a:t>	</a:t>
            </a:r>
          </a:p>
          <a:p>
            <a:pPr lvl="1"/>
            <a:r>
              <a:rPr lang="en-GB" sz="1600" i="1" dirty="0" smtClean="0">
                <a:latin typeface="Times New Roman"/>
                <a:cs typeface="Times New Roman"/>
              </a:rPr>
              <a:t>				a personal remark .... </a:t>
            </a:r>
            <a:endParaRPr lang="en-GB" sz="1600" i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32415</TotalTime>
  <Words>509</Words>
  <Application>Microsoft Macintosh PowerPoint</Application>
  <PresentationFormat>On-screen Show (4:3)</PresentationFormat>
  <Paragraphs>123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Slide 1</vt:lpstr>
      <vt:lpstr>Slide 2</vt:lpstr>
      <vt:lpstr>Tue Morning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2150</cp:revision>
  <dcterms:created xsi:type="dcterms:W3CDTF">2012-05-16T03:29:17Z</dcterms:created>
  <dcterms:modified xsi:type="dcterms:W3CDTF">2012-05-16T04:44:16Z</dcterms:modified>
</cp:coreProperties>
</file>