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9"/>
  </p:notesMasterIdLst>
  <p:handoutMasterIdLst>
    <p:handoutMasterId r:id="rId10"/>
  </p:handoutMasterIdLst>
  <p:sldIdLst>
    <p:sldId id="1254" r:id="rId2"/>
    <p:sldId id="1255" r:id="rId3"/>
    <p:sldId id="1256" r:id="rId4"/>
    <p:sldId id="1258" r:id="rId5"/>
    <p:sldId id="1257" r:id="rId6"/>
    <p:sldId id="1260" r:id="rId7"/>
    <p:sldId id="1259" r:id="rId8"/>
  </p:sldIdLst>
  <p:sldSz cx="9144000" cy="6858000" type="screen4x3"/>
  <p:notesSz cx="6797675" cy="9928225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D14FBE"/>
    <a:srgbClr val="B02E9D"/>
    <a:srgbClr val="0000FF"/>
    <a:srgbClr val="008000"/>
    <a:srgbClr val="FF0000"/>
    <a:srgbClr val="CC0066"/>
    <a:srgbClr val="99FF99"/>
    <a:srgbClr val="FFCCCC"/>
    <a:srgbClr val="9FCA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37" autoAdjust="0"/>
    <p:restoredTop sz="95267" autoAdjust="0"/>
  </p:normalViewPr>
  <p:slideViewPr>
    <p:cSldViewPr>
      <p:cViewPr varScale="1">
        <p:scale>
          <a:sx n="105" d="100"/>
          <a:sy n="105" d="100"/>
        </p:scale>
        <p:origin x="-294" y="-120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30/04/2011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8:30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LHC 8:30 meeting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r>
              <a:rPr lang="en-US" dirty="0" smtClean="0"/>
              <a:t>17/05/2012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30/04/2011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Wednesday 16</a:t>
            </a:r>
            <a:r>
              <a:rPr lang="en-GB" baseline="30000" dirty="0" smtClean="0"/>
              <a:t>th</a:t>
            </a:r>
            <a:r>
              <a:rPr lang="en-GB" dirty="0" smtClean="0"/>
              <a:t> May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692620"/>
            <a:ext cx="8748580" cy="5111750"/>
          </a:xfrm>
        </p:spPr>
        <p:txBody>
          <a:bodyPr/>
          <a:lstStyle/>
          <a:p>
            <a:r>
              <a:rPr lang="en-US" sz="1800" dirty="0" smtClean="0"/>
              <a:t>03:05 beam dump, RF fault crowbar problem on module M1B2 </a:t>
            </a:r>
          </a:p>
          <a:p>
            <a:r>
              <a:rPr lang="en-US" sz="1800" dirty="0" smtClean="0"/>
              <a:t>06:09 Another crowbar at injection.</a:t>
            </a:r>
          </a:p>
          <a:p>
            <a:r>
              <a:rPr lang="en-US" sz="1800" dirty="0" smtClean="0"/>
              <a:t>Access for RF; problem Beam Imminent Warning point 6</a:t>
            </a:r>
          </a:p>
          <a:p>
            <a:r>
              <a:rPr lang="en-US" sz="1800" dirty="0" smtClean="0"/>
              <a:t>12:30 Machine closed. Again RF crowbar while arming the BIS loop. Diagnostics revealed that there was a problem on a HV cable between the power supply and the klystron of line 3B2. The cable was replaced.</a:t>
            </a:r>
          </a:p>
          <a:p>
            <a:r>
              <a:rPr lang="en-US" sz="1800" dirty="0" smtClean="0"/>
              <a:t>14:50 Cannot close because of problem again with Beam Imminent Warning point 6.</a:t>
            </a:r>
          </a:p>
          <a:p>
            <a:r>
              <a:rPr lang="en-US" sz="1800" dirty="0" smtClean="0"/>
              <a:t>15:40 BIW problem solved.</a:t>
            </a:r>
          </a:p>
          <a:p>
            <a:r>
              <a:rPr lang="en-US" sz="1800" dirty="0" smtClean="0"/>
              <a:t>16:10 SPS main power supply down</a:t>
            </a:r>
          </a:p>
          <a:p>
            <a:r>
              <a:rPr lang="en-US" sz="1800" dirty="0" smtClean="0"/>
              <a:t>18:35 SPS is back</a:t>
            </a:r>
          </a:p>
          <a:p>
            <a:r>
              <a:rPr lang="en-US" sz="1800" dirty="0" smtClean="0"/>
              <a:t>20:55 Stable beams fill #2632, initial </a:t>
            </a:r>
            <a:r>
              <a:rPr lang="en-US" sz="1800" dirty="0" err="1" smtClean="0"/>
              <a:t>lumi</a:t>
            </a:r>
            <a:r>
              <a:rPr lang="en-US" sz="1800" dirty="0" smtClean="0"/>
              <a:t> 5.0e33. </a:t>
            </a:r>
            <a:r>
              <a:rPr lang="en-US" sz="1800" dirty="0" err="1" smtClean="0"/>
              <a:t>LHCb</a:t>
            </a:r>
            <a:r>
              <a:rPr lang="en-US" sz="1800" dirty="0" smtClean="0"/>
              <a:t> negative polarity</a:t>
            </a:r>
          </a:p>
          <a:p>
            <a:r>
              <a:rPr lang="en-US" sz="1800" dirty="0" smtClean="0"/>
              <a:t>21:03 Beams dumped on BPMS interlock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21:41 BIS interlock from SR2.INJ1.1 In 8: </a:t>
            </a:r>
            <a:r>
              <a:rPr lang="en-US" sz="1800" dirty="0" err="1" smtClean="0"/>
              <a:t>Coll</a:t>
            </a:r>
            <a:r>
              <a:rPr lang="en-US" sz="1800" dirty="0" smtClean="0"/>
              <a:t> </a:t>
            </a:r>
            <a:r>
              <a:rPr lang="en-US" sz="1800" dirty="0" smtClean="0"/>
              <a:t>Motors. Known problem.</a:t>
            </a:r>
          </a:p>
          <a:p>
            <a:r>
              <a:rPr lang="en-US" sz="1800" dirty="0" smtClean="0"/>
              <a:t>01:11 Fill #2633 dump </a:t>
            </a:r>
            <a:r>
              <a:rPr lang="en-US" sz="1800" dirty="0" smtClean="0"/>
              <a:t>in squeeze arc </a:t>
            </a:r>
            <a:r>
              <a:rPr lang="en-US" sz="1800" dirty="0" smtClean="0"/>
              <a:t>circulator </a:t>
            </a:r>
            <a:r>
              <a:rPr lang="en-US" sz="1800" dirty="0" smtClean="0"/>
              <a:t>load channel </a:t>
            </a:r>
            <a:r>
              <a:rPr lang="en-US" sz="1800" dirty="0" smtClean="0"/>
              <a:t>Ad1B</a:t>
            </a:r>
          </a:p>
          <a:p>
            <a:r>
              <a:rPr lang="en-US" sz="1800" dirty="0" smtClean="0"/>
              <a:t>03:16 Fill #2644 Stable beams, </a:t>
            </a:r>
            <a:r>
              <a:rPr lang="en-US" sz="1800" dirty="0" err="1" smtClean="0"/>
              <a:t>lumi</a:t>
            </a:r>
            <a:r>
              <a:rPr lang="en-US" sz="1800" dirty="0" smtClean="0"/>
              <a:t> 5.2e33 cm-2s-1</a:t>
            </a:r>
          </a:p>
          <a:p>
            <a:r>
              <a:rPr lang="en-US" sz="1800" dirty="0" smtClean="0"/>
              <a:t>04:38 Dumped by interlock on BPMS</a:t>
            </a:r>
          </a:p>
          <a:p>
            <a:r>
              <a:rPr lang="en-US" sz="1800" dirty="0" smtClean="0"/>
              <a:t>06:48 Fill #2635 Stable beams, initial </a:t>
            </a:r>
            <a:r>
              <a:rPr lang="en-US" sz="1800" dirty="0" err="1" smtClean="0"/>
              <a:t>lumi</a:t>
            </a:r>
            <a:r>
              <a:rPr lang="en-US" sz="1800" dirty="0" smtClean="0"/>
              <a:t> 5.5e33 cm-2s-1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.</a:t>
            </a:r>
            <a:endParaRPr lang="en-US" sz="1800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17/05/2012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15:30 hours without beam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836640"/>
            <a:ext cx="8229600" cy="5111750"/>
          </a:xfrm>
        </p:spPr>
        <p:txBody>
          <a:bodyPr/>
          <a:lstStyle/>
          <a:p>
            <a:r>
              <a:rPr lang="en-GB" dirty="0" smtClean="0"/>
              <a:t>RF crowbar due to </a:t>
            </a:r>
            <a:r>
              <a:rPr lang="en-US" dirty="0" smtClean="0"/>
              <a:t>problem on a HV cable between the power supply and the klystron of line 3B2. The cable was replaced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Needed to install diagnostics and trip to happen again.</a:t>
            </a:r>
          </a:p>
          <a:p>
            <a:pPr lvl="1"/>
            <a:r>
              <a:rPr lang="en-US" dirty="0" smtClean="0"/>
              <a:t>Local tests running at higher than nominal voltage did not reveal the problem</a:t>
            </a:r>
            <a:r>
              <a:rPr lang="en-GB" dirty="0" smtClean="0"/>
              <a:t> </a:t>
            </a:r>
          </a:p>
          <a:p>
            <a:r>
              <a:rPr lang="en-GB" dirty="0" smtClean="0"/>
              <a:t>Beam Imminent Warning in IP6</a:t>
            </a:r>
          </a:p>
          <a:p>
            <a:pPr lvl="1"/>
            <a:r>
              <a:rPr lang="en-GB" dirty="0" smtClean="0"/>
              <a:t>Needed access twice...</a:t>
            </a:r>
          </a:p>
          <a:p>
            <a:r>
              <a:rPr lang="en-US" dirty="0" smtClean="0"/>
              <a:t>SPS main power supply down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17/05/2012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Fill #2632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836640"/>
            <a:ext cx="8229600" cy="2448340"/>
          </a:xfrm>
        </p:spPr>
        <p:txBody>
          <a:bodyPr/>
          <a:lstStyle/>
          <a:p>
            <a:r>
              <a:rPr lang="en-GB" dirty="0" err="1" smtClean="0"/>
              <a:t>LHCb</a:t>
            </a:r>
            <a:r>
              <a:rPr lang="en-GB" dirty="0" smtClean="0"/>
              <a:t> polarity flipped to negative.</a:t>
            </a:r>
          </a:p>
          <a:p>
            <a:r>
              <a:rPr lang="en-GB" dirty="0" smtClean="0"/>
              <a:t>Beams in physics. Atlas and CMS optimised: 5.0e33</a:t>
            </a:r>
          </a:p>
          <a:p>
            <a:r>
              <a:rPr lang="en-GB" dirty="0" err="1" smtClean="0"/>
              <a:t>LHCb</a:t>
            </a:r>
            <a:r>
              <a:rPr lang="en-GB" dirty="0" smtClean="0"/>
              <a:t> ramping up in </a:t>
            </a:r>
            <a:r>
              <a:rPr lang="en-GB" dirty="0" err="1" smtClean="0"/>
              <a:t>lumi</a:t>
            </a:r>
            <a:r>
              <a:rPr lang="en-GB" dirty="0" smtClean="0"/>
              <a:t>: beams dumped due to BPMS interlock. Cause not known</a:t>
            </a:r>
          </a:p>
          <a:p>
            <a:r>
              <a:rPr lang="en-GB" dirty="0" smtClean="0"/>
              <a:t>Beams seem to be stable just before the dump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17/05/2012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409" y="3501010"/>
            <a:ext cx="4042635" cy="273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8858" y="3501010"/>
            <a:ext cx="4085702" cy="276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835620" y="3140960"/>
            <a:ext cx="864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B1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287198" y="3068950"/>
            <a:ext cx="498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B2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BPMS dump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10" y="764630"/>
            <a:ext cx="8229600" cy="1871975"/>
          </a:xfrm>
        </p:spPr>
        <p:txBody>
          <a:bodyPr/>
          <a:lstStyle/>
          <a:p>
            <a:r>
              <a:rPr lang="en-US" sz="2000" dirty="0" smtClean="0"/>
              <a:t>It seems as if the channel BPMSA.A4R6.B2-H, did not see 1380 bunches all the time, but 1379 many times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So </a:t>
            </a:r>
            <a:r>
              <a:rPr lang="en-US" sz="2000" dirty="0" smtClean="0"/>
              <a:t>every time </a:t>
            </a:r>
            <a:r>
              <a:rPr lang="en-US" sz="2000" dirty="0" smtClean="0"/>
              <a:t>we are measuring one bunch less, the ADC has an incorrect reading... And this is counted as beyond the limits.</a:t>
            </a:r>
          </a:p>
          <a:p>
            <a:r>
              <a:rPr lang="en-US" sz="2000" dirty="0" smtClean="0"/>
              <a:t>My doubt is in fact why the beam was not dumped much before, because I can not see a clear </a:t>
            </a:r>
            <a:r>
              <a:rPr lang="en-US" sz="2000" dirty="0" smtClean="0"/>
              <a:t>regime </a:t>
            </a:r>
            <a:r>
              <a:rPr lang="en-US" sz="2000" dirty="0" smtClean="0"/>
              <a:t>change on the last 1000 turns.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17/05/2012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10" y="2852920"/>
            <a:ext cx="56197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80140" y="6165380"/>
            <a:ext cx="3096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Eva Calvo Giraldo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Fill #2634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692620"/>
            <a:ext cx="8497180" cy="2736380"/>
          </a:xfrm>
        </p:spPr>
        <p:txBody>
          <a:bodyPr/>
          <a:lstStyle/>
          <a:p>
            <a:r>
              <a:rPr lang="en-US" sz="1800" dirty="0" smtClean="0"/>
              <a:t>The </a:t>
            </a:r>
            <a:r>
              <a:rPr lang="en-US" sz="1800" dirty="0" err="1" smtClean="0"/>
              <a:t>emittances</a:t>
            </a:r>
            <a:r>
              <a:rPr lang="en-US" sz="1800" dirty="0" smtClean="0"/>
              <a:t> of some bunches of B1 are really </a:t>
            </a:r>
            <a:r>
              <a:rPr lang="en-US" sz="1800" dirty="0" smtClean="0"/>
              <a:t>exploded, already at beginning of the fill</a:t>
            </a:r>
          </a:p>
          <a:p>
            <a:r>
              <a:rPr lang="en-US" sz="1800" dirty="0" smtClean="0"/>
              <a:t>Just before the dump, we lost 50% of bunches 22761 and </a:t>
            </a:r>
            <a:r>
              <a:rPr lang="en-US" sz="1800" dirty="0" smtClean="0"/>
              <a:t>22781: bunches which only collide </a:t>
            </a:r>
            <a:r>
              <a:rPr lang="en-US" sz="1800" dirty="0" smtClean="0"/>
              <a:t>in IP8. </a:t>
            </a:r>
            <a:r>
              <a:rPr lang="en-US" sz="1800" dirty="0" smtClean="0">
                <a:solidFill>
                  <a:srgbClr val="FF0000"/>
                </a:solidFill>
              </a:rPr>
              <a:t>Few minutes before, we had done an optimization of ATLAS and CMS.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17/05/2012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770" y="1988800"/>
            <a:ext cx="5544770" cy="156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680" y="3717040"/>
            <a:ext cx="5976830" cy="275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 bwMode="auto">
          <a:xfrm>
            <a:off x="7884460" y="5085230"/>
            <a:ext cx="504070" cy="1008140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005080"/>
            <a:ext cx="2123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B1 already lost  intensity on IP8 bunches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07380" y="5229250"/>
            <a:ext cx="1944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B2 just started to loose as well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fill </a:t>
            </a:r>
            <a:r>
              <a:rPr lang="en-US" dirty="0" smtClean="0"/>
              <a:t>#</a:t>
            </a:r>
            <a:r>
              <a:rPr lang="en-US" dirty="0" smtClean="0"/>
              <a:t>2635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17/05/2012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420" y="620610"/>
            <a:ext cx="8353160" cy="211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00" y="2708900"/>
            <a:ext cx="8569190" cy="180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90" y="4437140"/>
            <a:ext cx="8641200" cy="198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43510" y="3717040"/>
            <a:ext cx="72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bunch intensity drops to 6e10. The bunch numbers are 2075,2077,2079, which are bunches with head-on collisions only in </a:t>
            </a:r>
            <a:r>
              <a:rPr lang="en-US" sz="1600" dirty="0" smtClean="0"/>
              <a:t>IP8. BPMS ok up to 4e10</a:t>
            </a:r>
            <a:endParaRPr lang="en-GB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RF – B1 not in prime shape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836640"/>
            <a:ext cx="8229600" cy="1944270"/>
          </a:xfrm>
        </p:spPr>
        <p:txBody>
          <a:bodyPr/>
          <a:lstStyle/>
          <a:p>
            <a:r>
              <a:rPr lang="en-GB" sz="2000" dirty="0" smtClean="0"/>
              <a:t>Bunch length problem at injection since few weeks: B1 always blowing up more (noticed by </a:t>
            </a:r>
            <a:r>
              <a:rPr lang="en-GB" sz="2000" dirty="0" err="1" smtClean="0"/>
              <a:t>S.Claudet</a:t>
            </a:r>
            <a:r>
              <a:rPr lang="en-GB" sz="2000" dirty="0" smtClean="0"/>
              <a:t> some time ago).</a:t>
            </a:r>
          </a:p>
          <a:p>
            <a:r>
              <a:rPr lang="en-GB" sz="2000" dirty="0" smtClean="0"/>
              <a:t>Last fill blow-up B1 during ramp not very good.</a:t>
            </a:r>
          </a:p>
          <a:p>
            <a:r>
              <a:rPr lang="en-GB" sz="2000" dirty="0" smtClean="0"/>
              <a:t>Frequent request for abort gap cleaning B1</a:t>
            </a: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17/05/2012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420" y="2420860"/>
            <a:ext cx="5688790" cy="183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540" y="4365130"/>
            <a:ext cx="7245140" cy="21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52241</TotalTime>
  <Words>543</Words>
  <Application>Microsoft Office PowerPoint</Application>
  <PresentationFormat>On-screen Show (4:3)</PresentationFormat>
  <Paragraphs>63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Pixel</vt:lpstr>
      <vt:lpstr>Wednesday 16th May</vt:lpstr>
      <vt:lpstr>15:30 hours without beam</vt:lpstr>
      <vt:lpstr>Fill #2632</vt:lpstr>
      <vt:lpstr>BPMS dump</vt:lpstr>
      <vt:lpstr>Fill #2634</vt:lpstr>
      <vt:lpstr>This fill #2635 </vt:lpstr>
      <vt:lpstr>RF – B1 not in prime shape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NICE</cp:lastModifiedBy>
  <cp:revision>2922</cp:revision>
  <dcterms:created xsi:type="dcterms:W3CDTF">2010-07-26T05:43:59Z</dcterms:created>
  <dcterms:modified xsi:type="dcterms:W3CDTF">2012-05-17T06:57:39Z</dcterms:modified>
</cp:coreProperties>
</file>