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3"/>
  </p:notesMasterIdLst>
  <p:handoutMasterIdLst>
    <p:handoutMasterId r:id="rId14"/>
  </p:handoutMasterIdLst>
  <p:sldIdLst>
    <p:sldId id="858" r:id="rId2"/>
    <p:sldId id="861" r:id="rId3"/>
    <p:sldId id="863" r:id="rId4"/>
    <p:sldId id="862" r:id="rId5"/>
    <p:sldId id="860" r:id="rId6"/>
    <p:sldId id="859" r:id="rId7"/>
    <p:sldId id="864" r:id="rId8"/>
    <p:sldId id="865" r:id="rId9"/>
    <p:sldId id="866" r:id="rId10"/>
    <p:sldId id="867" r:id="rId11"/>
    <p:sldId id="868" r:id="rId12"/>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99FF99"/>
    <a:srgbClr val="0000FF"/>
    <a:srgbClr val="FFCCCC"/>
    <a:srgbClr val="9FCAFF"/>
    <a:srgbClr val="DDDDDD"/>
    <a:srgbClr val="99FF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91575" autoAdjust="0"/>
  </p:normalViewPr>
  <p:slideViewPr>
    <p:cSldViewPr>
      <p:cViewPr varScale="1">
        <p:scale>
          <a:sx n="100" d="100"/>
          <a:sy n="100" d="100"/>
        </p:scale>
        <p:origin x="-198" y="-66"/>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5/10/2012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val="2391715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val="393561455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11-5-12</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status </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11-5-12</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11-5-12</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11-5-12</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11-5-12</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11-5-12</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status </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11-5-12</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11-5-12</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11-5-12</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status </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11-5-12</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status </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11-5-12</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status </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11-5-12</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11-5-12</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11-5-12</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status </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11-5-12</a:t>
            </a:r>
            <a:endParaRPr lang="en-US" dirty="0"/>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userDrawn="1"/>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Thursday 10</a:t>
            </a:r>
            <a:r>
              <a:rPr lang="en-GB" baseline="30000" dirty="0" smtClean="0"/>
              <a:t>th</a:t>
            </a:r>
            <a:r>
              <a:rPr lang="en-GB" dirty="0" smtClean="0"/>
              <a:t> May - morning</a:t>
            </a:r>
            <a:endParaRPr lang="en-GB" dirty="0"/>
          </a:p>
        </p:txBody>
      </p:sp>
      <p:sp>
        <p:nvSpPr>
          <p:cNvPr id="6" name="Content Placeholder 5"/>
          <p:cNvSpPr>
            <a:spLocks noGrp="1"/>
          </p:cNvSpPr>
          <p:nvPr>
            <p:ph idx="1"/>
          </p:nvPr>
        </p:nvSpPr>
        <p:spPr/>
        <p:txBody>
          <a:bodyPr/>
          <a:lstStyle/>
          <a:p>
            <a:r>
              <a:rPr lang="en-GB" dirty="0" smtClean="0"/>
              <a:t>Fill 2605, 480 bunches into stable beams at around 9:15</a:t>
            </a:r>
          </a:p>
          <a:p>
            <a:pPr lvl="1"/>
            <a:r>
              <a:rPr lang="en-GB" dirty="0"/>
              <a:t> </a:t>
            </a:r>
            <a:r>
              <a:rPr lang="en-GB" dirty="0" smtClean="0"/>
              <a:t>no issues</a:t>
            </a:r>
          </a:p>
          <a:p>
            <a:r>
              <a:rPr lang="en-GB" dirty="0" smtClean="0"/>
              <a:t>10:40 Progress through experimentation</a:t>
            </a:r>
          </a:p>
          <a:p>
            <a:pPr lvl="1"/>
            <a:r>
              <a:rPr lang="en-GB" dirty="0" smtClean="0"/>
              <a:t>Atlas separated to  ~1.7 sigma </a:t>
            </a:r>
          </a:p>
          <a:p>
            <a:pPr lvl="2"/>
            <a:r>
              <a:rPr lang="en-GB" dirty="0" smtClean="0"/>
              <a:t>Nothing seen</a:t>
            </a:r>
          </a:p>
          <a:p>
            <a:pPr lvl="1"/>
            <a:r>
              <a:rPr lang="en-GB" dirty="0" smtClean="0"/>
              <a:t>CMS separated to …</a:t>
            </a:r>
          </a:p>
          <a:p>
            <a:pPr lvl="2"/>
            <a:r>
              <a:rPr lang="en-GB" dirty="0" smtClean="0"/>
              <a:t>Nothing se…. eek… beam dump</a:t>
            </a:r>
          </a:p>
          <a:p>
            <a:pPr lvl="2"/>
            <a:r>
              <a:rPr lang="en-GB" dirty="0" smtClean="0"/>
              <a:t>Large losses on two bunches of beam 2 </a:t>
            </a:r>
          </a:p>
          <a:p>
            <a:pPr lvl="2"/>
            <a:endParaRPr lang="en-GB" dirty="0" smtClean="0"/>
          </a:p>
          <a:p>
            <a:r>
              <a:rPr lang="en-GB" dirty="0" smtClean="0"/>
              <a:t>Access during ramp-down</a:t>
            </a:r>
          </a:p>
          <a:p>
            <a:pPr lvl="1"/>
            <a:r>
              <a:rPr lang="en-GB" dirty="0" smtClean="0"/>
              <a:t>RF, Atlas</a:t>
            </a:r>
          </a:p>
          <a:p>
            <a:pPr lvl="1"/>
            <a:r>
              <a:rPr lang="en-GB" dirty="0" smtClean="0"/>
              <a:t>Regulation of Alice dipole power converter problem</a:t>
            </a:r>
          </a:p>
          <a:p>
            <a:endParaRPr lang="en-GB" dirty="0"/>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11-5-12</a:t>
            </a:r>
            <a:endParaRPr lang="en-US" dirty="0"/>
          </a:p>
        </p:txBody>
      </p:sp>
    </p:spTree>
    <p:extLst>
      <p:ext uri="{BB962C8B-B14F-4D97-AF65-F5344CB8AC3E}">
        <p14:creationId xmlns:p14="http://schemas.microsoft.com/office/powerpoint/2010/main" val="262782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Just now</a:t>
            </a:r>
            <a:endParaRPr lang="en-GB" dirty="0"/>
          </a:p>
        </p:txBody>
      </p:sp>
      <p:sp>
        <p:nvSpPr>
          <p:cNvPr id="3" name="Content Placeholder 2"/>
          <p:cNvSpPr>
            <a:spLocks noGrp="1"/>
          </p:cNvSpPr>
          <p:nvPr>
            <p:ph idx="1"/>
          </p:nvPr>
        </p:nvSpPr>
        <p:spPr>
          <a:xfrm>
            <a:off x="385190" y="764630"/>
            <a:ext cx="8229600" cy="5111750"/>
          </a:xfrm>
        </p:spPr>
        <p:txBody>
          <a:bodyPr/>
          <a:lstStyle/>
          <a:p>
            <a:r>
              <a:rPr lang="en-GB" dirty="0" smtClean="0"/>
              <a:t>05:00 Re-injecting </a:t>
            </a:r>
          </a:p>
          <a:p>
            <a:pPr lvl="1"/>
            <a:r>
              <a:rPr lang="en-GB" dirty="0" smtClean="0"/>
              <a:t>Steering required again…</a:t>
            </a:r>
          </a:p>
          <a:p>
            <a:r>
              <a:rPr lang="en-GB" dirty="0" smtClean="0"/>
              <a:t>06:30 Unable to load ramp to some RF FGCs</a:t>
            </a:r>
          </a:p>
          <a:p>
            <a:pPr lvl="1"/>
            <a:r>
              <a:rPr lang="en-GB" dirty="0" smtClean="0"/>
              <a:t>“Over </a:t>
            </a:r>
            <a:r>
              <a:rPr lang="en-GB" dirty="0"/>
              <a:t>the past 1.5 hours we have seen periods of several minutes in which about half the channels have lost communication, but only one at a time.  Andy has noted that the affected channels (Mask 0x4503) are spread across more than one equipment crate so the FGC is the likely common point.  I have reset the statistics counters but as of now, no new errors have been reported in the past 45 minutes.  When that happens it will help to narrow down what might be the cause</a:t>
            </a:r>
            <a:r>
              <a:rPr lang="en-GB" dirty="0" smtClean="0"/>
              <a:t>.</a:t>
            </a:r>
            <a:endParaRPr lang="en-GB" dirty="0"/>
          </a:p>
          <a:p>
            <a:pPr lvl="1"/>
            <a:r>
              <a:rPr lang="en-GB" dirty="0"/>
              <a:t>At the next access, I would recommend that the RF piquet swap the FGC for the hot spare</a:t>
            </a:r>
            <a:r>
              <a:rPr lang="en-GB" dirty="0" smtClean="0"/>
              <a:t>.”     Quentin King</a:t>
            </a:r>
            <a:r>
              <a:rPr lang="en-GB" dirty="0"/>
              <a:t> </a:t>
            </a:r>
          </a:p>
          <a:p>
            <a:pPr lvl="1"/>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11-5-12</a:t>
            </a:r>
            <a:endParaRPr lang="en-US" dirty="0"/>
          </a:p>
        </p:txBody>
      </p:sp>
      <p:sp>
        <p:nvSpPr>
          <p:cNvPr id="6" name="TextBox 5"/>
          <p:cNvSpPr txBox="1"/>
          <p:nvPr/>
        </p:nvSpPr>
        <p:spPr>
          <a:xfrm>
            <a:off x="126040" y="5445280"/>
            <a:ext cx="8785220" cy="1138773"/>
          </a:xfrm>
          <a:prstGeom prst="rect">
            <a:avLst/>
          </a:prstGeom>
          <a:noFill/>
        </p:spPr>
        <p:txBody>
          <a:bodyPr wrap="square" rtlCol="0">
            <a:spAutoFit/>
          </a:bodyPr>
          <a:lstStyle/>
          <a:p>
            <a:r>
              <a:rPr lang="en-US" sz="1600" dirty="0"/>
              <a:t>This problem must be related to the sick cfv-ux45-acsc8b2t crate. As a function chain in a faraday cage makes a daisy chain through 4 cavity controllers, (8 crates: 4 feedback + 4 tuning) the consequence is that when one crate is malfunctioning there will be a general problem on the link</a:t>
            </a:r>
            <a:r>
              <a:rPr lang="en-US" dirty="0"/>
              <a:t>. John </a:t>
            </a:r>
            <a:r>
              <a:rPr lang="en-US" dirty="0" err="1"/>
              <a:t>Molendijk</a:t>
            </a:r>
            <a:r>
              <a:rPr lang="en-US" dirty="0"/>
              <a:t> </a:t>
            </a:r>
            <a:endParaRPr lang="en-GB" dirty="0"/>
          </a:p>
        </p:txBody>
      </p:sp>
    </p:spTree>
    <p:extLst>
      <p:ext uri="{BB962C8B-B14F-4D97-AF65-F5344CB8AC3E}">
        <p14:creationId xmlns:p14="http://schemas.microsoft.com/office/powerpoint/2010/main" val="334110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 </a:t>
            </a:r>
            <a:r>
              <a:rPr lang="en-GB" smtClean="0"/>
              <a:t>for the day</a:t>
            </a:r>
            <a:endParaRPr lang="en-GB" dirty="0"/>
          </a:p>
        </p:txBody>
      </p:sp>
      <p:sp>
        <p:nvSpPr>
          <p:cNvPr id="3" name="Content Placeholder 2"/>
          <p:cNvSpPr>
            <a:spLocks noGrp="1"/>
          </p:cNvSpPr>
          <p:nvPr>
            <p:ph idx="1"/>
          </p:nvPr>
        </p:nvSpPr>
        <p:spPr/>
        <p:txBody>
          <a:bodyPr/>
          <a:lstStyle/>
          <a:p>
            <a:r>
              <a:rPr lang="en-GB" dirty="0" smtClean="0"/>
              <a:t>1380 @ 1.3e11 </a:t>
            </a:r>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11-5-12</a:t>
            </a:r>
            <a:endParaRPr lang="en-US" dirty="0"/>
          </a:p>
        </p:txBody>
      </p:sp>
    </p:spTree>
    <p:extLst>
      <p:ext uri="{BB962C8B-B14F-4D97-AF65-F5344CB8AC3E}">
        <p14:creationId xmlns:p14="http://schemas.microsoft.com/office/powerpoint/2010/main" val="115841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1800" dirty="0"/>
              <a:t>Investigations following the RF problems on cavities 1B1,3B1,8B2 last night</a:t>
            </a:r>
          </a:p>
        </p:txBody>
      </p:sp>
      <p:sp>
        <p:nvSpPr>
          <p:cNvPr id="6" name="Content Placeholder 5"/>
          <p:cNvSpPr>
            <a:spLocks noGrp="1"/>
          </p:cNvSpPr>
          <p:nvPr>
            <p:ph idx="1"/>
          </p:nvPr>
        </p:nvSpPr>
        <p:spPr/>
        <p:txBody>
          <a:bodyPr/>
          <a:lstStyle/>
          <a:p>
            <a:r>
              <a:rPr lang="en-GB" dirty="0" smtClean="0"/>
              <a:t>For </a:t>
            </a:r>
            <a:r>
              <a:rPr lang="en-GB" dirty="0"/>
              <a:t>1B1 and 3B1, the problem was a "weak" level of the 20 MHz clock used in the electronics</a:t>
            </a:r>
            <a:r>
              <a:rPr lang="en-GB" dirty="0" smtClean="0"/>
              <a:t>.</a:t>
            </a:r>
          </a:p>
          <a:p>
            <a:pPr lvl="1"/>
            <a:r>
              <a:rPr lang="en-GB" dirty="0" smtClean="0"/>
              <a:t> </a:t>
            </a:r>
            <a:r>
              <a:rPr lang="en-GB" dirty="0"/>
              <a:t>The level was just below the threshold used to generate an OK status. Although processing was not impaired, it prevented from switching the Line ON as the status is checked during the switch-On sequence and leads to abort if in fault. We have increased the RF level. That called for an access in UX45 around 12:00</a:t>
            </a:r>
          </a:p>
          <a:p>
            <a:r>
              <a:rPr lang="en-GB" dirty="0"/>
              <a:t>For 8B2 the problem is not understood</a:t>
            </a:r>
            <a:r>
              <a:rPr lang="en-GB" dirty="0" smtClean="0"/>
              <a:t>.</a:t>
            </a:r>
          </a:p>
          <a:p>
            <a:pPr lvl="1"/>
            <a:r>
              <a:rPr lang="en-GB" dirty="0" smtClean="0"/>
              <a:t> </a:t>
            </a:r>
            <a:r>
              <a:rPr lang="en-GB" dirty="0"/>
              <a:t>We took advantage of the access to change one module but we do not think it was the problem.  The </a:t>
            </a:r>
            <a:r>
              <a:rPr lang="en-GB" dirty="0" smtClean="0"/>
              <a:t>symptom </a:t>
            </a:r>
            <a:r>
              <a:rPr lang="en-GB" dirty="0"/>
              <a:t>is more typical of a controls problem as it was solved by rebooting the front-end last night. It could however be caused by the communication with the RF modules in the VME crate. Being followed up off-line</a:t>
            </a:r>
            <a:r>
              <a:rPr lang="en-GB" dirty="0" smtClean="0"/>
              <a:t>...</a:t>
            </a:r>
            <a:endParaRPr lang="en-GB" dirty="0"/>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11-5-12</a:t>
            </a:r>
            <a:endParaRPr lang="en-US" dirty="0"/>
          </a:p>
        </p:txBody>
      </p:sp>
      <p:sp>
        <p:nvSpPr>
          <p:cNvPr id="8" name="TextBox 7"/>
          <p:cNvSpPr txBox="1"/>
          <p:nvPr/>
        </p:nvSpPr>
        <p:spPr>
          <a:xfrm>
            <a:off x="6615685" y="6354755"/>
            <a:ext cx="2520350" cy="400110"/>
          </a:xfrm>
          <a:prstGeom prst="rect">
            <a:avLst/>
          </a:prstGeom>
          <a:noFill/>
        </p:spPr>
        <p:txBody>
          <a:bodyPr wrap="square" rtlCol="0">
            <a:spAutoFit/>
          </a:bodyPr>
          <a:lstStyle/>
          <a:p>
            <a:pPr marL="0" lvl="1"/>
            <a:r>
              <a:rPr lang="en-GB" dirty="0"/>
              <a:t>Greg and </a:t>
            </a:r>
            <a:r>
              <a:rPr lang="en-GB" dirty="0" smtClean="0"/>
              <a:t>Philippe</a:t>
            </a:r>
            <a:endParaRPr lang="en-GB" dirty="0"/>
          </a:p>
        </p:txBody>
      </p:sp>
    </p:spTree>
    <p:extLst>
      <p:ext uri="{BB962C8B-B14F-4D97-AF65-F5344CB8AC3E}">
        <p14:creationId xmlns:p14="http://schemas.microsoft.com/office/powerpoint/2010/main" val="26592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11-5-12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30"/>
            <a:ext cx="73548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3520" y="2492870"/>
            <a:ext cx="1440200" cy="400110"/>
          </a:xfrm>
          <a:prstGeom prst="rect">
            <a:avLst/>
          </a:prstGeom>
          <a:noFill/>
        </p:spPr>
        <p:txBody>
          <a:bodyPr wrap="square" rtlCol="0">
            <a:spAutoFit/>
          </a:bodyPr>
          <a:lstStyle/>
          <a:p>
            <a:r>
              <a:rPr lang="en-GB" dirty="0" smtClean="0">
                <a:solidFill>
                  <a:schemeClr val="bg1"/>
                </a:solidFill>
              </a:rPr>
              <a:t>5 microns</a:t>
            </a:r>
            <a:endParaRPr lang="en-GB" dirty="0">
              <a:solidFill>
                <a:schemeClr val="bg1"/>
              </a:solidFill>
            </a:endParaRPr>
          </a:p>
        </p:txBody>
      </p:sp>
      <p:cxnSp>
        <p:nvCxnSpPr>
          <p:cNvPr id="7" name="Straight Arrow Connector 6"/>
          <p:cNvCxnSpPr/>
          <p:nvPr/>
        </p:nvCxnSpPr>
        <p:spPr bwMode="auto">
          <a:xfrm>
            <a:off x="2555720" y="1700760"/>
            <a:ext cx="0" cy="1800250"/>
          </a:xfrm>
          <a:prstGeom prst="straightConnector1">
            <a:avLst/>
          </a:prstGeom>
          <a:solidFill>
            <a:schemeClr val="accent1"/>
          </a:solidFill>
          <a:ln w="12700" cap="sq" cmpd="sng" algn="ctr">
            <a:solidFill>
              <a:schemeClr val="bg1"/>
            </a:solidFill>
            <a:prstDash val="solid"/>
            <a:round/>
            <a:headEnd type="none" w="med" len="med"/>
            <a:tailEnd type="arrow"/>
          </a:ln>
          <a:effectLst/>
        </p:spPr>
      </p:cxnSp>
      <p:sp>
        <p:nvSpPr>
          <p:cNvPr id="10" name="TextBox 9"/>
          <p:cNvSpPr txBox="1"/>
          <p:nvPr/>
        </p:nvSpPr>
        <p:spPr>
          <a:xfrm>
            <a:off x="1590600" y="1193230"/>
            <a:ext cx="1656230" cy="400110"/>
          </a:xfrm>
          <a:prstGeom prst="rect">
            <a:avLst/>
          </a:prstGeom>
          <a:noFill/>
        </p:spPr>
        <p:txBody>
          <a:bodyPr wrap="square" rtlCol="0">
            <a:spAutoFit/>
          </a:bodyPr>
          <a:lstStyle/>
          <a:p>
            <a:r>
              <a:rPr lang="en-GB" dirty="0" smtClean="0">
                <a:solidFill>
                  <a:schemeClr val="bg1"/>
                </a:solidFill>
              </a:rPr>
              <a:t>~1.7 sigma</a:t>
            </a:r>
            <a:endParaRPr lang="en-GB" dirty="0">
              <a:solidFill>
                <a:schemeClr val="bg1"/>
              </a:solidFill>
            </a:endParaRPr>
          </a:p>
        </p:txBody>
      </p:sp>
      <p:cxnSp>
        <p:nvCxnSpPr>
          <p:cNvPr id="13" name="Straight Arrow Connector 12"/>
          <p:cNvCxnSpPr/>
          <p:nvPr/>
        </p:nvCxnSpPr>
        <p:spPr bwMode="auto">
          <a:xfrm flipV="1">
            <a:off x="2555720" y="908650"/>
            <a:ext cx="0" cy="288040"/>
          </a:xfrm>
          <a:prstGeom prst="straightConnector1">
            <a:avLst/>
          </a:prstGeom>
          <a:solidFill>
            <a:schemeClr val="accent1"/>
          </a:solidFill>
          <a:ln w="12700" cap="sq" cmpd="sng" algn="ctr">
            <a:solidFill>
              <a:schemeClr val="bg1"/>
            </a:solidFill>
            <a:prstDash val="solid"/>
            <a:round/>
            <a:headEnd type="none" w="med" len="med"/>
            <a:tailEnd type="arrow"/>
          </a:ln>
          <a:effectLst/>
        </p:spPr>
      </p:cxnSp>
      <p:cxnSp>
        <p:nvCxnSpPr>
          <p:cNvPr id="15" name="Straight Arrow Connector 14"/>
          <p:cNvCxnSpPr/>
          <p:nvPr/>
        </p:nvCxnSpPr>
        <p:spPr bwMode="auto">
          <a:xfrm>
            <a:off x="6228230" y="1772770"/>
            <a:ext cx="0" cy="1512210"/>
          </a:xfrm>
          <a:prstGeom prst="straightConnector1">
            <a:avLst/>
          </a:prstGeom>
          <a:solidFill>
            <a:schemeClr val="accent1"/>
          </a:solidFill>
          <a:ln w="12700" cap="sq" cmpd="sng" algn="ctr">
            <a:solidFill>
              <a:schemeClr val="bg1"/>
            </a:solidFill>
            <a:prstDash val="solid"/>
            <a:round/>
            <a:headEnd type="none" w="med" len="med"/>
            <a:tailEnd type="arrow"/>
          </a:ln>
          <a:effectLst/>
        </p:spPr>
      </p:cxnSp>
      <p:sp>
        <p:nvSpPr>
          <p:cNvPr id="16" name="TextBox 15"/>
          <p:cNvSpPr txBox="1"/>
          <p:nvPr/>
        </p:nvSpPr>
        <p:spPr>
          <a:xfrm>
            <a:off x="5291735" y="1297190"/>
            <a:ext cx="1656230" cy="400110"/>
          </a:xfrm>
          <a:prstGeom prst="rect">
            <a:avLst/>
          </a:prstGeom>
          <a:noFill/>
        </p:spPr>
        <p:txBody>
          <a:bodyPr wrap="square" rtlCol="0">
            <a:spAutoFit/>
          </a:bodyPr>
          <a:lstStyle/>
          <a:p>
            <a:r>
              <a:rPr lang="en-GB" dirty="0" smtClean="0">
                <a:solidFill>
                  <a:schemeClr val="bg1"/>
                </a:solidFill>
              </a:rPr>
              <a:t>~1.5 sigma</a:t>
            </a:r>
            <a:endParaRPr lang="en-GB" dirty="0">
              <a:solidFill>
                <a:schemeClr val="bg1"/>
              </a:solidFill>
            </a:endParaRPr>
          </a:p>
        </p:txBody>
      </p:sp>
      <p:cxnSp>
        <p:nvCxnSpPr>
          <p:cNvPr id="18" name="Straight Arrow Connector 17"/>
          <p:cNvCxnSpPr/>
          <p:nvPr/>
        </p:nvCxnSpPr>
        <p:spPr bwMode="auto">
          <a:xfrm flipV="1">
            <a:off x="6228230" y="941000"/>
            <a:ext cx="0" cy="288040"/>
          </a:xfrm>
          <a:prstGeom prst="straightConnector1">
            <a:avLst/>
          </a:prstGeom>
          <a:solidFill>
            <a:schemeClr val="accent1"/>
          </a:solidFill>
          <a:ln w="12700" cap="sq" cmpd="sng" algn="ctr">
            <a:solidFill>
              <a:schemeClr val="bg1"/>
            </a:solidFill>
            <a:prstDash val="solid"/>
            <a:round/>
            <a:headEnd type="none" w="med" len="med"/>
            <a:tailEnd type="arrow"/>
          </a:ln>
          <a:effectLst/>
        </p:spPr>
      </p:cxnSp>
    </p:spTree>
    <p:extLst>
      <p:ext uri="{BB962C8B-B14F-4D97-AF65-F5344CB8AC3E}">
        <p14:creationId xmlns:p14="http://schemas.microsoft.com/office/powerpoint/2010/main" val="163857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Two bunches</a:t>
            </a:r>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11-5-12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560" y="764630"/>
            <a:ext cx="5976830" cy="459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420" y="5517290"/>
            <a:ext cx="8425170" cy="1015663"/>
          </a:xfrm>
          <a:prstGeom prst="rect">
            <a:avLst/>
          </a:prstGeom>
          <a:noFill/>
        </p:spPr>
        <p:txBody>
          <a:bodyPr wrap="square" rtlCol="0">
            <a:spAutoFit/>
          </a:bodyPr>
          <a:lstStyle/>
          <a:p>
            <a:r>
              <a:rPr lang="en-GB" dirty="0"/>
              <a:t>I</a:t>
            </a:r>
            <a:r>
              <a:rPr lang="en-GB" dirty="0" smtClean="0"/>
              <a:t>ssue </a:t>
            </a:r>
            <a:r>
              <a:rPr lang="en-GB" dirty="0"/>
              <a:t>with instabilities when beam are separated by 1-2 </a:t>
            </a:r>
            <a:r>
              <a:rPr lang="en-GB" dirty="0" smtClean="0"/>
              <a:t>sigma, </a:t>
            </a:r>
            <a:br>
              <a:rPr lang="en-GB" dirty="0" smtClean="0"/>
            </a:br>
            <a:r>
              <a:rPr lang="en-GB" dirty="0" smtClean="0"/>
              <a:t>feed-forward of (effective) correction had lead to separation at this level going into collision…</a:t>
            </a:r>
            <a:endParaRPr lang="en-GB" dirty="0"/>
          </a:p>
        </p:txBody>
      </p:sp>
    </p:spTree>
    <p:extLst>
      <p:ext uri="{BB962C8B-B14F-4D97-AF65-F5344CB8AC3E}">
        <p14:creationId xmlns:p14="http://schemas.microsoft.com/office/powerpoint/2010/main" val="298961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bunches </a:t>
            </a:r>
            <a:endParaRPr lang="en-GB" dirty="0"/>
          </a:p>
        </p:txBody>
      </p:sp>
      <p:sp>
        <p:nvSpPr>
          <p:cNvPr id="3" name="Content Placeholder 2"/>
          <p:cNvSpPr>
            <a:spLocks noGrp="1"/>
          </p:cNvSpPr>
          <p:nvPr>
            <p:ph idx="1"/>
          </p:nvPr>
        </p:nvSpPr>
        <p:spPr>
          <a:xfrm>
            <a:off x="467430" y="898837"/>
            <a:ext cx="8229600" cy="5111750"/>
          </a:xfrm>
        </p:spPr>
        <p:txBody>
          <a:bodyPr/>
          <a:lstStyle/>
          <a:p>
            <a:r>
              <a:rPr lang="en-GB" dirty="0" smtClean="0"/>
              <a:t>21041 and 21061 (or 2104 and 2106 in BI lingo)</a:t>
            </a:r>
          </a:p>
          <a:p>
            <a:r>
              <a:rPr lang="en-GB" dirty="0" smtClean="0"/>
              <a:t>Head-on on in IP1 &amp; 5 only</a:t>
            </a:r>
          </a:p>
          <a:p>
            <a:pPr lvl="1"/>
            <a:r>
              <a:rPr lang="en-GB" dirty="0" smtClean="0"/>
              <a:t>Of 480 bunches 471 collide in 1&amp;5, 461 of which in </a:t>
            </a:r>
            <a:r>
              <a:rPr lang="en-GB" dirty="0" err="1" smtClean="0"/>
              <a:t>LHCb</a:t>
            </a:r>
            <a:r>
              <a:rPr lang="en-GB" dirty="0" smtClean="0"/>
              <a:t> as well</a:t>
            </a:r>
          </a:p>
          <a:p>
            <a:r>
              <a:rPr lang="en-GB" dirty="0" smtClean="0"/>
              <a:t>N-3, N-2 in train where N=72…</a:t>
            </a:r>
          </a:p>
          <a:p>
            <a:r>
              <a:rPr lang="en-GB" dirty="0" smtClean="0"/>
              <a:t>LRE:  {16,15} in IP 1, {11,10} in 5, {6,5} in 8, </a:t>
            </a:r>
          </a:p>
          <a:p>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11-5-12</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5" y="3068950"/>
            <a:ext cx="882059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40" y="3867930"/>
            <a:ext cx="6158510" cy="275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60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Thursday 10</a:t>
            </a:r>
            <a:r>
              <a:rPr lang="en-GB" baseline="30000" dirty="0"/>
              <a:t>th</a:t>
            </a:r>
            <a:r>
              <a:rPr lang="en-GB" dirty="0"/>
              <a:t> May </a:t>
            </a:r>
            <a:r>
              <a:rPr lang="en-GB" dirty="0" smtClean="0"/>
              <a:t>- afternoon</a:t>
            </a:r>
            <a:endParaRPr lang="en-GB" dirty="0"/>
          </a:p>
        </p:txBody>
      </p:sp>
      <p:sp>
        <p:nvSpPr>
          <p:cNvPr id="3" name="Content Placeholder 2"/>
          <p:cNvSpPr>
            <a:spLocks noGrp="1"/>
          </p:cNvSpPr>
          <p:nvPr>
            <p:ph idx="1"/>
          </p:nvPr>
        </p:nvSpPr>
        <p:spPr/>
        <p:txBody>
          <a:bodyPr/>
          <a:lstStyle/>
          <a:p>
            <a:r>
              <a:rPr lang="en-GB" dirty="0" smtClean="0"/>
              <a:t>13:00 Access finished</a:t>
            </a:r>
          </a:p>
          <a:p>
            <a:r>
              <a:rPr lang="en-GB" dirty="0" smtClean="0"/>
              <a:t>Injection somewhat dirty – steering required…</a:t>
            </a:r>
          </a:p>
          <a:p>
            <a:r>
              <a:rPr lang="en-GB" dirty="0" smtClean="0"/>
              <a:t>Leading into a booster interlock problem and…</a:t>
            </a:r>
          </a:p>
          <a:p>
            <a:r>
              <a:rPr lang="en-GB" dirty="0" smtClean="0"/>
              <a:t>PS </a:t>
            </a:r>
            <a:r>
              <a:rPr lang="en-GB" dirty="0" err="1" smtClean="0"/>
              <a:t>quadrupole</a:t>
            </a:r>
            <a:r>
              <a:rPr lang="en-GB" dirty="0" smtClean="0"/>
              <a:t> problem and…</a:t>
            </a:r>
          </a:p>
          <a:p>
            <a:r>
              <a:rPr lang="en-GB" dirty="0" smtClean="0"/>
              <a:t>CMS ramping down to 3 T</a:t>
            </a:r>
          </a:p>
          <a:p>
            <a:r>
              <a:rPr lang="en-GB" dirty="0" smtClean="0"/>
              <a:t>16:40  Fill with 1380</a:t>
            </a:r>
          </a:p>
          <a:p>
            <a:r>
              <a:rPr lang="en-GB" dirty="0" smtClean="0"/>
              <a:t>17:30 Stable beams fill 2608</a:t>
            </a:r>
          </a:p>
          <a:p>
            <a:pPr lvl="1"/>
            <a:r>
              <a:rPr lang="en-GB" dirty="0" smtClean="0"/>
              <a:t>Initial luminosity ~3.9e33 cm-2s-1</a:t>
            </a:r>
          </a:p>
          <a:p>
            <a:pPr lvl="1"/>
            <a:r>
              <a:rPr lang="en-GB" dirty="0" smtClean="0"/>
              <a:t>Apologies to </a:t>
            </a:r>
            <a:r>
              <a:rPr lang="en-GB" dirty="0" err="1" smtClean="0"/>
              <a:t>LHCb</a:t>
            </a:r>
            <a:r>
              <a:rPr lang="en-GB" dirty="0" smtClean="0"/>
              <a:t> again… spiked ‘</a:t>
            </a:r>
            <a:r>
              <a:rPr lang="en-GB" dirty="0" err="1" smtClean="0"/>
              <a:t>em</a:t>
            </a:r>
            <a:r>
              <a:rPr lang="en-GB" dirty="0" smtClean="0"/>
              <a:t> </a:t>
            </a:r>
          </a:p>
          <a:p>
            <a:pPr lvl="1"/>
            <a:r>
              <a:rPr lang="en-GB" dirty="0" smtClean="0"/>
              <a:t>CMS low to start … some concern </a:t>
            </a:r>
          </a:p>
          <a:p>
            <a:pPr lvl="1"/>
            <a:r>
              <a:rPr lang="en-GB" dirty="0" smtClean="0"/>
              <a:t>Dumped after ~30 minutes by </a:t>
            </a:r>
            <a:r>
              <a:rPr lang="en-GB" dirty="0"/>
              <a:t>a UFO at the MKI2</a:t>
            </a:r>
            <a:r>
              <a:rPr lang="en-GB" dirty="0" smtClean="0"/>
              <a:t>.</a:t>
            </a:r>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11-5-12</a:t>
            </a:r>
            <a:endParaRPr lang="en-US" dirty="0"/>
          </a:p>
        </p:txBody>
      </p:sp>
    </p:spTree>
    <p:extLst>
      <p:ext uri="{BB962C8B-B14F-4D97-AF65-F5344CB8AC3E}">
        <p14:creationId xmlns:p14="http://schemas.microsoft.com/office/powerpoint/2010/main" val="182356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Thursday evening</a:t>
            </a:r>
            <a:endParaRPr lang="en-GB" dirty="0"/>
          </a:p>
        </p:txBody>
      </p:sp>
      <p:sp>
        <p:nvSpPr>
          <p:cNvPr id="3" name="Content Placeholder 2"/>
          <p:cNvSpPr>
            <a:spLocks noGrp="1"/>
          </p:cNvSpPr>
          <p:nvPr>
            <p:ph idx="1"/>
          </p:nvPr>
        </p:nvSpPr>
        <p:spPr>
          <a:xfrm>
            <a:off x="457200" y="1196975"/>
            <a:ext cx="8229600" cy="1439915"/>
          </a:xfrm>
        </p:spPr>
        <p:txBody>
          <a:bodyPr/>
          <a:lstStyle/>
          <a:p>
            <a:r>
              <a:rPr lang="en-GB" dirty="0" smtClean="0"/>
              <a:t>20:40 Back in stable beams</a:t>
            </a:r>
          </a:p>
          <a:p>
            <a:pPr lvl="1"/>
            <a:r>
              <a:rPr lang="en-GB" dirty="0" smtClean="0"/>
              <a:t>Interesting </a:t>
            </a:r>
            <a:r>
              <a:rPr lang="en-GB" dirty="0"/>
              <a:t>B2 lifetime dip, lost some </a:t>
            </a:r>
            <a:r>
              <a:rPr lang="en-GB" dirty="0" smtClean="0"/>
              <a:t>B2 at start of collision BP</a:t>
            </a:r>
          </a:p>
          <a:p>
            <a:pPr lvl="1"/>
            <a:r>
              <a:rPr lang="en-GB" dirty="0" smtClean="0"/>
              <a:t>Initial luminosity ~3.7e33 , ~1.1e11  </a:t>
            </a:r>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11-5-12</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0" y="2624765"/>
            <a:ext cx="7561050" cy="399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80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Tail cleaning by working point movement(?) </a:t>
            </a:r>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11-5-12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60" y="852524"/>
            <a:ext cx="6912960" cy="551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32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Friday early morning</a:t>
            </a:r>
            <a:endParaRPr lang="en-GB" dirty="0"/>
          </a:p>
        </p:txBody>
      </p:sp>
      <p:sp>
        <p:nvSpPr>
          <p:cNvPr id="6" name="Content Placeholder 5"/>
          <p:cNvSpPr>
            <a:spLocks noGrp="1"/>
          </p:cNvSpPr>
          <p:nvPr>
            <p:ph idx="1"/>
          </p:nvPr>
        </p:nvSpPr>
        <p:spPr>
          <a:xfrm>
            <a:off x="395420" y="801115"/>
            <a:ext cx="8229600" cy="5111750"/>
          </a:xfrm>
        </p:spPr>
        <p:txBody>
          <a:bodyPr/>
          <a:lstStyle/>
          <a:p>
            <a:r>
              <a:rPr lang="en-GB" dirty="0" smtClean="0"/>
              <a:t>2609 dumped by BLMs</a:t>
            </a:r>
          </a:p>
          <a:p>
            <a:pPr lvl="1"/>
            <a:r>
              <a:rPr lang="en-GB" dirty="0"/>
              <a:t>BLM at point 7 triggered the dump. It seems the beams became instable. 4 ADT modules went down around 20 minutes </a:t>
            </a:r>
            <a:r>
              <a:rPr lang="en-GB" dirty="0" smtClean="0"/>
              <a:t>before</a:t>
            </a:r>
          </a:p>
          <a:p>
            <a:pPr lvl="1"/>
            <a:r>
              <a:rPr lang="en-GB" dirty="0" smtClean="0"/>
              <a:t>Vacuum and ADT piquet in action</a:t>
            </a:r>
            <a:endParaRPr lang="en-GB" dirty="0"/>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11-5-12</a:t>
            </a:r>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20" y="3356990"/>
            <a:ext cx="4663750" cy="332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420" y="2417052"/>
            <a:ext cx="8065120" cy="707886"/>
          </a:xfrm>
          <a:prstGeom prst="rect">
            <a:avLst/>
          </a:prstGeom>
          <a:noFill/>
        </p:spPr>
        <p:txBody>
          <a:bodyPr wrap="square" rtlCol="0">
            <a:spAutoFit/>
          </a:bodyPr>
          <a:lstStyle/>
          <a:p>
            <a:r>
              <a:rPr lang="en-GB" dirty="0"/>
              <a:t>The 2 gauges VGPB_277_5R4_R and VGPB_286_5R4_B (ADT interlock) went OFF at 01.01.18 as the value spiked up to 10E-3 </a:t>
            </a:r>
            <a:endParaRPr lang="en-GB" dirty="0"/>
          </a:p>
        </p:txBody>
      </p:sp>
    </p:spTree>
    <p:extLst>
      <p:ext uri="{BB962C8B-B14F-4D97-AF65-F5344CB8AC3E}">
        <p14:creationId xmlns:p14="http://schemas.microsoft.com/office/powerpoint/2010/main" val="223539317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36485</TotalTime>
  <Words>630</Words>
  <Application>Microsoft Office PowerPoint</Application>
  <PresentationFormat>On-screen Show (4:3)</PresentationFormat>
  <Paragraphs>83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Pixel</vt:lpstr>
      <vt:lpstr>Thursday 10th May - morning</vt:lpstr>
      <vt:lpstr>Investigations following the RF problems on cavities 1B1,3B1,8B2 last night</vt:lpstr>
      <vt:lpstr>PowerPoint Presentation</vt:lpstr>
      <vt:lpstr>Two bunches</vt:lpstr>
      <vt:lpstr>Two bunches </vt:lpstr>
      <vt:lpstr>Thursday 10th May - afternoon</vt:lpstr>
      <vt:lpstr>Thursday evening</vt:lpstr>
      <vt:lpstr>Tail cleaning by working point movement(?) </vt:lpstr>
      <vt:lpstr>Friday early morning</vt:lpstr>
      <vt:lpstr>Just now</vt:lpstr>
      <vt:lpstr>Program for the day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Mike Lamont</cp:lastModifiedBy>
  <cp:revision>1760</cp:revision>
  <dcterms:created xsi:type="dcterms:W3CDTF">2010-04-04T19:37:12Z</dcterms:created>
  <dcterms:modified xsi:type="dcterms:W3CDTF">2012-05-11T06:27:08Z</dcterms:modified>
</cp:coreProperties>
</file>