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23"/>
  </p:notesMasterIdLst>
  <p:sldIdLst>
    <p:sldId id="972" r:id="rId2"/>
    <p:sldId id="1062" r:id="rId3"/>
    <p:sldId id="1080" r:id="rId4"/>
    <p:sldId id="993" r:id="rId5"/>
    <p:sldId id="994" r:id="rId6"/>
    <p:sldId id="1063" r:id="rId7"/>
    <p:sldId id="1052" r:id="rId8"/>
    <p:sldId id="999" r:id="rId9"/>
    <p:sldId id="1056" r:id="rId10"/>
    <p:sldId id="1066" r:id="rId11"/>
    <p:sldId id="1057" r:id="rId12"/>
    <p:sldId id="1059" r:id="rId13"/>
    <p:sldId id="1037" r:id="rId14"/>
    <p:sldId id="1075" r:id="rId15"/>
    <p:sldId id="1076" r:id="rId16"/>
    <p:sldId id="1078" r:id="rId17"/>
    <p:sldId id="1071" r:id="rId18"/>
    <p:sldId id="1079" r:id="rId19"/>
    <p:sldId id="1067" r:id="rId20"/>
    <p:sldId id="1045" r:id="rId21"/>
    <p:sldId id="1068" r:id="rId22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60663"/>
    <a:srgbClr val="FF3300"/>
    <a:srgbClr val="FFFF66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706" autoAdjust="0"/>
  </p:normalViewPr>
  <p:slideViewPr>
    <p:cSldViewPr>
      <p:cViewPr varScale="1">
        <p:scale>
          <a:sx n="82" d="100"/>
          <a:sy n="82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62" y="-102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73483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Summary Week 19 - G. Arduini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14/05/2012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14/05/2012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Summary Week 19 - G. Arduini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5516-24D6-497E-B20F-168204F9A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14/05/2012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/>
          <a:p>
            <a:r>
              <a:rPr lang="en-US" smtClean="0"/>
              <a:t>Summary Week 19 -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DEA4C-89A7-439A-B75B-C919C7F639B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14/05/2012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553201"/>
            <a:ext cx="6477000" cy="1523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Summary Week 19 -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D15F2-B5DC-4D70-8B9E-4287CA2479A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14/05/2012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553201"/>
            <a:ext cx="6400800" cy="15239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Summary Week 19 - G. Arduini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848600" cy="1752600"/>
          </a:xfrm>
        </p:spPr>
        <p:txBody>
          <a:bodyPr/>
          <a:lstStyle/>
          <a:p>
            <a:r>
              <a:rPr lang="en-GB" sz="2800" dirty="0" smtClean="0"/>
              <a:t>Machine Coordinators: G. Arduini</a:t>
            </a:r>
            <a:r>
              <a:rPr lang="en-US" sz="2800" dirty="0" smtClean="0"/>
              <a:t>, M. Lamont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dirty="0" smtClean="0">
                <a:solidFill>
                  <a:schemeClr val="tx2"/>
                </a:solidFill>
              </a:rPr>
              <a:t>Main aim: 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sz="2800" dirty="0" smtClean="0">
                <a:solidFill>
                  <a:schemeClr val="tx2"/>
                </a:solidFill>
              </a:rPr>
              <a:t>Luminosity production</a:t>
            </a:r>
            <a:br>
              <a:rPr lang="en-GB" sz="2800" dirty="0" smtClean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Summary of week 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66503"/>
            <a:ext cx="3646170" cy="247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10" y="1237732"/>
            <a:ext cx="3646170" cy="247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410" y="3887024"/>
            <a:ext cx="3646170" cy="247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88679"/>
            <a:ext cx="3646170" cy="247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gain </a:t>
            </a:r>
            <a:r>
              <a:rPr lang="en-US" smtClean="0"/>
              <a:t>OFB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Blue : before high BW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CC0066"/>
                </a:solidFill>
              </a:rPr>
              <a:t>Magenta: OFB BW x10, </a:t>
            </a:r>
            <a:r>
              <a:rPr lang="en-US" sz="2000" dirty="0" smtClean="0">
                <a:solidFill>
                  <a:schemeClr val="tx1"/>
                </a:solidFill>
              </a:rPr>
              <a:t>Black: after 100% FF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14/05/2012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Summary Week 19 - G. </a:t>
            </a:r>
            <a:r>
              <a:rPr lang="en-US" dirty="0" err="1" smtClean="0"/>
              <a:t>Arduini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052355" y="1514886"/>
            <a:ext cx="68480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B1H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70974" y="4109040"/>
            <a:ext cx="67037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B1V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83228" y="4149100"/>
            <a:ext cx="670376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B2V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72342" y="2909852"/>
            <a:ext cx="684803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B2H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162800" y="3696524"/>
            <a:ext cx="1828800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J. Wenninger</a:t>
            </a:r>
          </a:p>
        </p:txBody>
      </p:sp>
    </p:spTree>
    <p:extLst>
      <p:ext uri="{BB962C8B-B14F-4D97-AF65-F5344CB8AC3E}">
        <p14:creationId xmlns:p14="http://schemas.microsoft.com/office/powerpoint/2010/main" xmlns="" val="175954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Losses in squeeze at TCP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145109" cy="530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48400" y="1828800"/>
            <a:ext cx="2743200" cy="38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Improved but still spikey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14/05/2012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Summary Week 19 - G. Arduini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652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during ramp and squeeze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Increased losses on Beam 2 observed already before TS</a:t>
            </a:r>
          </a:p>
          <a:p>
            <a:r>
              <a:rPr lang="en-US" sz="2000" dirty="0" smtClean="0"/>
              <a:t>Worse after technical stop:</a:t>
            </a:r>
          </a:p>
          <a:p>
            <a:pPr lvl="1"/>
            <a:r>
              <a:rPr lang="en-US" sz="1800" dirty="0" smtClean="0"/>
              <a:t>Related to larger tails and larger 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 at higher energy</a:t>
            </a:r>
          </a:p>
          <a:p>
            <a:pPr lvl="1"/>
            <a:r>
              <a:rPr lang="en-US" sz="1800" dirty="0" smtClean="0"/>
              <a:t>Mostly appearing between 2.5 and 2 m</a:t>
            </a:r>
          </a:p>
          <a:p>
            <a:pPr lvl="1"/>
            <a:r>
              <a:rPr lang="en-US" sz="1800" dirty="0" smtClean="0"/>
              <a:t>Correlated with (small) orbit distortions at TCPs and (small) relative offsets beam/collimator centre adding up for B2 in particular</a:t>
            </a:r>
          </a:p>
          <a:p>
            <a:pPr lvl="1"/>
            <a:r>
              <a:rPr lang="en-US" sz="1800" dirty="0" smtClean="0"/>
              <a:t>Losses enhanced by reduced gain of the transverse feedback on 12 bunches</a:t>
            </a:r>
          </a:p>
          <a:p>
            <a:pPr lvl="1"/>
            <a:endParaRPr lang="en-US" sz="400" dirty="0" smtClean="0"/>
          </a:p>
          <a:p>
            <a:r>
              <a:rPr lang="en-US" sz="2400" dirty="0" smtClean="0"/>
              <a:t>Actions:</a:t>
            </a:r>
          </a:p>
          <a:p>
            <a:pPr lvl="2"/>
            <a:r>
              <a:rPr lang="en-GB" sz="1800" dirty="0" smtClean="0"/>
              <a:t>Verifications in the injector chain</a:t>
            </a:r>
          </a:p>
          <a:p>
            <a:pPr lvl="2"/>
            <a:r>
              <a:rPr lang="en-GB" sz="1800" dirty="0" smtClean="0"/>
              <a:t>Transverse damper modulation off</a:t>
            </a:r>
          </a:p>
          <a:p>
            <a:pPr lvl="2"/>
            <a:r>
              <a:rPr lang="en-GB" sz="1800" dirty="0" smtClean="0"/>
              <a:t>Collimator set-up at top energy checked</a:t>
            </a:r>
          </a:p>
          <a:p>
            <a:pPr lvl="2"/>
            <a:r>
              <a:rPr lang="en-GB" sz="1800" dirty="0" smtClean="0"/>
              <a:t>BLM thresholds increase + review of the thresholds (</a:t>
            </a:r>
            <a:r>
              <a:rPr lang="en-GB" sz="1800" dirty="0" err="1" smtClean="0"/>
              <a:t>rMPP</a:t>
            </a:r>
            <a:r>
              <a:rPr lang="en-GB" sz="1800" dirty="0" smtClean="0"/>
              <a:t>/LMC)</a:t>
            </a:r>
          </a:p>
          <a:p>
            <a:pPr lvl="2"/>
            <a:r>
              <a:rPr lang="en-GB" sz="1800" dirty="0" smtClean="0"/>
              <a:t>OFB higher bandwidth in squeeze and feed-forwarded</a:t>
            </a:r>
          </a:p>
          <a:p>
            <a:pPr lvl="2"/>
            <a:r>
              <a:rPr lang="en-US" sz="1800" dirty="0" smtClean="0"/>
              <a:t>Investigations on the optics and collective effects expected during the squeeze from 2.5 to 2 m </a:t>
            </a:r>
            <a:r>
              <a:rPr lang="en-US" sz="1800" dirty="0" smtClean="0">
                <a:sym typeface="Wingdings" pitchFamily="2" charset="2"/>
              </a:rPr>
              <a:t> LMC</a:t>
            </a:r>
          </a:p>
          <a:p>
            <a:pPr lvl="2"/>
            <a:r>
              <a:rPr lang="en-US" sz="1800" dirty="0" smtClean="0">
                <a:sym typeface="Wingdings" pitchFamily="2" charset="2"/>
              </a:rPr>
              <a:t>Scraping of tails at low energy  to be done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14/05/2012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Week 19 -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Instability – B1 H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610600" cy="5257800"/>
          </a:xfrm>
        </p:spPr>
        <p:txBody>
          <a:bodyPr/>
          <a:lstStyle/>
          <a:p>
            <a:r>
              <a:rPr lang="en-US" sz="2400" dirty="0" smtClean="0"/>
              <a:t>Occurring when CMS in collision and ATLAS not yet fully head-on. Lifetime good up to that point. 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4800600" cy="341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7302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Instability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763000" cy="5257800"/>
          </a:xfrm>
        </p:spPr>
        <p:txBody>
          <a:bodyPr/>
          <a:lstStyle/>
          <a:p>
            <a:r>
              <a:rPr lang="en-US" sz="2000" dirty="0" smtClean="0"/>
              <a:t>Instability at the end of the collision process (separation bumps collapsed). Residual separation of ~2.1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/>
              <a:t> in IP1 and ~1.2 </a:t>
            </a:r>
            <a:r>
              <a:rPr lang="en-US" sz="2000" dirty="0" smtClean="0">
                <a:latin typeface="Symbol" pitchFamily="18" charset="2"/>
              </a:rPr>
              <a:t>s </a:t>
            </a:r>
            <a:r>
              <a:rPr lang="en-US" sz="2000" dirty="0" smtClean="0"/>
              <a:t>in IP5 and 3.2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/>
              <a:t> in IP8 (estimated from luminosities at the moment of the dump). The separation in IP1 and 5 is likely the effect of the orbit correction during the squeeze. </a:t>
            </a:r>
            <a:endParaRPr lang="en-US" sz="2000" dirty="0"/>
          </a:p>
        </p:txBody>
      </p:sp>
      <p:pic>
        <p:nvPicPr>
          <p:cNvPr id="16388" name="Picture 4" descr="http://elogbook.cern.ch/eLogbook/attach_reader?attach_id=124365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/>
          <a:srcRect l="3897" t="15462" b="2994"/>
          <a:stretch/>
        </p:blipFill>
        <p:spPr bwMode="auto">
          <a:xfrm>
            <a:off x="1447800" y="2611883"/>
            <a:ext cx="5486400" cy="37154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62400" y="37338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L</a:t>
            </a:r>
            <a:r>
              <a:rPr lang="en-GB" sz="1200" baseline="-25000" dirty="0" smtClean="0">
                <a:solidFill>
                  <a:schemeClr val="bg1"/>
                </a:solidFill>
              </a:rPr>
              <a:t>CMS</a:t>
            </a:r>
            <a:endParaRPr lang="en-GB" sz="1200" baseline="-25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5566" y="4626428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</a:rPr>
              <a:t>L</a:t>
            </a:r>
            <a:r>
              <a:rPr lang="en-GB" sz="1200" baseline="-25000" dirty="0" smtClean="0">
                <a:solidFill>
                  <a:srgbClr val="00B050"/>
                </a:solidFill>
              </a:rPr>
              <a:t>ATLAS</a:t>
            </a:r>
            <a:endParaRPr lang="en-GB" sz="1200" baseline="-250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3272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B1H </a:t>
            </a:r>
            <a:r>
              <a:rPr lang="en-GB" sz="1200" dirty="0" err="1" smtClean="0">
                <a:solidFill>
                  <a:srgbClr val="FF0000"/>
                </a:solidFill>
              </a:rPr>
              <a:t>osc</a:t>
            </a:r>
            <a:r>
              <a:rPr lang="en-GB" sz="1200" dirty="0" smtClean="0">
                <a:solidFill>
                  <a:srgbClr val="FF0000"/>
                </a:solidFill>
              </a:rPr>
              <a:t>. </a:t>
            </a:r>
            <a:r>
              <a:rPr lang="en-GB" sz="1200" dirty="0" err="1" smtClean="0">
                <a:solidFill>
                  <a:srgbClr val="FF0000"/>
                </a:solidFill>
              </a:rPr>
              <a:t>Ampl</a:t>
            </a:r>
            <a:r>
              <a:rPr lang="en-GB" sz="1200" dirty="0" smtClean="0">
                <a:solidFill>
                  <a:srgbClr val="FF0000"/>
                </a:solidFill>
              </a:rPr>
              <a:t>.</a:t>
            </a:r>
            <a:endParaRPr lang="en-GB" sz="1200" baseline="-25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786699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rgbClr val="FFC000"/>
                </a:solidFill>
              </a:rPr>
              <a:t>L</a:t>
            </a:r>
            <a:r>
              <a:rPr lang="en-GB" sz="1200" baseline="-25000" dirty="0" err="1" smtClean="0">
                <a:solidFill>
                  <a:srgbClr val="FFC000"/>
                </a:solidFill>
              </a:rPr>
              <a:t>LHCb</a:t>
            </a:r>
            <a:endParaRPr lang="en-GB" sz="1200" baseline="-25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108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Instability Damper pick-up signals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266667" cy="32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4533334" cy="3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191000" y="1828800"/>
            <a:ext cx="3352800" cy="31568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Thanks to W. </a:t>
            </a:r>
            <a:r>
              <a:rPr lang="en-US" sz="1600" b="1" dirty="0" err="1" smtClean="0">
                <a:solidFill>
                  <a:srgbClr val="FFFF00"/>
                </a:solidFill>
              </a:rPr>
              <a:t>Höfle</a:t>
            </a:r>
            <a:r>
              <a:rPr lang="en-US" sz="1600" b="1" dirty="0" smtClean="0">
                <a:solidFill>
                  <a:srgbClr val="FFFF00"/>
                </a:solidFill>
              </a:rPr>
              <a:t>!!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14/05/2012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Week 19 - G. Arduini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17416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Went back to low number of bunches but with 50 ns spacing to get as much as possible same orbit</a:t>
            </a:r>
            <a:endParaRPr lang="en-GB" sz="2400" dirty="0" smtClean="0"/>
          </a:p>
          <a:p>
            <a:r>
              <a:rPr lang="en-US" sz="2400" dirty="0" smtClean="0"/>
              <a:t>Luminosity scan to determine collision offsets and correct them </a:t>
            </a:r>
            <a:r>
              <a:rPr lang="en-US" sz="2400" dirty="0" smtClean="0">
                <a:sym typeface="Wingdings" pitchFamily="2" charset="2"/>
              </a:rPr>
              <a:t> incorporated for next fill</a:t>
            </a:r>
          </a:p>
          <a:p>
            <a:r>
              <a:rPr lang="en-US" sz="2400" dirty="0" smtClean="0">
                <a:sym typeface="Wingdings" pitchFamily="2" charset="2"/>
              </a:rPr>
              <a:t>Analysis of data ongoing 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</a:t>
            </a:r>
            <a:endParaRPr lang="en-GB" dirty="0"/>
          </a:p>
        </p:txBody>
      </p:sp>
      <p:pic>
        <p:nvPicPr>
          <p:cNvPr id="2050" name="Picture 2" descr="http://elogbook.cern.ch/eLogbook/attach_reader?attach_id=124367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50" t="16133" r="52465" b="54740"/>
          <a:stretch/>
        </p:blipFill>
        <p:spPr bwMode="auto">
          <a:xfrm>
            <a:off x="304800" y="3733800"/>
            <a:ext cx="2483613" cy="261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90600" y="3341920"/>
            <a:ext cx="1219200" cy="31568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IP1 - H</a:t>
            </a:r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2052" name="Picture 4" descr="http://elogbook.cern.ch/eLogbook/attach_reader?attach_id=124367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11" t="16133" r="52312" b="54740"/>
          <a:stretch/>
        </p:blipFill>
        <p:spPr bwMode="auto">
          <a:xfrm>
            <a:off x="2971800" y="3733800"/>
            <a:ext cx="2528718" cy="261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657600" y="3370142"/>
            <a:ext cx="1219200" cy="31568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IP5 - V</a:t>
            </a:r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2054" name="Picture 6" descr="http://elogbook.cern.ch/eLogbook/attach_reader?attach_id=124367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56" t="15945" r="52170" b="55179"/>
          <a:stretch/>
        </p:blipFill>
        <p:spPr bwMode="auto">
          <a:xfrm>
            <a:off x="6076242" y="3807176"/>
            <a:ext cx="2551385" cy="259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553200" y="3370551"/>
            <a:ext cx="1219200" cy="31568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IP5 - H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14/05/2012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Week 19 - G. Arduini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88004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Instability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Summary Week 19 - G. Arduini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14/05/2012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85" y="941000"/>
            <a:ext cx="7354815" cy="515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1600" y="2819400"/>
            <a:ext cx="144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5 microns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038600" y="2692925"/>
            <a:ext cx="0" cy="180025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210485" y="2113616"/>
            <a:ext cx="1656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~1.7 sigma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4025291" y="1589470"/>
            <a:ext cx="0" cy="28804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6477000" y="2113616"/>
            <a:ext cx="0" cy="151221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735170" y="1733490"/>
            <a:ext cx="1656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~1.5 sigma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6467716" y="1412720"/>
            <a:ext cx="0" cy="28804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847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Losses:</a:t>
            </a:r>
          </a:p>
          <a:p>
            <a:pPr lvl="1"/>
            <a:r>
              <a:rPr lang="en-US" sz="2000" dirty="0" smtClean="0"/>
              <a:t>Still losses during the </a:t>
            </a:r>
            <a:r>
              <a:rPr lang="en-US" sz="2000" dirty="0" smtClean="0"/>
              <a:t>ramp (</a:t>
            </a:r>
            <a:r>
              <a:rPr lang="en-US" sz="2000" smtClean="0"/>
              <a:t>not negligible)</a:t>
            </a:r>
            <a:endParaRPr lang="en-US" sz="2000" dirty="0" smtClean="0"/>
          </a:p>
          <a:p>
            <a:pPr lvl="1"/>
            <a:r>
              <a:rPr lang="en-US" sz="2000" dirty="0" smtClean="0"/>
              <a:t>Reduced during the squeeze (particularly between 2.5 and 2 m and more recently at ~1.5 m) although spikey.</a:t>
            </a:r>
          </a:p>
          <a:p>
            <a:pPr lvl="1"/>
            <a:r>
              <a:rPr lang="en-US" sz="2000" dirty="0" smtClean="0"/>
              <a:t>Warning levels reached: </a:t>
            </a:r>
          </a:p>
          <a:p>
            <a:pPr lvl="2"/>
            <a:r>
              <a:rPr lang="en-US" sz="1800" dirty="0" smtClean="0"/>
              <a:t>at the end of the ramp (TCSG/TCLA in point 7: 80 s running sum to 50 % of threshold)</a:t>
            </a:r>
          </a:p>
          <a:p>
            <a:pPr lvl="2"/>
            <a:r>
              <a:rPr lang="en-US" sz="1800" dirty="0" smtClean="0"/>
              <a:t>During the squeeze between </a:t>
            </a:r>
            <a:r>
              <a:rPr lang="en-US" sz="1800" dirty="0" smtClean="0">
                <a:latin typeface="Symbol" pitchFamily="18" charset="2"/>
              </a:rPr>
              <a:t>b</a:t>
            </a:r>
            <a:r>
              <a:rPr lang="en-US" sz="1800" dirty="0" smtClean="0"/>
              <a:t>*= 2.5 and 2 m and at 1.6 m (</a:t>
            </a:r>
            <a:r>
              <a:rPr lang="en-US" sz="1800" dirty="0"/>
              <a:t>TCSG/TCLA </a:t>
            </a:r>
            <a:r>
              <a:rPr lang="en-US" sz="1800" dirty="0" smtClean="0"/>
              <a:t> in point 7: 1.3 s running sum to 56% of threshold)</a:t>
            </a:r>
          </a:p>
          <a:p>
            <a:pPr lvl="2"/>
            <a:endParaRPr lang="en-US" sz="1800" dirty="0" smtClean="0"/>
          </a:p>
          <a:p>
            <a:r>
              <a:rPr lang="en-US" sz="2400" dirty="0" smtClean="0"/>
              <a:t>Instability: can be controlled by the transverse feedback provided small offsets (&lt; 1 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dirty="0" smtClean="0"/>
              <a:t>) at the end of the collision process. </a:t>
            </a:r>
          </a:p>
          <a:p>
            <a:endParaRPr lang="en-US" sz="2800" dirty="0" smtClean="0"/>
          </a:p>
          <a:p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14/05/2012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Week 19 -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7810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8763000" cy="5257800"/>
          </a:xfrm>
        </p:spPr>
        <p:txBody>
          <a:bodyPr/>
          <a:lstStyle/>
          <a:p>
            <a:r>
              <a:rPr lang="en-US" sz="2000" dirty="0" smtClean="0"/>
              <a:t>Loss of brightness </a:t>
            </a:r>
            <a:r>
              <a:rPr lang="en-US" sz="2000" dirty="0"/>
              <a:t>~</a:t>
            </a:r>
            <a:r>
              <a:rPr lang="en-US" sz="2000" dirty="0" smtClean="0"/>
              <a:t>20% during technical stop </a:t>
            </a:r>
            <a:r>
              <a:rPr lang="en-US" sz="2000" dirty="0" smtClean="0">
                <a:sym typeface="Wingdings" pitchFamily="2" charset="2"/>
              </a:rPr>
              <a:t> checking LHC and injectors. </a:t>
            </a:r>
            <a:r>
              <a:rPr lang="en-US" sz="2000" dirty="0" err="1" smtClean="0">
                <a:sym typeface="Wingdings" pitchFamily="2" charset="2"/>
              </a:rPr>
              <a:t>Eemittance</a:t>
            </a:r>
            <a:r>
              <a:rPr lang="en-US" sz="2000" dirty="0" smtClean="0">
                <a:sym typeface="Wingdings" pitchFamily="2" charset="2"/>
              </a:rPr>
              <a:t> comparison through the chain to understand the origin. Concentrating particularly between PS and SPS.</a:t>
            </a:r>
          </a:p>
          <a:p>
            <a:endParaRPr lang="en-US" sz="2000" dirty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endParaRPr lang="en-US" sz="2000" dirty="0" smtClean="0">
              <a:sym typeface="Wingdings" pitchFamily="2" charset="2"/>
            </a:endParaRPr>
          </a:p>
          <a:p>
            <a:r>
              <a:rPr lang="en-US" sz="2000" dirty="0" smtClean="0">
                <a:sym typeface="Wingdings" pitchFamily="2" charset="2"/>
              </a:rPr>
              <a:t>Need chirp to measure the tune during the ramp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201558" cy="377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218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ern.ch\dfs\Users\a\arduini\Documents\wee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1688"/>
            <a:ext cx="8823960" cy="36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19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>
          <a:xfrm>
            <a:off x="304800" y="4876800"/>
            <a:ext cx="86106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Mix of performance and machine availability issues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1591803" y="2717353"/>
            <a:ext cx="2438396" cy="28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FFFF00"/>
                </a:solidFill>
              </a:rPr>
              <a:t>Cryo</a:t>
            </a:r>
            <a:r>
              <a:rPr lang="en-US" sz="1600" b="1" dirty="0" smtClean="0">
                <a:solidFill>
                  <a:srgbClr val="FFFF00"/>
                </a:solidFill>
              </a:rPr>
              <a:t>. Pt. 8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45748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1092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3405173" y="268924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480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3655" y="127282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1380</a:t>
            </a:r>
            <a:endParaRPr lang="en-US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28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 descr="https://atlas.web.cern.ch/Atlas/GROUPS/DATAPREPARATION/DataSummary/2012/filldata/fill2536/fill2536_bcidspec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990600"/>
            <a:ext cx="10668000" cy="248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https://atlas.web.cern.ch/Atlas/GROUPS/DATAPREPARATION/DataSummary/2012/filldata/fill2624/fill2624_bcidspec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https://atlas.web.cern.ch/Atlas/GROUPS/DATAPREPARATION/DataSummary/2012/filldata/fill2624/fill2624_bcidspec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844290"/>
            <a:ext cx="10690479" cy="248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629400" y="6324600"/>
            <a:ext cx="1905000" cy="31568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c/o ATLAS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71600" y="990600"/>
            <a:ext cx="4343400" cy="31568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Fill 2536 – Before technical stop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1600" y="3844290"/>
            <a:ext cx="4343400" cy="31568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Fill 2624 – Now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Week 19 - G. Arduini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5516-24D6-497E-B20F-168204F9A8C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Beam quality from the injectors</a:t>
            </a:r>
          </a:p>
          <a:p>
            <a:endParaRPr lang="en-US" sz="2400" dirty="0"/>
          </a:p>
          <a:p>
            <a:r>
              <a:rPr lang="en-US" sz="2400" dirty="0"/>
              <a:t>Injection delicate: heavily relies on quality of the beam form SPS. Collimator aperture opened form 4.5 to 5 </a:t>
            </a:r>
            <a:r>
              <a:rPr lang="en-US" sz="2400" dirty="0">
                <a:latin typeface="Symbol" pitchFamily="18" charset="2"/>
              </a:rPr>
              <a:t>s</a:t>
            </a:r>
            <a:r>
              <a:rPr lang="en-US" sz="2400" dirty="0"/>
              <a:t> in both injection lines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Orbit in collision needs to be corrected and trims incorporated (in particular point 5)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TDI </a:t>
            </a:r>
            <a:r>
              <a:rPr lang="en-GB" sz="2400" dirty="0"/>
              <a:t>jaw deformation </a:t>
            </a:r>
            <a:r>
              <a:rPr lang="en-GB" sz="2400" dirty="0" smtClean="0">
                <a:sym typeface="Wingdings" pitchFamily="2" charset="2"/>
              </a:rPr>
              <a:t> check to be done after long high intensity fill</a:t>
            </a:r>
            <a:endParaRPr lang="en-US" sz="2400" dirty="0" smtClean="0"/>
          </a:p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14/05/2012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Week 19 - G. Arduini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27209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24 hours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04:25 Stable beam #2623 1.23e11 ppb, 4.13e33 cm</a:t>
            </a:r>
            <a:r>
              <a:rPr lang="en-US" sz="2400" baseline="30000" dirty="0"/>
              <a:t>-2</a:t>
            </a:r>
            <a:r>
              <a:rPr lang="en-US" sz="2400" dirty="0"/>
              <a:t>s</a:t>
            </a:r>
            <a:r>
              <a:rPr lang="en-US" sz="2400" baseline="30000" dirty="0"/>
              <a:t>-1</a:t>
            </a:r>
            <a:r>
              <a:rPr lang="en-US" sz="2400" dirty="0"/>
              <a:t>. </a:t>
            </a:r>
          </a:p>
          <a:p>
            <a:r>
              <a:rPr lang="en-US" sz="2400" dirty="0" smtClean="0"/>
              <a:t>08:15 </a:t>
            </a:r>
            <a:r>
              <a:rPr lang="en-US" sz="2400" dirty="0"/>
              <a:t>cold compressor off in point 2</a:t>
            </a:r>
            <a:r>
              <a:rPr lang="en-US" sz="2400" dirty="0" smtClean="0"/>
              <a:t>...(Cooling problem)</a:t>
            </a:r>
            <a:endParaRPr lang="en-US" sz="2400" dirty="0"/>
          </a:p>
          <a:p>
            <a:r>
              <a:rPr lang="en-US" sz="2400" dirty="0"/>
              <a:t>09:50 Beam dumped by operations - cryogenics </a:t>
            </a:r>
            <a:r>
              <a:rPr lang="en-US" sz="2400" dirty="0" smtClean="0"/>
              <a:t>recovery</a:t>
            </a:r>
          </a:p>
          <a:p>
            <a:r>
              <a:rPr lang="en-US" sz="2400" dirty="0" smtClean="0"/>
              <a:t>15:00 </a:t>
            </a:r>
            <a:r>
              <a:rPr lang="en-US" sz="2400" dirty="0" err="1"/>
              <a:t>Cryo</a:t>
            </a:r>
            <a:r>
              <a:rPr lang="en-US" sz="2400" dirty="0"/>
              <a:t> back, pre-cycle etc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18:54 </a:t>
            </a:r>
            <a:r>
              <a:rPr lang="en-US" sz="2400" dirty="0"/>
              <a:t>Stable beams #2624. 1.28e11 ppb, 4.34e33 </a:t>
            </a:r>
            <a:r>
              <a:rPr lang="en-US" sz="2400" dirty="0" smtClean="0"/>
              <a:t>cm</a:t>
            </a:r>
            <a:r>
              <a:rPr lang="en-US" sz="2400" baseline="30000" dirty="0" smtClean="0"/>
              <a:t>-2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</a:t>
            </a:r>
          </a:p>
          <a:p>
            <a:r>
              <a:rPr lang="en-US" sz="2400" dirty="0" smtClean="0"/>
              <a:t>00:03 </a:t>
            </a:r>
            <a:r>
              <a:rPr lang="en-GB" sz="2400" dirty="0"/>
              <a:t>UFO at </a:t>
            </a:r>
            <a:r>
              <a:rPr lang="en-GB" sz="2400" dirty="0" smtClean="0"/>
              <a:t>BLMQI.06R8.B2E10_MQML. Beam dump</a:t>
            </a:r>
          </a:p>
          <a:p>
            <a:r>
              <a:rPr lang="en-US" sz="2400" dirty="0" smtClean="0"/>
              <a:t>Re-steering required for TI2</a:t>
            </a:r>
          </a:p>
          <a:p>
            <a:r>
              <a:rPr lang="en-US" sz="2400" dirty="0" smtClean="0"/>
              <a:t>03:28 STABLE BEAMS #2627. 1.27e11 </a:t>
            </a:r>
            <a:r>
              <a:rPr lang="en-US" sz="2400" dirty="0"/>
              <a:t>ppb, </a:t>
            </a:r>
            <a:r>
              <a:rPr lang="en-US" sz="2400" dirty="0" smtClean="0"/>
              <a:t>4.11e33 </a:t>
            </a:r>
            <a:r>
              <a:rPr lang="en-US" sz="2400" dirty="0"/>
              <a:t>cm</a:t>
            </a:r>
            <a:r>
              <a:rPr lang="en-US" sz="2400" baseline="30000" dirty="0"/>
              <a:t>-2</a:t>
            </a:r>
            <a:r>
              <a:rPr lang="en-US" sz="2400" dirty="0"/>
              <a:t>s</a:t>
            </a:r>
            <a:r>
              <a:rPr lang="en-US" sz="2400" baseline="30000" dirty="0"/>
              <a:t>-1</a:t>
            </a:r>
          </a:p>
          <a:p>
            <a:endParaRPr lang="en-GB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14/05/2012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Week 19 - G. Arduini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6661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Fills of the week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0323494"/>
              </p:ext>
            </p:extLst>
          </p:nvPr>
        </p:nvGraphicFramePr>
        <p:xfrm>
          <a:off x="533400" y="1066800"/>
          <a:ext cx="8229599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874"/>
                <a:gridCol w="831881"/>
                <a:gridCol w="831881"/>
                <a:gridCol w="1196884"/>
                <a:gridCol w="1368190"/>
                <a:gridCol w="311688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 (h)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 L</a:t>
                      </a:r>
                      <a:r>
                        <a:rPr lang="en-US" baseline="0" dirty="0" smtClean="0"/>
                        <a:t> (pb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Dump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2593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1092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4.6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Electrical</a:t>
                      </a:r>
                      <a:r>
                        <a:rPr lang="en-US" baseline="0" dirty="0" smtClean="0"/>
                        <a:t> network, FMCM</a:t>
                      </a:r>
                      <a:endParaRPr lang="en-US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2596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1092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2605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480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</a:t>
                      </a:r>
                      <a:r>
                        <a:rPr lang="en-US" baseline="0" dirty="0" smtClean="0"/>
                        <a:t> of fill test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2608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1380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UFO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2609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1380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ADT</a:t>
                      </a:r>
                      <a:r>
                        <a:rPr lang="en-US" baseline="0" dirty="0" smtClean="0"/>
                        <a:t> vac. Gauge trip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2616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1380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Vacuum crate PS failure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2617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effectLst/>
                          <a:latin typeface="+mj-lt"/>
                        </a:rPr>
                        <a:t>1380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Q7.R1 trip (SEU?)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2621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1380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120.5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2623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effectLst/>
                          <a:latin typeface="+mj-lt"/>
                        </a:rPr>
                        <a:t>1380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Cryo</a:t>
                      </a:r>
                      <a:r>
                        <a:rPr lang="en-US" dirty="0" smtClean="0"/>
                        <a:t> pt. 2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2624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1380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Trebuchet MS" pitchFamily="34" charset="0"/>
                        </a:rPr>
                        <a:t>5.2</a:t>
                      </a:r>
                      <a:endParaRPr lang="en-GB" sz="18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63.3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UFO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2627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1380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Trebuchet MS" pitchFamily="34" charset="0"/>
                        </a:rPr>
                        <a:t>4.5</a:t>
                      </a:r>
                      <a:endParaRPr lang="en-GB" sz="18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+mj-lt"/>
                        </a:rPr>
                        <a:t>~55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effectLst/>
                          <a:latin typeface="Trebuchet MS" pitchFamily="34" charset="0"/>
                        </a:rPr>
                        <a:t>52.2</a:t>
                      </a:r>
                      <a:endParaRPr lang="en-GB" sz="18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5943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Stable beams ~ 52.5 hours in total (31.1 %)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14/05/2012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Week 19 - G. Arduini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5835" y="1129152"/>
            <a:ext cx="6945165" cy="504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14/05/2012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Week 19 - G. Arduini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 Pt8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4275402"/>
              </p:ext>
            </p:extLst>
          </p:nvPr>
        </p:nvGraphicFramePr>
        <p:xfrm>
          <a:off x="251400" y="1052670"/>
          <a:ext cx="8606153" cy="3596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10312"/>
                <a:gridCol w="971689"/>
                <a:gridCol w="6524152"/>
              </a:tblGrid>
              <a:tr h="35324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Hours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Faults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Mon 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Injectors, RF control, BPM LSS6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Tue 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Injectors, RQTL11.L5B1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(PC),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Cryo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Point 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Wed 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Cryo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point 8/Electrical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problem in P1 (18kV/400 V transformer)/ALICE dipole/RF controls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Thu 10.5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4.5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RF controls,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BLMs controls, Injection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Fri 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RF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controls, injection, Vacuum crate failure , QPS connector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Sat 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7.5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Recovery from Fast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abort sector 12 (dump resistor cooling), access for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RCBCV9.L5B1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repair, injection losses due to different cycle in the SPS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5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Sun 13.5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5.5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Cryo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compressor point 2 – Cooling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water problem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6171" y="5105400"/>
            <a:ext cx="413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67.5 hours in total (40 %)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14/05/2012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Summary Week 19 - G. Arduini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D15F2-B5DC-4D70-8B9E-4287CA2479A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8558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8153400" cy="7921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Losses at the end of the ramp and squeeze (B2)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990600"/>
            <a:ext cx="8686800" cy="5257800"/>
          </a:xfrm>
        </p:spPr>
        <p:txBody>
          <a:bodyPr/>
          <a:lstStyle/>
          <a:p>
            <a:r>
              <a:rPr lang="en-US" sz="2000" dirty="0" smtClean="0"/>
              <a:t>Deterioration started already before technical stop and continued after technical stop. Effects visible already during the ramp</a:t>
            </a:r>
            <a:endParaRPr lang="en-US" sz="2000" dirty="0"/>
          </a:p>
        </p:txBody>
      </p:sp>
      <p:pic>
        <p:nvPicPr>
          <p:cNvPr id="13314" name="Picture 2" descr="http://elogbook.cern.ch/eLogbook/attach_reader?attach_id=12426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7114223" cy="43538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85775" y="2034250"/>
            <a:ext cx="60960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Fill 2536 – Before technical stop</a:t>
            </a:r>
          </a:p>
          <a:p>
            <a:r>
              <a:rPr lang="en-US" sz="1600" dirty="0" smtClean="0">
                <a:solidFill>
                  <a:srgbClr val="008080"/>
                </a:solidFill>
              </a:rPr>
              <a:t>Fill 2538 – Before technical stop (dump during ramp - HV)</a:t>
            </a:r>
          </a:p>
          <a:p>
            <a:r>
              <a:rPr lang="en-US" sz="1600" dirty="0" smtClean="0">
                <a:solidFill>
                  <a:srgbClr val="CCCC00"/>
                </a:solidFill>
              </a:rPr>
              <a:t>Fill 2589 – After technical stop</a:t>
            </a:r>
            <a:endParaRPr lang="en-US" sz="1600" dirty="0">
              <a:solidFill>
                <a:srgbClr val="CCCC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14/05/2012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Summary Week 19 - G. Arduini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117" y="914400"/>
            <a:ext cx="739737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88030" y="1124680"/>
            <a:ext cx="388854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B2: Losses and H TCP orbit well correlated. Less evident for V-plane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570" y="4062517"/>
            <a:ext cx="7549160" cy="279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Down Arrow 11"/>
          <p:cNvSpPr/>
          <p:nvPr/>
        </p:nvSpPr>
        <p:spPr bwMode="auto">
          <a:xfrm>
            <a:off x="4971806" y="3946322"/>
            <a:ext cx="144020" cy="360050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3898770" y="3834263"/>
            <a:ext cx="144020" cy="360050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4355970" y="4077090"/>
            <a:ext cx="144020" cy="360050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2388022" y="3985786"/>
            <a:ext cx="144020" cy="360050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644010" y="4365130"/>
            <a:ext cx="144020" cy="360050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3347830" y="4005080"/>
            <a:ext cx="144020" cy="360050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6012200" y="3986663"/>
            <a:ext cx="144020" cy="360050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7308380" y="3986663"/>
            <a:ext cx="144020" cy="360050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5148080" y="4149100"/>
            <a:ext cx="144020" cy="360050"/>
          </a:xfrm>
          <a:prstGeom prst="downArrow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and losses in the squeeze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6019800"/>
            <a:ext cx="1905000" cy="31568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J. Wenninger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Orbit FF – squeeze – beam </a:t>
            </a:r>
            <a:r>
              <a:rPr lang="en-GB" dirty="0" smtClean="0"/>
              <a:t>2 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0"/>
            <a:ext cx="4525401" cy="30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462212" cy="30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380" y="4997892"/>
            <a:ext cx="37445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Sigma H at TCP ~300 microns</a:t>
            </a:r>
          </a:p>
          <a:p>
            <a:pPr algn="l"/>
            <a:r>
              <a:rPr lang="en-GB" dirty="0" smtClean="0"/>
              <a:t>TCP ~5.1 sigma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029200" y="2057400"/>
            <a:ext cx="3657600" cy="533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R. Steinhagen, J. Wenninger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60% correction applied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14/05/2012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Summary Week 19 - G. Arduini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5870387"/>
      </p:ext>
    </p:extLst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25081</TotalTime>
  <Words>1140</Words>
  <Application>Microsoft Office PowerPoint</Application>
  <PresentationFormat>On-screen Show (4:3)</PresentationFormat>
  <Paragraphs>259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LHCpresentations</vt:lpstr>
      <vt:lpstr>Summary of week 19</vt:lpstr>
      <vt:lpstr>Week 19</vt:lpstr>
      <vt:lpstr>Last 24 hours</vt:lpstr>
      <vt:lpstr>Fills of the week</vt:lpstr>
      <vt:lpstr>Integrals</vt:lpstr>
      <vt:lpstr>Main faults</vt:lpstr>
      <vt:lpstr>Losses at the end of the ramp and squeeze (B2)</vt:lpstr>
      <vt:lpstr>Orbit and losses in the squeeze</vt:lpstr>
      <vt:lpstr>Orbit FF – squeeze – beam 2 </vt:lpstr>
      <vt:lpstr>High gain OFB test</vt:lpstr>
      <vt:lpstr>Losses in squeeze at TCP</vt:lpstr>
      <vt:lpstr>Losses during ramp and squeeze</vt:lpstr>
      <vt:lpstr>Instability – B1 H</vt:lpstr>
      <vt:lpstr>Instability</vt:lpstr>
      <vt:lpstr>Instability Damper pick-up signals</vt:lpstr>
      <vt:lpstr>Actions</vt:lpstr>
      <vt:lpstr>Instability</vt:lpstr>
      <vt:lpstr>Status</vt:lpstr>
      <vt:lpstr>Performance</vt:lpstr>
      <vt:lpstr>Performance</vt:lpstr>
      <vt:lpstr>Pending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arduini</cp:lastModifiedBy>
  <cp:revision>2204</cp:revision>
  <dcterms:created xsi:type="dcterms:W3CDTF">2010-04-25T23:23:07Z</dcterms:created>
  <dcterms:modified xsi:type="dcterms:W3CDTF">2012-05-14T06:27:02Z</dcterms:modified>
</cp:coreProperties>
</file>