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4" r:id="rId2"/>
  </p:sldMasterIdLst>
  <p:notesMasterIdLst>
    <p:notesMasterId r:id="rId33"/>
  </p:notesMasterIdLst>
  <p:handoutMasterIdLst>
    <p:handoutMasterId r:id="rId34"/>
  </p:handoutMasterIdLst>
  <p:sldIdLst>
    <p:sldId id="1178" r:id="rId3"/>
    <p:sldId id="1179" r:id="rId4"/>
    <p:sldId id="1191" r:id="rId5"/>
    <p:sldId id="1193" r:id="rId6"/>
    <p:sldId id="1195" r:id="rId7"/>
    <p:sldId id="1194" r:id="rId8"/>
    <p:sldId id="1198" r:id="rId9"/>
    <p:sldId id="1199" r:id="rId10"/>
    <p:sldId id="1200" r:id="rId11"/>
    <p:sldId id="1180" r:id="rId12"/>
    <p:sldId id="1197" r:id="rId13"/>
    <p:sldId id="1181" r:id="rId14"/>
    <p:sldId id="1182" r:id="rId15"/>
    <p:sldId id="1144" r:id="rId16"/>
    <p:sldId id="1174" r:id="rId17"/>
    <p:sldId id="1171" r:id="rId18"/>
    <p:sldId id="1172" r:id="rId19"/>
    <p:sldId id="1175" r:id="rId20"/>
    <p:sldId id="1188" r:id="rId21"/>
    <p:sldId id="1189" r:id="rId22"/>
    <p:sldId id="1190" r:id="rId23"/>
    <p:sldId id="1183" r:id="rId24"/>
    <p:sldId id="1184" r:id="rId25"/>
    <p:sldId id="1202" r:id="rId26"/>
    <p:sldId id="1185" r:id="rId27"/>
    <p:sldId id="1196" r:id="rId28"/>
    <p:sldId id="1186" r:id="rId29"/>
    <p:sldId id="1192" r:id="rId30"/>
    <p:sldId id="1177" r:id="rId31"/>
    <p:sldId id="1187" r:id="rId3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00FF"/>
    <a:srgbClr val="FFFF99"/>
    <a:srgbClr val="FFCC99"/>
    <a:srgbClr val="FF5050"/>
    <a:srgbClr val="CC0000"/>
    <a:srgbClr val="FF3300"/>
    <a:srgbClr val="FF0000"/>
    <a:srgbClr val="008000"/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72" d="100"/>
          <a:sy n="72" d="100"/>
        </p:scale>
        <p:origin x="-1326" y="-96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5/7/2012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/>
              <a:pPr/>
              <a:t>5/7/2012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/>
              <a:pPr/>
              <a:t>5/7/2012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/>
              <a:pPr/>
              <a:t>5/7/2012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/>
              <a:pPr/>
              <a:t>5/7/2012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/>
              <a:pPr/>
              <a:t>5/7/2012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 smtClean="0"/>
              <a:pPr>
                <a:defRPr/>
              </a:pPr>
              <a:t>5/7/2012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2809875"/>
            <a:ext cx="7105650" cy="1409700"/>
          </a:xfrm>
          <a:prstGeom prst="rect">
            <a:avLst/>
          </a:prstGeom>
        </p:spPr>
        <p:txBody>
          <a:bodyPr/>
          <a:lstStyle>
            <a:lvl1pPr>
              <a:defRPr b="1" spc="300">
                <a:solidFill>
                  <a:schemeClr val="tx2"/>
                </a:solidFill>
                <a:latin typeface="Cambria" pitchFamily="18" charset="0"/>
              </a:defRPr>
            </a:lvl1pPr>
            <a:lvl2pPr>
              <a:defRPr b="1">
                <a:solidFill>
                  <a:schemeClr val="accent1"/>
                </a:solidFill>
                <a:latin typeface="Cambria" pitchFamily="18" charset="0"/>
              </a:defRPr>
            </a:lvl2pPr>
            <a:lvl3pPr>
              <a:defRPr b="0" i="1">
                <a:solidFill>
                  <a:schemeClr val="accent5"/>
                </a:solidFill>
                <a:latin typeface="Cambria" pitchFamily="18" charset="0"/>
              </a:defRPr>
            </a:lvl3pPr>
          </a:lstStyle>
          <a:p>
            <a:pPr lvl="0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638424" y="4295775"/>
            <a:ext cx="6353175" cy="1924050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solidFill>
                  <a:schemeClr val="accent1"/>
                </a:solidFill>
                <a:latin typeface="Cambria" pitchFamily="18" charset="0"/>
              </a:defRPr>
            </a:lvl1pPr>
            <a:lvl2pPr>
              <a:defRPr sz="2400" b="0" i="1">
                <a:solidFill>
                  <a:schemeClr val="accent1"/>
                </a:solidFill>
                <a:latin typeface="Cambria" pitchFamily="18" charset="0"/>
              </a:defRPr>
            </a:lvl2pPr>
            <a:lvl3pPr>
              <a:defRPr b="0" i="0">
                <a:solidFill>
                  <a:schemeClr val="tx1"/>
                </a:solidFill>
                <a:latin typeface="Cambria" pitchFamily="18" charset="0"/>
              </a:defRPr>
            </a:lvl3pPr>
          </a:lstStyle>
          <a:p>
            <a:pPr lvl="0"/>
            <a:r>
              <a:rPr lang="en-US" dirty="0" smtClean="0"/>
              <a:t>Subtitle and Name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9347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</a:pPr>
            <a:endParaRPr lang="en-US" sz="2400">
              <a:solidFill>
                <a:prstClr val="black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B9DAE321-C2EE-4400-A8C7-507607F2451A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5/7/2012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fld id="{D94D56E2-202F-4E25-9834-1E9211BB7410}" type="slidenum">
              <a:rPr lang="en-US" sz="1800" smtClean="0">
                <a:solidFill>
                  <a:prstClr val="black"/>
                </a:solidFill>
                <a:latin typeface="Calibri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48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/>
              <a:pPr/>
              <a:t>5/7/2012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/>
              <a:pPr/>
              <a:t>5/7/2012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/>
              <a:pPr/>
              <a:t>5/7/2012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/>
              <a:pPr/>
              <a:t>5/7/2012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/>
              <a:pPr/>
              <a:t>5/7/2012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/>
              <a:pPr/>
              <a:t>5/7/2012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/>
              <a:pPr/>
              <a:t>5/7/2012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/>
              <a:pPr/>
              <a:t>5/7/2012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lue-bann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 descr="LOGO-BE-60x60b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9" t="3149" r="3149" b="3149"/>
          <a:stretch>
            <a:fillRect/>
          </a:stretch>
        </p:blipFill>
        <p:spPr bwMode="auto">
          <a:xfrm>
            <a:off x="8286750" y="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2937" y="0"/>
            <a:ext cx="881063" cy="8677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 rot="16200000" flipV="1">
            <a:off x="7830541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7" descr="banner-ble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 userDrawn="1"/>
        </p:nvSpPr>
        <p:spPr>
          <a:xfrm>
            <a:off x="2886000" y="6400800"/>
            <a:ext cx="33720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 err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Quench</a:t>
            </a:r>
            <a:r>
              <a:rPr lang="de-DE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Test </a:t>
            </a:r>
            <a:r>
              <a:rPr lang="de-DE" sz="1400" b="1" dirty="0" err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Strategy</a:t>
            </a:r>
            <a:r>
              <a:rPr lang="de-DE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Working Group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37160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May, 4</a:t>
            </a:r>
            <a:r>
              <a:rPr lang="en-US" sz="1400" b="1" baseline="3000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th</a:t>
            </a:r>
            <a:r>
              <a:rPr lang="en-US" sz="14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2012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6144768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236B1D4F-E6E4-470A-A144-E2C6DC4DDB67}" type="slidenum">
              <a:rPr lang="en-US" sz="1400" b="1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="1" dirty="0" smtClean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week 18</a:t>
            </a:r>
            <a:br>
              <a:rPr lang="en-US" dirty="0" smtClean="0"/>
            </a:br>
            <a:r>
              <a:rPr lang="en-US" dirty="0" smtClean="0"/>
              <a:t>Intensity ramp up &amp; 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Barbara </a:t>
            </a:r>
            <a:r>
              <a:rPr lang="en-US" dirty="0" err="1" smtClean="0"/>
              <a:t>Holzer</a:t>
            </a:r>
            <a:r>
              <a:rPr lang="en-US" dirty="0" smtClean="0"/>
              <a:t>, </a:t>
            </a:r>
            <a:r>
              <a:rPr lang="en-US" dirty="0" err="1" smtClean="0"/>
              <a:t>Jorg</a:t>
            </a:r>
            <a:r>
              <a:rPr lang="en-US" dirty="0" smtClean="0"/>
              <a:t> </a:t>
            </a:r>
            <a:r>
              <a:rPr lang="en-US" dirty="0" err="1" smtClean="0"/>
              <a:t>Wenninger</a:t>
            </a:r>
            <a:endParaRPr lang="en-US" dirty="0"/>
          </a:p>
        </p:txBody>
      </p:sp>
      <p:sp>
        <p:nvSpPr>
          <p:cNvPr id="4" name="Multiply 3"/>
          <p:cNvSpPr/>
          <p:nvPr/>
        </p:nvSpPr>
        <p:spPr bwMode="auto">
          <a:xfrm>
            <a:off x="2051650" y="2708900"/>
            <a:ext cx="5688790" cy="527804"/>
          </a:xfrm>
          <a:prstGeom prst="mathMultiply">
            <a:avLst/>
          </a:prstGeom>
          <a:solidFill>
            <a:srgbClr val="FF33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5" name="Multiply 4"/>
          <p:cNvSpPr/>
          <p:nvPr/>
        </p:nvSpPr>
        <p:spPr bwMode="auto">
          <a:xfrm>
            <a:off x="2051650" y="3284980"/>
            <a:ext cx="4248590" cy="527804"/>
          </a:xfrm>
          <a:prstGeom prst="mathMultiply">
            <a:avLst/>
          </a:prstGeom>
          <a:solidFill>
            <a:srgbClr val="FF33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of the week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9440" y="836640"/>
          <a:ext cx="82295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874"/>
                <a:gridCol w="831881"/>
                <a:gridCol w="831881"/>
                <a:gridCol w="1196884"/>
                <a:gridCol w="1368190"/>
                <a:gridCol w="31168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L</a:t>
                      </a:r>
                      <a:r>
                        <a:rPr lang="en-US" baseline="0" dirty="0" smtClean="0"/>
                        <a:t> (pb-1)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Dump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</a:t>
                      </a:r>
                      <a:r>
                        <a:rPr lang="en-US" baseline="0" dirty="0" smtClean="0"/>
                        <a:t> network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6:47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RF</a:t>
                      </a:r>
                      <a:r>
                        <a:rPr lang="en-US" baseline="0" dirty="0" smtClean="0"/>
                        <a:t>, SEU??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0:52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IT.L8 current lead</a:t>
                      </a:r>
                      <a:r>
                        <a:rPr lang="en-US" baseline="0" dirty="0" smtClean="0"/>
                        <a:t> 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7:13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 – </a:t>
                      </a:r>
                      <a:r>
                        <a:rPr lang="en-US" dirty="0" err="1" smtClean="0"/>
                        <a:t>cryo</a:t>
                      </a:r>
                      <a:r>
                        <a:rPr lang="en-US" dirty="0" smtClean="0"/>
                        <a:t> stop Pt8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3:50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RQTL11.L5B1 trip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Electrical</a:t>
                      </a:r>
                      <a:r>
                        <a:rPr lang="en-US" baseline="0" dirty="0" smtClean="0"/>
                        <a:t> network, FMCM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460" y="4653170"/>
            <a:ext cx="48063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Fills are too short..</a:t>
            </a:r>
          </a:p>
          <a:p>
            <a:pPr algn="l"/>
            <a:r>
              <a:rPr lang="en-US" dirty="0" smtClean="0"/>
              <a:t>Intensity per bunch limited to 1.3E11 p/b.</a:t>
            </a:r>
          </a:p>
          <a:p>
            <a:pPr algn="l"/>
            <a:r>
              <a:rPr lang="en-US" dirty="0" smtClean="0"/>
              <a:t>Integrated luminosity only ~150 pb-1.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  <p:pic>
        <p:nvPicPr>
          <p:cNvPr id="6146" name="Picture 2" descr="\\cern.ch\dfs\Users\j\jwenning\Desktop\daytotal_ilum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692620"/>
            <a:ext cx="5112710" cy="3673957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90" y="2924930"/>
            <a:ext cx="4898920" cy="332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652150" y="1412720"/>
            <a:ext cx="1884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~ 1.1 fb-1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Pt8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400" y="1052670"/>
          <a:ext cx="8606153" cy="35951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10312"/>
                <a:gridCol w="971689"/>
                <a:gridCol w="6524152"/>
              </a:tblGrid>
              <a:tr h="35324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Hours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Faults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5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 30.4.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BLM hardware/software.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5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Tue 1.5.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PS.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17861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Electrical glitch,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400kV, Pt 2 cold compressor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off. Compensator restart tripped the cold compressor again,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just after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cryo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recovery.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5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PS.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5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Wed 2.5.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Injectors.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85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Thu 3.5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RQX.L8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trip,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current lead T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Lost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cryo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Pt8. BI BPM hardware.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Fri 4.5.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Cold compressor Pt8 (twice).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Sun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6.5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TDI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500" y="4941210"/>
            <a:ext cx="2226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80 hours in total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 and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836640"/>
            <a:ext cx="8569190" cy="5111750"/>
          </a:xfrm>
        </p:spPr>
        <p:txBody>
          <a:bodyPr/>
          <a:lstStyle/>
          <a:p>
            <a:r>
              <a:rPr lang="en-US" dirty="0" smtClean="0"/>
              <a:t>During the TS the orbit corrector functions of the squeeze were smoothed (‘de-spiked’) in between 3m and 1m.</a:t>
            </a:r>
          </a:p>
          <a:p>
            <a:pPr lvl="1"/>
            <a:r>
              <a:rPr lang="en-US" dirty="0" smtClean="0"/>
              <a:t>Hope to reduce losses in that part of the squeeze.</a:t>
            </a:r>
          </a:p>
          <a:p>
            <a:r>
              <a:rPr lang="en-US" dirty="0" smtClean="0"/>
              <a:t>After the TS, tune and chromaticity were corrected in the squeeze.</a:t>
            </a:r>
          </a:p>
          <a:p>
            <a:pPr lvl="1"/>
            <a:r>
              <a:rPr lang="en-US" dirty="0" smtClean="0"/>
              <a:t>The tune was actually lowered a bit towards the end (~0.002).</a:t>
            </a:r>
          </a:p>
          <a:p>
            <a:r>
              <a:rPr lang="en-US" dirty="0" smtClean="0"/>
              <a:t>The low intensity squeezes looked OK, but from 852b onwards we observed losses up to 60% of dump threshold on </a:t>
            </a:r>
            <a:r>
              <a:rPr lang="en-US" dirty="0" smtClean="0">
                <a:solidFill>
                  <a:srgbClr val="FF0000"/>
                </a:solidFill>
              </a:rPr>
              <a:t>TCLAs in IR7 </a:t>
            </a:r>
            <a:r>
              <a:rPr lang="en-US" dirty="0" smtClean="0"/>
              <a:t>and very similar levels on </a:t>
            </a:r>
            <a:r>
              <a:rPr lang="en-US" dirty="0" smtClean="0">
                <a:solidFill>
                  <a:srgbClr val="FF0000"/>
                </a:solidFill>
              </a:rPr>
              <a:t>Q4.L6</a:t>
            </a:r>
            <a:r>
              <a:rPr lang="en-US" dirty="0" smtClean="0"/>
              <a:t> (and Q5.L6) – dominated by B2.</a:t>
            </a:r>
          </a:p>
          <a:p>
            <a:pPr lvl="1"/>
            <a:r>
              <a:rPr lang="en-US" dirty="0" smtClean="0"/>
              <a:t>Similar to pre-TS, but a factor &gt; ~2-3 higher.</a:t>
            </a:r>
          </a:p>
          <a:p>
            <a:pPr lvl="1"/>
            <a:r>
              <a:rPr lang="en-US" dirty="0" smtClean="0"/>
              <a:t>Losses amplified by vacuum spikes?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in squeeze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764630"/>
            <a:ext cx="8497180" cy="122417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‘Qualitatively’ similar before and after TS, higher after TS.</a:t>
            </a:r>
          </a:p>
          <a:p>
            <a:pPr lvl="1"/>
            <a:r>
              <a:rPr lang="en-US" u="sng" dirty="0" smtClean="0">
                <a:sym typeface="Wingdings" pitchFamily="2" charset="2"/>
              </a:rPr>
              <a:t>M</a:t>
            </a:r>
            <a:r>
              <a:rPr lang="en-US" dirty="0" smtClean="0">
                <a:sym typeface="Wingdings" pitchFamily="2" charset="2"/>
              </a:rPr>
              <a:t>: Losses at/close to a matched point.</a:t>
            </a:r>
          </a:p>
          <a:p>
            <a:pPr lvl="1"/>
            <a:r>
              <a:rPr lang="en-US" u="sng" dirty="0" smtClean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 : Losses between matched points.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2060810"/>
            <a:ext cx="7273010" cy="581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34923" y="3140960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0629" y="5693260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8769" y="5229250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8819" y="5229250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7872" y="3356990"/>
            <a:ext cx="35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9932" y="4818686"/>
            <a:ext cx="35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60" y="5394766"/>
            <a:ext cx="35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3660" y="4725180"/>
            <a:ext cx="356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I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3829" y="3284980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2.5m </a:t>
            </a:r>
            <a:r>
              <a:rPr lang="en-US" sz="1800" b="1" dirty="0" smtClean="0">
                <a:sym typeface="Wingdings" pitchFamily="2" charset="2"/>
              </a:rPr>
              <a:t>2m (I/5)</a:t>
            </a:r>
            <a:endParaRPr lang="en-US" sz="1800" b="1" dirty="0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 bwMode="auto">
          <a:xfrm flipH="1">
            <a:off x="4860040" y="3654312"/>
            <a:ext cx="1338043" cy="35076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104492" y="2276840"/>
            <a:ext cx="2288192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Losses @ TCP B2</a:t>
            </a:r>
            <a:endParaRPr lang="en-US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 function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692620"/>
            <a:ext cx="8229600" cy="1007855"/>
          </a:xfrm>
        </p:spPr>
        <p:txBody>
          <a:bodyPr/>
          <a:lstStyle/>
          <a:p>
            <a:r>
              <a:rPr lang="en-US" dirty="0" smtClean="0"/>
              <a:t>Blue : ref fill before TS1, </a:t>
            </a:r>
            <a:r>
              <a:rPr lang="en-US" dirty="0" smtClean="0">
                <a:solidFill>
                  <a:srgbClr val="FF0000"/>
                </a:solidFill>
              </a:rPr>
              <a:t>Red : fill after TS1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2457" y="1124680"/>
            <a:ext cx="4122153" cy="279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5113" y="3861060"/>
            <a:ext cx="4139497" cy="280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420" y="1124680"/>
            <a:ext cx="4104570" cy="278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996" y="3834063"/>
            <a:ext cx="4180994" cy="28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27147" y="1372660"/>
            <a:ext cx="68480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B1H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99064" y="4077090"/>
            <a:ext cx="67037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B1V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28480" y="4077090"/>
            <a:ext cx="67037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B2V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21266" y="2708900"/>
            <a:ext cx="68480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B2H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117" y="-603560"/>
            <a:ext cx="7397373" cy="591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52150" y="1124680"/>
            <a:ext cx="302442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B2: Losses and H TCP orbit well correlated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570" y="4062517"/>
            <a:ext cx="7549160" cy="279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own Arrow 11"/>
          <p:cNvSpPr/>
          <p:nvPr/>
        </p:nvSpPr>
        <p:spPr bwMode="auto">
          <a:xfrm>
            <a:off x="4971806" y="3946322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3898770" y="3834263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355970" y="4077090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2388022" y="3985786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644010" y="4365130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3347830" y="4005080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6012200" y="3986663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7308380" y="3986663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5148080" y="4149100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117" y="-603560"/>
            <a:ext cx="7397373" cy="591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40190" y="692620"/>
            <a:ext cx="259236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 with V orbit not ‘strong’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559" y="4005080"/>
            <a:ext cx="7634423" cy="280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Down Arrow 14"/>
          <p:cNvSpPr/>
          <p:nvPr/>
        </p:nvSpPr>
        <p:spPr bwMode="auto">
          <a:xfrm>
            <a:off x="4932050" y="4077090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4644010" y="4149100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beta-beat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20610"/>
            <a:ext cx="8229600" cy="1151875"/>
          </a:xfrm>
        </p:spPr>
        <p:txBody>
          <a:bodyPr/>
          <a:lstStyle/>
          <a:p>
            <a:r>
              <a:rPr lang="en-US" dirty="0" smtClean="0"/>
              <a:t>Transient beta-beat (from the model !!) too small to explain losses – 2% </a:t>
            </a:r>
            <a:r>
              <a:rPr lang="en-US" smtClean="0"/>
              <a:t>only (and </a:t>
            </a:r>
            <a:r>
              <a:rPr lang="en-US" dirty="0" smtClean="0"/>
              <a:t>not at </a:t>
            </a:r>
            <a:r>
              <a:rPr lang="en-US" smtClean="0"/>
              <a:t>right time).</a:t>
            </a:r>
            <a:endParaRPr lang="en-US" dirty="0" smtClean="0"/>
          </a:p>
          <a:p>
            <a:pPr lvl="1"/>
            <a:r>
              <a:rPr lang="en-US" dirty="0" smtClean="0"/>
              <a:t>Beta versus squeeze time for BPM close to TCP B2.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555" y="1772770"/>
            <a:ext cx="7820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490" y="4077090"/>
            <a:ext cx="7849090" cy="227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1772770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Symbol" pitchFamily="18" charset="2"/>
              </a:rPr>
              <a:t>b</a:t>
            </a:r>
            <a:r>
              <a:rPr lang="en-US" b="1" baseline="-25000" dirty="0" err="1" smtClean="0"/>
              <a:t>x</a:t>
            </a:r>
            <a:r>
              <a:rPr lang="en-US" b="1" dirty="0" smtClean="0"/>
              <a:t> (m)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149100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b</a:t>
            </a:r>
            <a:r>
              <a:rPr lang="en-US" b="1" baseline="-25000" dirty="0" smtClean="0"/>
              <a:t>y</a:t>
            </a:r>
            <a:r>
              <a:rPr lang="en-US" b="1" dirty="0" smtClean="0"/>
              <a:t> (m)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Reverting…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836640"/>
            <a:ext cx="8281150" cy="5111750"/>
          </a:xfrm>
        </p:spPr>
        <p:txBody>
          <a:bodyPr/>
          <a:lstStyle/>
          <a:p>
            <a:r>
              <a:rPr lang="en-US" dirty="0" smtClean="0"/>
              <a:t>On Friday it was decided to revert both tune in collision and orbit functions in the squeeze to pre-TS settings.</a:t>
            </a:r>
          </a:p>
          <a:p>
            <a:pPr lvl="1"/>
            <a:r>
              <a:rPr lang="en-US" dirty="0" smtClean="0"/>
              <a:t>Possibly small improvement, but change is not very significant.</a:t>
            </a:r>
          </a:p>
          <a:p>
            <a:r>
              <a:rPr lang="en-US" dirty="0" smtClean="0"/>
              <a:t>The BLM thresholds (MF) were increased by a factor 2:</a:t>
            </a:r>
          </a:p>
          <a:p>
            <a:pPr lvl="1"/>
            <a:r>
              <a:rPr lang="en-US" dirty="0" smtClean="0"/>
              <a:t>BLMEI.06L7.B2I10_TCLA.C6L7.B2</a:t>
            </a:r>
          </a:p>
          <a:p>
            <a:pPr lvl="1"/>
            <a:r>
              <a:rPr lang="en-US" dirty="0" smtClean="0"/>
              <a:t>BLMEI.06L7.B2I10_TCLA.D6L7.B2</a:t>
            </a:r>
          </a:p>
          <a:p>
            <a:pPr lvl="1"/>
            <a:r>
              <a:rPr lang="en-US" dirty="0" smtClean="0"/>
              <a:t>The symmetric monitors on the right side had their monitor factors increased from 0.1 to 0.2 already on 13.4.2012.</a:t>
            </a:r>
          </a:p>
          <a:p>
            <a:r>
              <a:rPr lang="en-US" dirty="0" smtClean="0"/>
              <a:t>But the loss levels reached again 60% of dump threshold in the squeeze with 1380b (&gt; factor 2 </a:t>
            </a:r>
            <a:r>
              <a:rPr lang="en-US" dirty="0" err="1" smtClean="0"/>
              <a:t>wrt</a:t>
            </a:r>
            <a:r>
              <a:rPr lang="en-US" dirty="0" smtClean="0"/>
              <a:t> pre-TS), and dumped with 1092b.</a:t>
            </a:r>
          </a:p>
          <a:p>
            <a:pPr lvl="1"/>
            <a:r>
              <a:rPr lang="en-US" dirty="0" smtClean="0"/>
              <a:t>Now the </a:t>
            </a:r>
            <a:r>
              <a:rPr lang="en-US" dirty="0" smtClean="0">
                <a:solidFill>
                  <a:srgbClr val="FF0000"/>
                </a:solidFill>
              </a:rPr>
              <a:t>Q4.L6 BLM </a:t>
            </a:r>
            <a:r>
              <a:rPr lang="en-US" dirty="0" smtClean="0"/>
              <a:t>tends to become the most critical BLM. Dumped will going into collisions with 1380b, and in the squeeze.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670239"/>
            <a:ext cx="7237020" cy="277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120" y="3501010"/>
            <a:ext cx="7216682" cy="280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week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7780" y="501322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480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70" y="429312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852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640" y="55172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84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640" y="1844780"/>
            <a:ext cx="1018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FFC000"/>
                </a:solidFill>
              </a:rPr>
              <a:t>Length 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FFC000"/>
                </a:solidFill>
              </a:rPr>
              <a:t>Scale</a:t>
            </a:r>
            <a:endParaRPr lang="en-US" sz="1800" b="1" dirty="0">
              <a:solidFill>
                <a:srgbClr val="FFC000"/>
              </a:solidFill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 bwMode="auto">
          <a:xfrm flipH="1">
            <a:off x="2123660" y="2491111"/>
            <a:ext cx="365094" cy="505829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2" idx="2"/>
          </p:cNvCxnSpPr>
          <p:nvPr/>
        </p:nvCxnSpPr>
        <p:spPr bwMode="auto">
          <a:xfrm>
            <a:off x="2488754" y="2491111"/>
            <a:ext cx="282996" cy="577839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331550" y="980660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Luminosity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3560" y="3861060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Intensity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044" y="3645030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1380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7730" y="1054429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FFC000"/>
                </a:solidFill>
              </a:rPr>
              <a:t>CMS low 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FFC000"/>
                </a:solidFill>
              </a:rPr>
              <a:t>pileup</a:t>
            </a:r>
            <a:endParaRPr lang="en-US" sz="1800" b="1" dirty="0">
              <a:solidFill>
                <a:srgbClr val="FFC000"/>
              </a:solidFill>
            </a:endParaRP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 bwMode="auto">
          <a:xfrm>
            <a:off x="3233024" y="1700760"/>
            <a:ext cx="42796" cy="433819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580140" y="1988800"/>
            <a:ext cx="1252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CC99"/>
                </a:solidFill>
              </a:rPr>
              <a:t>Cryo</a:t>
            </a:r>
            <a:r>
              <a:rPr lang="en-US" dirty="0" smtClean="0">
                <a:solidFill>
                  <a:srgbClr val="FFCC99"/>
                </a:solidFill>
              </a:rPr>
              <a:t>  Pt8</a:t>
            </a:r>
            <a:endParaRPr lang="en-US" dirty="0">
              <a:solidFill>
                <a:srgbClr val="FFCC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5920" y="1835498"/>
            <a:ext cx="69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CC99"/>
                </a:solidFill>
              </a:rPr>
              <a:t>IT.L8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0390" y="3645030"/>
            <a:ext cx="755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1092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30" y="1124680"/>
            <a:ext cx="4104570" cy="278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420" y="1096266"/>
            <a:ext cx="4104570" cy="278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3856" y="3789050"/>
            <a:ext cx="4174114" cy="283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420" y="3760636"/>
            <a:ext cx="4104570" cy="278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pre-TS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692620"/>
            <a:ext cx="8425170" cy="1007855"/>
          </a:xfrm>
        </p:spPr>
        <p:txBody>
          <a:bodyPr/>
          <a:lstStyle/>
          <a:p>
            <a:r>
              <a:rPr lang="en-US" dirty="0" smtClean="0"/>
              <a:t>Blue : ref fill before TS1, </a:t>
            </a:r>
            <a:r>
              <a:rPr lang="en-US" dirty="0" smtClean="0">
                <a:solidFill>
                  <a:srgbClr val="FF0000"/>
                </a:solidFill>
              </a:rPr>
              <a:t>Red : fill after TS1, </a:t>
            </a:r>
            <a:r>
              <a:rPr lang="en-US" dirty="0" smtClean="0">
                <a:solidFill>
                  <a:srgbClr val="00B050"/>
                </a:solidFill>
              </a:rPr>
              <a:t>Green : revert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27147" y="1372660"/>
            <a:ext cx="68480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B1H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99064" y="4077090"/>
            <a:ext cx="67037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B1V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56470" y="4077090"/>
            <a:ext cx="67037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B2V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12450" y="2996940"/>
            <a:ext cx="68480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B2H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30" y="764630"/>
            <a:ext cx="8676570" cy="4608640"/>
          </a:xfrm>
        </p:spPr>
        <p:txBody>
          <a:bodyPr/>
          <a:lstStyle/>
          <a:p>
            <a:r>
              <a:rPr lang="en-US" dirty="0" smtClean="0"/>
              <a:t>We seem to have more beam in the tails, since moving back to pre-TS settings did not recover losses &lt; 30% with 1380b.</a:t>
            </a:r>
          </a:p>
          <a:p>
            <a:pPr lvl="1"/>
            <a:r>
              <a:rPr lang="en-US" i="1" dirty="0" smtClean="0">
                <a:solidFill>
                  <a:srgbClr val="CC0066"/>
                </a:solidFill>
              </a:rPr>
              <a:t>Note that we operate with higher ADT gain in the squeeze (x2). Could try to go back as a test…</a:t>
            </a:r>
          </a:p>
          <a:p>
            <a:r>
              <a:rPr lang="en-US" dirty="0" smtClean="0"/>
              <a:t>Observations from the squeeze and collisions (orbit correction etc) indicate that:</a:t>
            </a:r>
          </a:p>
          <a:p>
            <a:pPr lvl="1"/>
            <a:r>
              <a:rPr lang="en-US" dirty="0" smtClean="0"/>
              <a:t>Orbit shift of </a:t>
            </a:r>
            <a:r>
              <a:rPr lang="en-US" u="sng" dirty="0" smtClean="0"/>
              <a:t>50 um</a:t>
            </a:r>
            <a:r>
              <a:rPr lang="en-US" dirty="0" smtClean="0"/>
              <a:t> at TCP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&gt; 30% of BPM dump threshold.</a:t>
            </a:r>
          </a:p>
          <a:p>
            <a:pPr lvl="1"/>
            <a:r>
              <a:rPr lang="en-US" dirty="0" smtClean="0"/>
              <a:t>Orbit shift of </a:t>
            </a:r>
            <a:r>
              <a:rPr lang="en-US" u="sng" dirty="0" smtClean="0"/>
              <a:t>100 um</a:t>
            </a:r>
            <a:r>
              <a:rPr lang="en-US" dirty="0" smtClean="0"/>
              <a:t> at TCP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high risk of beam dump by BLMs.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For losses on time scales of few seconds.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Corresponds to 5-10% of collimator ½ gaps.</a:t>
            </a:r>
          </a:p>
          <a:p>
            <a:r>
              <a:rPr lang="en-US" dirty="0" smtClean="0">
                <a:sym typeface="Wingdings" pitchFamily="2" charset="2"/>
              </a:rPr>
              <a:t>We have no margins !</a:t>
            </a:r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polarity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5111750"/>
          </a:xfrm>
        </p:spPr>
        <p:txBody>
          <a:bodyPr/>
          <a:lstStyle/>
          <a:p>
            <a:r>
              <a:rPr lang="en-US" dirty="0" smtClean="0"/>
              <a:t>After the TS the polarity was switched from + to – (PC).</a:t>
            </a:r>
          </a:p>
          <a:p>
            <a:pPr lvl="1"/>
            <a:r>
              <a:rPr lang="en-US" dirty="0" smtClean="0"/>
              <a:t>Flipped back to + for first 852b fill.</a:t>
            </a:r>
          </a:p>
          <a:p>
            <a:r>
              <a:rPr lang="en-US" dirty="0" smtClean="0"/>
              <a:t>Test with 2 bunches per beam indicated shift of beam position for head-on collision by ~60 um / beam.</a:t>
            </a:r>
          </a:p>
          <a:p>
            <a:pPr lvl="1"/>
            <a:r>
              <a:rPr lang="en-US" dirty="0" smtClean="0"/>
              <a:t>No problem for collimators.</a:t>
            </a:r>
          </a:p>
          <a:p>
            <a:r>
              <a:rPr lang="en-US" dirty="0" smtClean="0"/>
              <a:t>With – polarity the net H crossing angle before collapse of the external crossing bump is very small ~16 </a:t>
            </a:r>
            <a:r>
              <a:rPr lang="en-US" dirty="0" err="1" smtClean="0"/>
              <a:t>urad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Observed main-sat collisions while bringing the beams into collision and during the crossing angle gymnastics.</a:t>
            </a:r>
          </a:p>
          <a:p>
            <a:pPr lvl="1"/>
            <a:r>
              <a:rPr lang="en-US" dirty="0" smtClean="0"/>
              <a:t>No problem as total </a:t>
            </a:r>
            <a:r>
              <a:rPr lang="en-US" dirty="0" err="1" smtClean="0"/>
              <a:t>lumi</a:t>
            </a:r>
            <a:r>
              <a:rPr lang="en-US" dirty="0" smtClean="0"/>
              <a:t> very small, possible to reduce a bit by H separation.</a:t>
            </a:r>
          </a:p>
          <a:p>
            <a:pPr lvl="1"/>
            <a:r>
              <a:rPr lang="en-US" dirty="0" smtClean="0"/>
              <a:t>Settings for both polarities established (change only by experts).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polarity -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  <p:pic>
        <p:nvPicPr>
          <p:cNvPr id="6" name="Picture 2" descr="part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1124680"/>
            <a:ext cx="8283089" cy="518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30844" y="3573020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BRAN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40" y="1412720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CC99"/>
                </a:solidFill>
              </a:rPr>
              <a:t>V crossing</a:t>
            </a:r>
            <a:endParaRPr lang="en-US" dirty="0">
              <a:solidFill>
                <a:srgbClr val="FFCC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40" y="1916790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FF5050"/>
                </a:solidFill>
              </a:rPr>
              <a:t>External H </a:t>
            </a:r>
          </a:p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FF5050"/>
                </a:solidFill>
              </a:rPr>
              <a:t>crossing collapse</a:t>
            </a:r>
            <a:endParaRPr lang="en-US" sz="1800" b="1" dirty="0">
              <a:solidFill>
                <a:srgbClr val="FF5050"/>
              </a:solidFill>
            </a:endParaRP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 bwMode="auto">
          <a:xfrm flipH="1">
            <a:off x="3419840" y="1812830"/>
            <a:ext cx="691055" cy="31999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CC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187530" y="1556740"/>
            <a:ext cx="1127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CC99"/>
                </a:solidFill>
              </a:rPr>
              <a:t>V sep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CC99"/>
                </a:solidFill>
              </a:rPr>
              <a:t>collapse</a:t>
            </a:r>
            <a:endParaRPr lang="en-US" dirty="0">
              <a:solidFill>
                <a:srgbClr val="FFCC99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 bwMode="auto">
          <a:xfrm>
            <a:off x="2314762" y="1910683"/>
            <a:ext cx="673018" cy="510177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CC99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716020" y="5301260"/>
            <a:ext cx="3025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Luminosity ~10</a:t>
            </a:r>
            <a:r>
              <a:rPr lang="en-US" baseline="30000" dirty="0" smtClean="0">
                <a:solidFill>
                  <a:srgbClr val="FFFF99"/>
                </a:solidFill>
              </a:rPr>
              <a:t>29</a:t>
            </a:r>
            <a:r>
              <a:rPr lang="en-US" dirty="0" smtClean="0">
                <a:solidFill>
                  <a:srgbClr val="FFFF99"/>
                </a:solidFill>
              </a:rPr>
              <a:t> cm</a:t>
            </a:r>
            <a:r>
              <a:rPr lang="en-US" baseline="30000" dirty="0" smtClean="0">
                <a:solidFill>
                  <a:srgbClr val="FFFF99"/>
                </a:solidFill>
              </a:rPr>
              <a:t>-2</a:t>
            </a:r>
            <a:r>
              <a:rPr lang="en-US" dirty="0" smtClean="0">
                <a:solidFill>
                  <a:srgbClr val="FFFF99"/>
                </a:solidFill>
              </a:rPr>
              <a:t>s</a:t>
            </a:r>
            <a:r>
              <a:rPr lang="en-US" baseline="30000" dirty="0" smtClean="0">
                <a:solidFill>
                  <a:srgbClr val="FFFF99"/>
                </a:solidFill>
              </a:rPr>
              <a:t>-1</a:t>
            </a:r>
            <a:endParaRPr lang="en-US" baseline="30000" dirty="0">
              <a:solidFill>
                <a:srgbClr val="FFFF99"/>
              </a:solidFill>
            </a:endParaRPr>
          </a:p>
        </p:txBody>
      </p:sp>
      <p:cxnSp>
        <p:nvCxnSpPr>
          <p:cNvPr id="18" name="Straight Arrow Connector 17"/>
          <p:cNvCxnSpPr>
            <a:stCxn id="16" idx="0"/>
          </p:cNvCxnSpPr>
          <p:nvPr/>
        </p:nvCxnSpPr>
        <p:spPr bwMode="auto">
          <a:xfrm flipH="1" flipV="1">
            <a:off x="3851900" y="2492870"/>
            <a:ext cx="2376714" cy="280839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FF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algn="ctr"/>
            <a:endParaRPr lang="de-DE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sz="2400" dirty="0" smtClean="0"/>
              <a:t>2011: </a:t>
            </a:r>
            <a:r>
              <a:rPr lang="de-DE" sz="2400" dirty="0" err="1" smtClean="0"/>
              <a:t>Decrease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UFO rate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≈10 UFOs/</a:t>
            </a:r>
            <a:r>
              <a:rPr lang="de-DE" sz="24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</a:t>
            </a:r>
            <a:r>
              <a:rPr lang="de-DE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≈2 UFOs/</a:t>
            </a:r>
            <a:r>
              <a:rPr lang="de-DE" sz="24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</a:t>
            </a:r>
            <a:r>
              <a:rPr lang="de-DE" sz="2400" dirty="0" smtClean="0"/>
              <a:t>.</a:t>
            </a:r>
          </a:p>
          <a:p>
            <a:r>
              <a:rPr lang="de-DE" sz="2400" dirty="0" smtClean="0"/>
              <a:t>2012: </a:t>
            </a:r>
            <a:r>
              <a:rPr lang="de-DE" sz="2400" dirty="0" err="1" smtClean="0"/>
              <a:t>About</a:t>
            </a:r>
            <a:r>
              <a:rPr lang="de-DE" sz="2400" dirty="0" smtClean="0"/>
              <a:t> </a:t>
            </a:r>
            <a:r>
              <a:rPr lang="de-DE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 </a:t>
            </a:r>
            <a:r>
              <a:rPr lang="de-DE" sz="24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</a:t>
            </a:r>
            <a:r>
              <a:rPr lang="de-DE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</a:t>
            </a:r>
            <a:r>
              <a:rPr lang="de-DE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2400" dirty="0" smtClean="0"/>
              <a:t>UFO rate </a:t>
            </a:r>
            <a:r>
              <a:rPr lang="de-DE" sz="2400" dirty="0" err="1" smtClean="0"/>
              <a:t>than</a:t>
            </a:r>
            <a:r>
              <a:rPr lang="de-DE" sz="2400" dirty="0" smtClean="0"/>
              <a:t> </a:t>
            </a:r>
            <a:r>
              <a:rPr lang="de-DE" sz="2400" dirty="0" err="1" smtClean="0"/>
              <a:t>during</a:t>
            </a:r>
            <a:r>
              <a:rPr lang="de-DE" sz="2400" dirty="0" smtClean="0"/>
              <a:t> </a:t>
            </a:r>
            <a:r>
              <a:rPr lang="de-DE" sz="2400" dirty="0" err="1" smtClean="0"/>
              <a:t>October</a:t>
            </a:r>
            <a:r>
              <a:rPr lang="de-DE" sz="2400" dirty="0" smtClean="0"/>
              <a:t> 2011.</a:t>
            </a:r>
          </a:p>
        </p:txBody>
      </p:sp>
      <p:grpSp>
        <p:nvGrpSpPr>
          <p:cNvPr id="4" name="Gruppieren 25"/>
          <p:cNvGrpSpPr/>
          <p:nvPr/>
        </p:nvGrpSpPr>
        <p:grpSpPr>
          <a:xfrm>
            <a:off x="193722" y="1051560"/>
            <a:ext cx="8756556" cy="3309940"/>
            <a:chOff x="124753" y="1781299"/>
            <a:chExt cx="8756556" cy="330994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07" t="9011" r="1828" b="27172"/>
            <a:stretch/>
          </p:blipFill>
          <p:spPr bwMode="auto">
            <a:xfrm>
              <a:off x="124753" y="1781299"/>
              <a:ext cx="8756556" cy="330994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Freihandform 30"/>
            <p:cNvSpPr/>
            <p:nvPr/>
          </p:nvSpPr>
          <p:spPr bwMode="auto">
            <a:xfrm>
              <a:off x="771897" y="2909454"/>
              <a:ext cx="6788964" cy="1369119"/>
            </a:xfrm>
            <a:custGeom>
              <a:avLst/>
              <a:gdLst>
                <a:gd name="connsiteX0" fmla="*/ 0 w 7814930"/>
                <a:gd name="connsiteY0" fmla="*/ 0 h 2094614"/>
                <a:gd name="connsiteX1" fmla="*/ 3242930 w 7814930"/>
                <a:gd name="connsiteY1" fmla="*/ 1658679 h 2094614"/>
                <a:gd name="connsiteX2" fmla="*/ 7814930 w 7814930"/>
                <a:gd name="connsiteY2" fmla="*/ 2094614 h 2094614"/>
                <a:gd name="connsiteX3" fmla="*/ 7814930 w 7814930"/>
                <a:gd name="connsiteY3" fmla="*/ 2094614 h 2094614"/>
                <a:gd name="connsiteX0" fmla="*/ 0 w 7793665"/>
                <a:gd name="connsiteY0" fmla="*/ 0 h 1913860"/>
                <a:gd name="connsiteX1" fmla="*/ 3221665 w 7793665"/>
                <a:gd name="connsiteY1" fmla="*/ 1477925 h 1913860"/>
                <a:gd name="connsiteX2" fmla="*/ 7793665 w 7793665"/>
                <a:gd name="connsiteY2" fmla="*/ 1913860 h 1913860"/>
                <a:gd name="connsiteX3" fmla="*/ 7793665 w 7793665"/>
                <a:gd name="connsiteY3" fmla="*/ 1913860 h 1913860"/>
                <a:gd name="connsiteX0" fmla="*/ 0 w 7793665"/>
                <a:gd name="connsiteY0" fmla="*/ 0 h 1913860"/>
                <a:gd name="connsiteX1" fmla="*/ 3221665 w 7793665"/>
                <a:gd name="connsiteY1" fmla="*/ 1477925 h 1913860"/>
                <a:gd name="connsiteX2" fmla="*/ 7793665 w 7793665"/>
                <a:gd name="connsiteY2" fmla="*/ 1913860 h 1913860"/>
                <a:gd name="connsiteX3" fmla="*/ 7793665 w 7793665"/>
                <a:gd name="connsiteY3" fmla="*/ 1913860 h 1913860"/>
                <a:gd name="connsiteX0" fmla="*/ 0 w 7793665"/>
                <a:gd name="connsiteY0" fmla="*/ 0 h 1913860"/>
                <a:gd name="connsiteX1" fmla="*/ 3349255 w 7793665"/>
                <a:gd name="connsiteY1" fmla="*/ 1488557 h 1913860"/>
                <a:gd name="connsiteX2" fmla="*/ 7793665 w 7793665"/>
                <a:gd name="connsiteY2" fmla="*/ 1913860 h 1913860"/>
                <a:gd name="connsiteX3" fmla="*/ 7793665 w 7793665"/>
                <a:gd name="connsiteY3" fmla="*/ 1913860 h 1913860"/>
                <a:gd name="connsiteX0" fmla="*/ 0 w 7793665"/>
                <a:gd name="connsiteY0" fmla="*/ 0 h 1913860"/>
                <a:gd name="connsiteX1" fmla="*/ 3349255 w 7793665"/>
                <a:gd name="connsiteY1" fmla="*/ 1488557 h 1913860"/>
                <a:gd name="connsiteX2" fmla="*/ 7793665 w 7793665"/>
                <a:gd name="connsiteY2" fmla="*/ 1913860 h 1913860"/>
                <a:gd name="connsiteX3" fmla="*/ 7793665 w 7793665"/>
                <a:gd name="connsiteY3" fmla="*/ 1913860 h 1913860"/>
                <a:gd name="connsiteX0" fmla="*/ 0 w 7793665"/>
                <a:gd name="connsiteY0" fmla="*/ 0 h 1913860"/>
                <a:gd name="connsiteX1" fmla="*/ 3349255 w 7793665"/>
                <a:gd name="connsiteY1" fmla="*/ 1488557 h 1913860"/>
                <a:gd name="connsiteX2" fmla="*/ 7793665 w 7793665"/>
                <a:gd name="connsiteY2" fmla="*/ 1913860 h 1913860"/>
                <a:gd name="connsiteX3" fmla="*/ 7793665 w 7793665"/>
                <a:gd name="connsiteY3" fmla="*/ 1913860 h 1913860"/>
                <a:gd name="connsiteX0" fmla="*/ 0 w 7793665"/>
                <a:gd name="connsiteY0" fmla="*/ 0 h 1913860"/>
                <a:gd name="connsiteX1" fmla="*/ 3349255 w 7793665"/>
                <a:gd name="connsiteY1" fmla="*/ 1488557 h 1913860"/>
                <a:gd name="connsiteX2" fmla="*/ 7793665 w 7793665"/>
                <a:gd name="connsiteY2" fmla="*/ 1913860 h 1913860"/>
                <a:gd name="connsiteX3" fmla="*/ 7793665 w 7793665"/>
                <a:gd name="connsiteY3" fmla="*/ 1913860 h 1913860"/>
                <a:gd name="connsiteX0" fmla="*/ 0 w 7793665"/>
                <a:gd name="connsiteY0" fmla="*/ 0 h 1913860"/>
                <a:gd name="connsiteX1" fmla="*/ 3349255 w 7793665"/>
                <a:gd name="connsiteY1" fmla="*/ 1488557 h 1913860"/>
                <a:gd name="connsiteX2" fmla="*/ 7793665 w 7793665"/>
                <a:gd name="connsiteY2" fmla="*/ 1913860 h 1913860"/>
                <a:gd name="connsiteX3" fmla="*/ 7793665 w 7793665"/>
                <a:gd name="connsiteY3" fmla="*/ 1913860 h 1913860"/>
                <a:gd name="connsiteX0" fmla="*/ 0 w 7751135"/>
                <a:gd name="connsiteY0" fmla="*/ 0 h 1733106"/>
                <a:gd name="connsiteX1" fmla="*/ 3306725 w 7751135"/>
                <a:gd name="connsiteY1" fmla="*/ 1307803 h 1733106"/>
                <a:gd name="connsiteX2" fmla="*/ 7751135 w 7751135"/>
                <a:gd name="connsiteY2" fmla="*/ 1733106 h 1733106"/>
                <a:gd name="connsiteX3" fmla="*/ 7751135 w 7751135"/>
                <a:gd name="connsiteY3" fmla="*/ 1733106 h 173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51135" h="1733106">
                  <a:moveTo>
                    <a:pt x="0" y="0"/>
                  </a:moveTo>
                  <a:cubicBezTo>
                    <a:pt x="1108444" y="537829"/>
                    <a:pt x="2014869" y="1018952"/>
                    <a:pt x="3306725" y="1307803"/>
                  </a:cubicBezTo>
                  <a:cubicBezTo>
                    <a:pt x="4598581" y="1596654"/>
                    <a:pt x="7010400" y="1662222"/>
                    <a:pt x="7751135" y="1733106"/>
                  </a:cubicBezTo>
                  <a:lnTo>
                    <a:pt x="7751135" y="1733106"/>
                  </a:lnTo>
                </a:path>
              </a:pathLst>
            </a:custGeom>
            <a:noFill/>
            <a:ln w="63500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>
                <a:spcBef>
                  <a:spcPct val="0"/>
                </a:spcBef>
              </a:pPr>
              <a:endParaRPr lang="de-DE" sz="2400">
                <a:solidFill>
                  <a:prstClr val="black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grpSp>
          <p:nvGrpSpPr>
            <p:cNvPr id="5" name="Gruppieren 32"/>
            <p:cNvGrpSpPr/>
            <p:nvPr/>
          </p:nvGrpSpPr>
          <p:grpSpPr>
            <a:xfrm>
              <a:off x="561494" y="1949068"/>
              <a:ext cx="1781299" cy="2566327"/>
              <a:chOff x="732944" y="1908823"/>
              <a:chExt cx="1781299" cy="2566327"/>
            </a:xfrm>
          </p:grpSpPr>
          <p:cxnSp>
            <p:nvCxnSpPr>
              <p:cNvPr id="55" name="Straight Connector 15"/>
              <p:cNvCxnSpPr>
                <a:endCxn id="56" idx="2"/>
              </p:cNvCxnSpPr>
              <p:nvPr/>
            </p:nvCxnSpPr>
            <p:spPr bwMode="auto">
              <a:xfrm flipV="1">
                <a:off x="1623594" y="2385877"/>
                <a:ext cx="0" cy="208927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6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6" name="TextBox 16"/>
              <p:cNvSpPr txBox="1"/>
              <p:nvPr/>
            </p:nvSpPr>
            <p:spPr>
              <a:xfrm>
                <a:off x="732944" y="1908823"/>
                <a:ext cx="178129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800" b="1" dirty="0" smtClean="0">
                    <a:solidFill>
                      <a:srgbClr val="F796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TS #2</a:t>
                </a:r>
              </a:p>
              <a:p>
                <a:pPr eaLnBrk="1" fontAlgn="auto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dirty="0" smtClean="0">
                    <a:solidFill>
                      <a:srgbClr val="1F497D"/>
                    </a:solidFill>
                    <a:latin typeface="Calibri"/>
                  </a:rPr>
                  <a:t>(09. – 13.05.2011)</a:t>
                </a:r>
                <a:endParaRPr lang="en-US" sz="1000" dirty="0" err="1" smtClean="0">
                  <a:solidFill>
                    <a:srgbClr val="1F497D"/>
                  </a:solidFill>
                  <a:latin typeface="Calibri"/>
                </a:endParaRPr>
              </a:p>
            </p:txBody>
          </p:sp>
        </p:grpSp>
        <p:grpSp>
          <p:nvGrpSpPr>
            <p:cNvPr id="6" name="Gruppieren 33"/>
            <p:cNvGrpSpPr/>
            <p:nvPr/>
          </p:nvGrpSpPr>
          <p:grpSpPr>
            <a:xfrm>
              <a:off x="2384011" y="1949068"/>
              <a:ext cx="1781299" cy="2566327"/>
              <a:chOff x="747751" y="1927873"/>
              <a:chExt cx="1781299" cy="2566327"/>
            </a:xfrm>
          </p:grpSpPr>
          <p:cxnSp>
            <p:nvCxnSpPr>
              <p:cNvPr id="53" name="Straight Connector 15"/>
              <p:cNvCxnSpPr>
                <a:endCxn id="54" idx="2"/>
              </p:cNvCxnSpPr>
              <p:nvPr/>
            </p:nvCxnSpPr>
            <p:spPr bwMode="auto">
              <a:xfrm flipV="1">
                <a:off x="1638401" y="2404927"/>
                <a:ext cx="0" cy="208927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6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TextBox 16"/>
              <p:cNvSpPr txBox="1"/>
              <p:nvPr/>
            </p:nvSpPr>
            <p:spPr>
              <a:xfrm>
                <a:off x="747751" y="1927873"/>
                <a:ext cx="178129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800" b="1" dirty="0" smtClean="0">
                    <a:solidFill>
                      <a:srgbClr val="F796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TS #3</a:t>
                </a:r>
              </a:p>
              <a:p>
                <a:pPr eaLnBrk="1" fontAlgn="auto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dirty="0" smtClean="0">
                    <a:solidFill>
                      <a:srgbClr val="1F497D"/>
                    </a:solidFill>
                    <a:latin typeface="Calibri"/>
                  </a:rPr>
                  <a:t>(04. – 08.07.2011)</a:t>
                </a:r>
                <a:endParaRPr lang="en-US" sz="1000" dirty="0" err="1" smtClean="0">
                  <a:solidFill>
                    <a:srgbClr val="1F497D"/>
                  </a:solidFill>
                  <a:latin typeface="Calibri"/>
                </a:endParaRPr>
              </a:p>
            </p:txBody>
          </p:sp>
        </p:grpSp>
        <p:grpSp>
          <p:nvGrpSpPr>
            <p:cNvPr id="7" name="Gruppieren 34"/>
            <p:cNvGrpSpPr/>
            <p:nvPr/>
          </p:nvGrpSpPr>
          <p:grpSpPr>
            <a:xfrm>
              <a:off x="4116918" y="1949068"/>
              <a:ext cx="1781299" cy="2566327"/>
              <a:chOff x="736420" y="1984365"/>
              <a:chExt cx="1781299" cy="2566327"/>
            </a:xfrm>
          </p:grpSpPr>
          <p:cxnSp>
            <p:nvCxnSpPr>
              <p:cNvPr id="51" name="Straight Connector 15"/>
              <p:cNvCxnSpPr>
                <a:endCxn id="52" idx="2"/>
              </p:cNvCxnSpPr>
              <p:nvPr/>
            </p:nvCxnSpPr>
            <p:spPr bwMode="auto">
              <a:xfrm flipV="1">
                <a:off x="1627069" y="2461419"/>
                <a:ext cx="1" cy="208927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6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2" name="TextBox 16"/>
              <p:cNvSpPr txBox="1"/>
              <p:nvPr/>
            </p:nvSpPr>
            <p:spPr>
              <a:xfrm>
                <a:off x="736420" y="1984365"/>
                <a:ext cx="178129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800" b="1" dirty="0" smtClean="0">
                    <a:solidFill>
                      <a:srgbClr val="F796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TS #4</a:t>
                </a:r>
              </a:p>
              <a:p>
                <a:pPr eaLnBrk="1" fontAlgn="auto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dirty="0" smtClean="0">
                    <a:solidFill>
                      <a:srgbClr val="1F497D"/>
                    </a:solidFill>
                    <a:latin typeface="Calibri"/>
                  </a:rPr>
                  <a:t>(29.08 – 02.09.2011)</a:t>
                </a:r>
                <a:endParaRPr lang="en-US" sz="1000" dirty="0" err="1" smtClean="0">
                  <a:solidFill>
                    <a:srgbClr val="1F497D"/>
                  </a:solidFill>
                  <a:latin typeface="Calibri"/>
                </a:endParaRPr>
              </a:p>
            </p:txBody>
          </p:sp>
        </p:grpSp>
        <p:cxnSp>
          <p:nvCxnSpPr>
            <p:cNvPr id="36" name="Gerade Verbindung mit Pfeil 35"/>
            <p:cNvCxnSpPr/>
            <p:nvPr/>
          </p:nvCxnSpPr>
          <p:spPr bwMode="auto">
            <a:xfrm>
              <a:off x="6329257" y="3814549"/>
              <a:ext cx="183645" cy="2445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7" name="TextBox 16"/>
            <p:cNvSpPr txBox="1"/>
            <p:nvPr/>
          </p:nvSpPr>
          <p:spPr>
            <a:xfrm>
              <a:off x="5574571" y="3566257"/>
              <a:ext cx="1086440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400" dirty="0" smtClean="0">
                  <a:solidFill>
                    <a:srgbClr val="1F497D"/>
                  </a:solidFill>
                  <a:latin typeface="Calibri"/>
                </a:rPr>
                <a:t>25ns, 60b</a:t>
              </a:r>
              <a:endParaRPr lang="en-US" sz="1050" dirty="0" err="1" smtClean="0">
                <a:solidFill>
                  <a:srgbClr val="1F497D"/>
                </a:solidFill>
                <a:latin typeface="Calibri"/>
              </a:endParaRPr>
            </a:p>
          </p:txBody>
        </p:sp>
        <p:grpSp>
          <p:nvGrpSpPr>
            <p:cNvPr id="8" name="Gruppieren 38"/>
            <p:cNvGrpSpPr/>
            <p:nvPr/>
          </p:nvGrpSpPr>
          <p:grpSpPr>
            <a:xfrm>
              <a:off x="6549153" y="2232399"/>
              <a:ext cx="2064358" cy="2282996"/>
              <a:chOff x="594890" y="2316101"/>
              <a:chExt cx="2064358" cy="2282996"/>
            </a:xfrm>
          </p:grpSpPr>
          <p:cxnSp>
            <p:nvCxnSpPr>
              <p:cNvPr id="49" name="Straight Connector 15"/>
              <p:cNvCxnSpPr>
                <a:endCxn id="50" idx="2"/>
              </p:cNvCxnSpPr>
              <p:nvPr/>
            </p:nvCxnSpPr>
            <p:spPr bwMode="auto">
              <a:xfrm flipV="1">
                <a:off x="1627069" y="2985515"/>
                <a:ext cx="0" cy="1613582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accent6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0" name="TextBox 16"/>
              <p:cNvSpPr txBox="1"/>
              <p:nvPr/>
            </p:nvSpPr>
            <p:spPr>
              <a:xfrm>
                <a:off x="594890" y="2316101"/>
                <a:ext cx="2064358" cy="66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800" b="1" dirty="0" smtClean="0">
                    <a:solidFill>
                      <a:srgbClr val="F796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Ion </a:t>
                </a:r>
                <a:r>
                  <a:rPr lang="de-DE" sz="1800" b="1" dirty="0" err="1" smtClean="0">
                    <a:solidFill>
                      <a:srgbClr val="F796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run</a:t>
                </a:r>
                <a:r>
                  <a:rPr lang="de-DE" sz="1800" b="1" dirty="0" smtClean="0">
                    <a:solidFill>
                      <a:srgbClr val="F796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/>
                </a:r>
                <a:br>
                  <a:rPr lang="de-DE" sz="1800" b="1" dirty="0" smtClean="0">
                    <a:solidFill>
                      <a:srgbClr val="F796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</a:br>
                <a:r>
                  <a:rPr lang="de-DE" sz="1800" b="1" dirty="0" smtClean="0">
                    <a:solidFill>
                      <a:srgbClr val="F7964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</a:rPr>
                  <a:t>Winter TS, etc.</a:t>
                </a:r>
              </a:p>
              <a:p>
                <a:pPr eaLnBrk="1" fontAlgn="auto" hangingPunct="1">
                  <a:lnSpc>
                    <a:spcPts val="15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000" dirty="0" smtClean="0">
                    <a:solidFill>
                      <a:srgbClr val="1F497D"/>
                    </a:solidFill>
                    <a:latin typeface="Calibri"/>
                  </a:rPr>
                  <a:t>(31.10.2011 – 05.04.2012)</a:t>
                </a:r>
                <a:endParaRPr lang="en-US" sz="1000" dirty="0" err="1" smtClean="0">
                  <a:solidFill>
                    <a:srgbClr val="1F497D"/>
                  </a:solidFill>
                  <a:latin typeface="Calibri"/>
                </a:endParaRPr>
              </a:p>
            </p:txBody>
          </p:sp>
        </p:grpSp>
        <p:grpSp>
          <p:nvGrpSpPr>
            <p:cNvPr id="9" name="Gruppieren 39"/>
            <p:cNvGrpSpPr/>
            <p:nvPr/>
          </p:nvGrpSpPr>
          <p:grpSpPr>
            <a:xfrm>
              <a:off x="3523622" y="2861040"/>
              <a:ext cx="5301614" cy="227217"/>
              <a:chOff x="3523622" y="2955926"/>
              <a:chExt cx="5301614" cy="227217"/>
            </a:xfrm>
          </p:grpSpPr>
          <p:grpSp>
            <p:nvGrpSpPr>
              <p:cNvPr id="10" name="Gruppieren 44"/>
              <p:cNvGrpSpPr/>
              <p:nvPr/>
            </p:nvGrpSpPr>
            <p:grpSpPr>
              <a:xfrm>
                <a:off x="5154804" y="2955926"/>
                <a:ext cx="3670432" cy="227217"/>
                <a:chOff x="5154804" y="2676526"/>
                <a:chExt cx="3670432" cy="227217"/>
              </a:xfrm>
            </p:grpSpPr>
            <p:sp>
              <p:nvSpPr>
                <p:cNvPr id="47" name="Rechteck 46"/>
                <p:cNvSpPr/>
                <p:nvPr/>
              </p:nvSpPr>
              <p:spPr>
                <a:xfrm>
                  <a:off x="5154804" y="2676526"/>
                  <a:ext cx="2406057" cy="227217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de-DE" sz="1600" b="1" dirty="0" smtClean="0">
                      <a:solidFill>
                        <a:srgbClr val="1F497D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1380 </a:t>
                  </a:r>
                  <a:r>
                    <a:rPr lang="de-DE" sz="1600" b="1" dirty="0" err="1" smtClean="0">
                      <a:solidFill>
                        <a:srgbClr val="1F497D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bunches</a:t>
                  </a:r>
                  <a:endParaRPr lang="de-DE" sz="1600" b="1" dirty="0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8" name="Rechteck 47"/>
                <p:cNvSpPr/>
                <p:nvPr/>
              </p:nvSpPr>
              <p:spPr>
                <a:xfrm>
                  <a:off x="8663049" y="2678345"/>
                  <a:ext cx="162187" cy="225398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de-DE" sz="1600" b="1" dirty="0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46" name="Rechteck 45"/>
              <p:cNvSpPr/>
              <p:nvPr/>
            </p:nvSpPr>
            <p:spPr>
              <a:xfrm>
                <a:off x="3523622" y="2955926"/>
                <a:ext cx="1478922" cy="227217"/>
              </a:xfrm>
              <a:prstGeom prst="rect">
                <a:avLst/>
              </a:prstGeom>
              <a:solidFill>
                <a:schemeClr val="accent4"/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1600" b="1" dirty="0" smtClean="0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1380 </a:t>
                </a:r>
                <a:r>
                  <a:rPr lang="de-DE" sz="1600" b="1" dirty="0" err="1" smtClean="0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bunches</a:t>
                </a:r>
                <a:endParaRPr lang="de-DE" sz="1600" b="1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1" name="Textfeld 40"/>
            <p:cNvSpPr txBox="1"/>
            <p:nvPr/>
          </p:nvSpPr>
          <p:spPr>
            <a:xfrm>
              <a:off x="439948" y="3101440"/>
              <a:ext cx="7141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2800" b="1" spc="500" dirty="0" smtClean="0">
                  <a:solidFill>
                    <a:prstClr val="white">
                      <a:lumMod val="7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 2011</a:t>
              </a:r>
              <a:endParaRPr lang="de-DE" sz="2800" b="1" spc="500" dirty="0"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7619431" y="3101440"/>
              <a:ext cx="12058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2800" b="1" spc="500" dirty="0" smtClean="0">
                  <a:solidFill>
                    <a:prstClr val="white">
                      <a:lumMod val="7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2012</a:t>
              </a:r>
              <a:endParaRPr lang="de-DE" sz="2800" b="1" spc="500" dirty="0">
                <a:solidFill>
                  <a:prstClr val="white">
                    <a:lumMod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cxnSp>
          <p:nvCxnSpPr>
            <p:cNvPr id="43" name="Gerade Verbindung 42"/>
            <p:cNvCxnSpPr/>
            <p:nvPr/>
          </p:nvCxnSpPr>
          <p:spPr>
            <a:xfrm flipH="1">
              <a:off x="8663049" y="3814549"/>
              <a:ext cx="162187" cy="0"/>
            </a:xfrm>
            <a:prstGeom prst="line">
              <a:avLst/>
            </a:prstGeom>
            <a:ln w="50800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UFO </a:t>
            </a:r>
            <a:r>
              <a:rPr lang="de-DE" dirty="0"/>
              <a:t>R</a:t>
            </a:r>
            <a:r>
              <a:rPr lang="de-DE" dirty="0" smtClean="0"/>
              <a:t>ate</a:t>
            </a:r>
            <a:endParaRPr lang="en-US" dirty="0"/>
          </a:p>
        </p:txBody>
      </p:sp>
      <p:sp>
        <p:nvSpPr>
          <p:cNvPr id="25" name="Abgerundetes Rechteck 24"/>
          <p:cNvSpPr/>
          <p:nvPr/>
        </p:nvSpPr>
        <p:spPr bwMode="auto">
          <a:xfrm>
            <a:off x="6398226" y="4246949"/>
            <a:ext cx="2671982" cy="783193"/>
          </a:xfrm>
          <a:prstGeom prst="roundRect">
            <a:avLst/>
          </a:prstGeom>
          <a:solidFill>
            <a:schemeClr val="accent4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spcBef>
                <a:spcPct val="0"/>
              </a:spcBef>
            </a:pPr>
            <a:r>
              <a:rPr lang="en-US" sz="1000" i="1" dirty="0" smtClean="0">
                <a:solidFill>
                  <a:srgbClr val="1F497D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5696 candidate arc UFOs (≥ cell 12) during stable beams since 14.04.2011. Fills with at least 1 hour stable beams are considered. Signal RS04 </a:t>
            </a:r>
            <a:r>
              <a:rPr lang="en-US" sz="1000" i="1" dirty="0">
                <a:solidFill>
                  <a:srgbClr val="1F497D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&gt; 2∙10</a:t>
            </a:r>
            <a:r>
              <a:rPr lang="en-US" sz="1000" i="1" baseline="30000" dirty="0">
                <a:solidFill>
                  <a:srgbClr val="1F497D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-4</a:t>
            </a:r>
            <a:r>
              <a:rPr lang="en-US" sz="1000" i="1" dirty="0">
                <a:solidFill>
                  <a:srgbClr val="1F497D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en-US" sz="1000" i="1" dirty="0" err="1">
                <a:solidFill>
                  <a:srgbClr val="1F497D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Gy</a:t>
            </a:r>
            <a:r>
              <a:rPr lang="en-US" sz="1000" i="1" dirty="0">
                <a:solidFill>
                  <a:srgbClr val="1F497D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/s</a:t>
            </a:r>
            <a:r>
              <a:rPr lang="en-US" sz="1000" i="1" dirty="0" smtClean="0">
                <a:solidFill>
                  <a:srgbClr val="1F497D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.</a:t>
            </a:r>
            <a:endParaRPr lang="en-US" sz="1000" i="1" dirty="0">
              <a:solidFill>
                <a:srgbClr val="1F497D"/>
              </a:solidFill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9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Collimators &amp; 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5111750"/>
          </a:xfrm>
        </p:spPr>
        <p:txBody>
          <a:bodyPr/>
          <a:lstStyle/>
          <a:p>
            <a:r>
              <a:rPr lang="en-US" dirty="0" smtClean="0"/>
              <a:t>Collimator loss maps were performed on flat top and in collision with corrected TCTV functions (in IR1 and IR2).</a:t>
            </a:r>
          </a:p>
          <a:p>
            <a:pPr lvl="1"/>
            <a:r>
              <a:rPr lang="en-US" dirty="0" smtClean="0"/>
              <a:t>All loss maps are OK.</a:t>
            </a:r>
          </a:p>
          <a:p>
            <a:pPr lvl="1"/>
            <a:r>
              <a:rPr lang="en-US" dirty="0" smtClean="0"/>
              <a:t>Vertical B1 loss map quality not good due to low intensity – in the list of TODOs.</a:t>
            </a:r>
          </a:p>
          <a:p>
            <a:r>
              <a:rPr lang="en-US" dirty="0" smtClean="0"/>
              <a:t>TCT positions for the 2 polarities of </a:t>
            </a:r>
            <a:r>
              <a:rPr lang="en-US" dirty="0" err="1" smtClean="0"/>
              <a:t>LHCb</a:t>
            </a:r>
            <a:r>
              <a:rPr lang="en-US" dirty="0" smtClean="0"/>
              <a:t> consistent within 0.5 sigma.</a:t>
            </a:r>
          </a:p>
          <a:p>
            <a:r>
              <a:rPr lang="en-US" dirty="0" smtClean="0"/>
              <a:t>TDI alignment was checked with cold TDI – OK.</a:t>
            </a:r>
          </a:p>
          <a:p>
            <a:r>
              <a:rPr lang="en-US" dirty="0" smtClean="0"/>
              <a:t>TDI check with warm TDI to be done.</a:t>
            </a:r>
          </a:p>
          <a:p>
            <a:pPr lvl="1"/>
            <a:r>
              <a:rPr lang="en-US" dirty="0" smtClean="0"/>
              <a:t>Sunday evening had to wait 2 hours for TDI to cool-down after 4 hours SB with 852b.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Interlock BPMs in IR6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908650"/>
            <a:ext cx="8497180" cy="5111750"/>
          </a:xfrm>
        </p:spPr>
        <p:txBody>
          <a:bodyPr/>
          <a:lstStyle/>
          <a:p>
            <a:r>
              <a:rPr lang="en-US" dirty="0" smtClean="0"/>
              <a:t>After removing attenuators during the TS, frequent spurious dumps on channel BPMSA.B4R6.B2.</a:t>
            </a:r>
          </a:p>
          <a:p>
            <a:r>
              <a:rPr lang="en-US" dirty="0" smtClean="0"/>
              <a:t>On Thursday the 6db attenuator was put back on this channel.</a:t>
            </a:r>
          </a:p>
          <a:p>
            <a:r>
              <a:rPr lang="en-US" dirty="0" smtClean="0"/>
              <a:t>All interlock tests have been re-done.</a:t>
            </a:r>
          </a:p>
          <a:p>
            <a:r>
              <a:rPr lang="en-US" dirty="0" smtClean="0"/>
              <a:t>Since then, we have observed a coupled of spurious dumps.</a:t>
            </a:r>
          </a:p>
          <a:p>
            <a:pPr lvl="1"/>
            <a:r>
              <a:rPr lang="en-US" dirty="0" smtClean="0"/>
              <a:t>Once when switching sensitivity.</a:t>
            </a:r>
          </a:p>
          <a:p>
            <a:pPr lvl="1"/>
            <a:r>
              <a:rPr lang="en-US" dirty="0" smtClean="0"/>
              <a:t>Once with 24 b in the machine (Sunday) – everything looked quiet.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and ADT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111750"/>
          </a:xfrm>
        </p:spPr>
        <p:txBody>
          <a:bodyPr/>
          <a:lstStyle/>
          <a:p>
            <a:r>
              <a:rPr lang="en-US" dirty="0" smtClean="0"/>
              <a:t>Gain modulation of the ADT was tested this week.</a:t>
            </a:r>
          </a:p>
          <a:p>
            <a:pPr lvl="1"/>
            <a:r>
              <a:rPr lang="en-US" dirty="0" smtClean="0"/>
              <a:t>Reduced gain on first 12b bunches for Q diagnostic.</a:t>
            </a:r>
          </a:p>
          <a:p>
            <a:r>
              <a:rPr lang="en-US" dirty="0" smtClean="0"/>
              <a:t>The gain of the 12b was reduced </a:t>
            </a:r>
            <a:r>
              <a:rPr lang="en-US" dirty="0" err="1" smtClean="0"/>
              <a:t>wrt</a:t>
            </a:r>
            <a:r>
              <a:rPr lang="en-US" dirty="0" smtClean="0"/>
              <a:t> before TS, while the gain was increased on other bunches.</a:t>
            </a:r>
          </a:p>
          <a:p>
            <a:pPr lvl="1"/>
            <a:r>
              <a:rPr lang="en-US" dirty="0" smtClean="0"/>
              <a:t>Tune signal quality was not sufficient.</a:t>
            </a:r>
          </a:p>
          <a:p>
            <a:r>
              <a:rPr lang="en-US" dirty="0" smtClean="0"/>
              <a:t>We are back with the pre-TS gain for the start of ramp.</a:t>
            </a:r>
          </a:p>
          <a:p>
            <a:pPr lvl="1"/>
            <a:r>
              <a:rPr lang="en-US" dirty="0" smtClean="0"/>
              <a:t>We have kept a factor 2 higher gain in the squeeze.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- MSI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980660"/>
            <a:ext cx="4248590" cy="2448340"/>
          </a:xfrm>
        </p:spPr>
        <p:txBody>
          <a:bodyPr/>
          <a:lstStyle/>
          <a:p>
            <a:r>
              <a:rPr lang="en-US" dirty="0" smtClean="0"/>
              <a:t>MSI cycling on SPS probe cycle in place.</a:t>
            </a:r>
          </a:p>
          <a:p>
            <a:pPr lvl="1"/>
            <a:r>
              <a:rPr lang="en-US" dirty="0" smtClean="0"/>
              <a:t>Hope to make the field more reproducible.</a:t>
            </a:r>
          </a:p>
          <a:p>
            <a:r>
              <a:rPr lang="en-US" dirty="0" smtClean="0"/>
              <a:t>Fine steering if the injections to be done..</a:t>
            </a:r>
          </a:p>
          <a:p>
            <a:pPr lvl="1"/>
            <a:r>
              <a:rPr lang="en-US" dirty="0" smtClean="0">
                <a:solidFill>
                  <a:srgbClr val="CC0066"/>
                </a:solidFill>
              </a:rPr>
              <a:t>Not very clean at the moment. Related to the </a:t>
            </a:r>
            <a:r>
              <a:rPr lang="en-US" dirty="0" smtClean="0">
                <a:solidFill>
                  <a:srgbClr val="CC0066"/>
                </a:solidFill>
              </a:rPr>
              <a:t>loss problems</a:t>
            </a:r>
            <a:r>
              <a:rPr lang="en-US" dirty="0" smtClean="0">
                <a:solidFill>
                  <a:srgbClr val="CC0066"/>
                </a:solidFill>
              </a:rPr>
              <a:t>?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1763" y="836640"/>
            <a:ext cx="4192847" cy="465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next MDs…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229600" cy="3168440"/>
          </a:xfrm>
        </p:spPr>
        <p:txBody>
          <a:bodyPr/>
          <a:lstStyle/>
          <a:p>
            <a:r>
              <a:rPr lang="en-US" dirty="0" smtClean="0"/>
              <a:t>Saturday, in the shadow of the </a:t>
            </a:r>
            <a:r>
              <a:rPr lang="en-US" dirty="0" err="1" smtClean="0"/>
              <a:t>cryo</a:t>
            </a:r>
            <a:r>
              <a:rPr lang="en-US" dirty="0" smtClean="0"/>
              <a:t> recovery for S78, optics tests:</a:t>
            </a:r>
          </a:p>
          <a:p>
            <a:pPr lvl="1"/>
            <a:r>
              <a:rPr lang="en-US" dirty="0" smtClean="0"/>
              <a:t>High-beta re-checked to 1km – OK , no PC trips.</a:t>
            </a:r>
          </a:p>
          <a:p>
            <a:pPr lvl="1"/>
            <a:r>
              <a:rPr lang="en-US" dirty="0" smtClean="0"/>
              <a:t>ATS checked to 0.1 m – OK, no PC trips. A few PCs in 78 that participate in the ATS part of the squeeze (&lt; 0.4 m) could not be tested, but not expected to be the critical ones.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short week-end - Sunday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5111750"/>
          </a:xfrm>
        </p:spPr>
        <p:txBody>
          <a:bodyPr/>
          <a:lstStyle/>
          <a:p>
            <a:r>
              <a:rPr lang="en-US" dirty="0" smtClean="0"/>
              <a:t>08:40 </a:t>
            </a:r>
            <a:r>
              <a:rPr lang="en-US" dirty="0" err="1" smtClean="0"/>
              <a:t>Cryo</a:t>
            </a:r>
            <a:r>
              <a:rPr lang="en-US" dirty="0" smtClean="0"/>
              <a:t> S78 back. </a:t>
            </a:r>
            <a:r>
              <a:rPr lang="en-US" dirty="0" err="1" smtClean="0"/>
              <a:t>Precycle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Filling for 1380b. LINAC2 RFQ problems, poor(</a:t>
            </a:r>
            <a:r>
              <a:rPr lang="en-US" dirty="0" err="1" smtClean="0"/>
              <a:t>er</a:t>
            </a:r>
            <a:r>
              <a:rPr lang="en-US" dirty="0" smtClean="0"/>
              <a:t>) beam quality, injection lengthy. 1.3E11 p/b.</a:t>
            </a:r>
          </a:p>
          <a:p>
            <a:r>
              <a:rPr lang="en-US" dirty="0" smtClean="0"/>
              <a:t>11:30 Start of ramp. High vacuum in IR2 and IR4.</a:t>
            </a:r>
          </a:p>
          <a:p>
            <a:r>
              <a:rPr lang="en-US" dirty="0" smtClean="0"/>
              <a:t>Surviving squeeze – losses to 60% of dump thresholds</a:t>
            </a:r>
          </a:p>
          <a:p>
            <a:r>
              <a:rPr lang="en-US" dirty="0" smtClean="0"/>
              <a:t>Lost beam at the end of collision BP. Dumped on BLM at </a:t>
            </a:r>
            <a:r>
              <a:rPr lang="en-US" dirty="0" smtClean="0">
                <a:solidFill>
                  <a:srgbClr val="FF0000"/>
                </a:solidFill>
              </a:rPr>
              <a:t>Q4.L6 </a:t>
            </a:r>
            <a:r>
              <a:rPr lang="en-US" dirty="0" smtClean="0"/>
              <a:t>(B2) on 5 sec RS. </a:t>
            </a:r>
          </a:p>
          <a:p>
            <a:pPr lvl="1"/>
            <a:r>
              <a:rPr lang="en-US" dirty="0" smtClean="0"/>
              <a:t>Leakage from IR7…</a:t>
            </a:r>
          </a:p>
          <a:p>
            <a:pPr lvl="1"/>
            <a:r>
              <a:rPr lang="en-US" dirty="0" smtClean="0"/>
              <a:t>Losses while going into collisions.</a:t>
            </a:r>
          </a:p>
          <a:p>
            <a:r>
              <a:rPr lang="en-US" dirty="0" smtClean="0"/>
              <a:t>Discovered that the orbit B2 H was shifting when going into collisions (100 um) </a:t>
            </a:r>
            <a:r>
              <a:rPr lang="en-US" dirty="0" smtClean="0">
                <a:sym typeface="Wingdings" pitchFamily="2" charset="2"/>
              </a:rPr>
              <a:t> came from an orbit correction earlier in the week.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Corrected drift offline.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5111750"/>
          </a:xfrm>
        </p:spPr>
        <p:txBody>
          <a:bodyPr/>
          <a:lstStyle/>
          <a:p>
            <a:r>
              <a:rPr lang="en-US" dirty="0" smtClean="0"/>
              <a:t>Understand / solve our problems with losses.</a:t>
            </a:r>
          </a:p>
          <a:p>
            <a:pPr lvl="1"/>
            <a:r>
              <a:rPr lang="en-US" dirty="0" smtClean="0"/>
              <a:t>Gain margin for the squeeze:</a:t>
            </a:r>
          </a:p>
          <a:p>
            <a:pPr lvl="2"/>
            <a:r>
              <a:rPr lang="en-US" dirty="0" smtClean="0"/>
              <a:t>High gain FB test, and if OK feed-forward of trims.</a:t>
            </a:r>
          </a:p>
          <a:p>
            <a:pPr lvl="1"/>
            <a:r>
              <a:rPr lang="en-US" dirty="0" smtClean="0"/>
              <a:t>Analysis of losses and BLM thresholds. Influence of vacuum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Injected beam quality?</a:t>
            </a:r>
          </a:p>
          <a:p>
            <a:pPr lvl="1"/>
            <a:r>
              <a:rPr lang="en-US" dirty="0" smtClean="0"/>
              <a:t>Test </a:t>
            </a:r>
            <a:r>
              <a:rPr lang="en-US" dirty="0" smtClean="0"/>
              <a:t>with lower ADT gain? last known change </a:t>
            </a:r>
            <a:r>
              <a:rPr lang="en-US" dirty="0" err="1" smtClean="0"/>
              <a:t>wrt</a:t>
            </a:r>
            <a:r>
              <a:rPr lang="en-US" dirty="0" smtClean="0"/>
              <a:t> pre-TS.</a:t>
            </a:r>
          </a:p>
          <a:p>
            <a:pPr lvl="1"/>
            <a:r>
              <a:rPr lang="en-US" dirty="0" smtClean="0"/>
              <a:t>Pre-scrapping of halo in the ramp?</a:t>
            </a:r>
          </a:p>
          <a:p>
            <a:r>
              <a:rPr lang="en-US" dirty="0" smtClean="0"/>
              <a:t>Loss maps in collisions.</a:t>
            </a:r>
          </a:p>
          <a:p>
            <a:r>
              <a:rPr lang="en-US" dirty="0" smtClean="0"/>
              <a:t>Warm TDI alignment check.</a:t>
            </a:r>
          </a:p>
          <a:p>
            <a:r>
              <a:rPr lang="en-US" dirty="0" smtClean="0"/>
              <a:t>Given the sensitivity on orbit we should consider using the OFB also for collisions…</a:t>
            </a:r>
          </a:p>
          <a:p>
            <a:pPr lvl="1"/>
            <a:r>
              <a:rPr lang="en-US" dirty="0" smtClean="0"/>
              <a:t>Settings and sequences are ready.</a:t>
            </a:r>
          </a:p>
          <a:p>
            <a:r>
              <a:rPr lang="en-US" dirty="0" smtClean="0"/>
              <a:t>RF batch by batch blowup at injection (RF request).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1380b at 4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50" y="1196690"/>
            <a:ext cx="620031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Q4.L6 dump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764630"/>
            <a:ext cx="7273010" cy="55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 bwMode="auto">
          <a:xfrm>
            <a:off x="2483710" y="2780910"/>
            <a:ext cx="288040" cy="57608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afternoon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111750"/>
          </a:xfrm>
        </p:spPr>
        <p:txBody>
          <a:bodyPr/>
          <a:lstStyle/>
          <a:p>
            <a:r>
              <a:rPr lang="en-US" dirty="0" smtClean="0"/>
              <a:t>Decide </a:t>
            </a:r>
            <a:r>
              <a:rPr lang="en-US" dirty="0" smtClean="0">
                <a:solidFill>
                  <a:srgbClr val="FF0000"/>
                </a:solidFill>
              </a:rPr>
              <a:t>to go back to 852b</a:t>
            </a:r>
            <a:r>
              <a:rPr lang="en-US" dirty="0" smtClean="0"/>
              <a:t> to gain some margin </a:t>
            </a:r>
            <a:r>
              <a:rPr lang="en-US" dirty="0" err="1" smtClean="0"/>
              <a:t>wrt</a:t>
            </a:r>
            <a:r>
              <a:rPr lang="en-US" dirty="0" smtClean="0"/>
              <a:t> dump levels.</a:t>
            </a:r>
          </a:p>
          <a:p>
            <a:r>
              <a:rPr lang="en-US" dirty="0" smtClean="0"/>
              <a:t>Squeeze with 852b – up to 50% of dump level on Q4.L6.</a:t>
            </a:r>
          </a:p>
          <a:p>
            <a:r>
              <a:rPr lang="en-US" dirty="0" smtClean="0"/>
              <a:t>15:40 </a:t>
            </a:r>
            <a:r>
              <a:rPr lang="en-US" b="1" dirty="0" smtClean="0"/>
              <a:t>Stable beams fill 2590</a:t>
            </a:r>
            <a:r>
              <a:rPr lang="en-US" dirty="0" smtClean="0"/>
              <a:t>, 852b.</a:t>
            </a:r>
          </a:p>
          <a:p>
            <a:r>
              <a:rPr lang="en-US" dirty="0" smtClean="0"/>
              <a:t>19:10 Dump trip of PC RQTL11.L5B1.</a:t>
            </a:r>
          </a:p>
          <a:p>
            <a:r>
              <a:rPr lang="en-US" dirty="0" smtClean="0"/>
              <a:t>Back at injection but trouble with TDI.</a:t>
            </a:r>
          </a:p>
          <a:p>
            <a:pPr lvl="1"/>
            <a:r>
              <a:rPr lang="en-US" dirty="0" smtClean="0"/>
              <a:t>TDI ‘too hot’, LVDTs off.</a:t>
            </a:r>
          </a:p>
          <a:p>
            <a:pPr lvl="1"/>
            <a:r>
              <a:rPr lang="en-US" dirty="0" smtClean="0"/>
              <a:t>Waiting for ~2 hours, limit changed by 30 um to speed up.</a:t>
            </a:r>
          </a:p>
          <a:p>
            <a:r>
              <a:rPr lang="en-US" dirty="0" smtClean="0"/>
              <a:t>Refilling with 1092b.</a:t>
            </a:r>
          </a:p>
          <a:p>
            <a:r>
              <a:rPr lang="en-US" dirty="0" smtClean="0"/>
              <a:t>Ramp and squeeze – losses as usual.</a:t>
            </a:r>
          </a:p>
          <a:p>
            <a:r>
              <a:rPr lang="en-US" dirty="0" smtClean="0"/>
              <a:t>00:00 </a:t>
            </a:r>
            <a:r>
              <a:rPr lang="en-US" b="1" dirty="0" smtClean="0"/>
              <a:t>Stable beam fill 2592</a:t>
            </a:r>
            <a:r>
              <a:rPr lang="en-US" dirty="0" smtClean="0"/>
              <a:t>, 1092 b, 3.2E33 cm-s-1.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TDI LVDT converging slowly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  <p:pic>
        <p:nvPicPr>
          <p:cNvPr id="7170" name="Picture 2" descr="\\cern.ch\dfs\Users\j\jwenning\Desktop\image0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229" y="1196975"/>
            <a:ext cx="8163541" cy="511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Night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01:15 Dump by FMCM, electrical network glitch.</a:t>
            </a:r>
          </a:p>
          <a:p>
            <a:r>
              <a:rPr lang="en-US" dirty="0" smtClean="0"/>
              <a:t>Refill, but with higher bunch charge ~ 1.4E11.</a:t>
            </a:r>
          </a:p>
          <a:p>
            <a:r>
              <a:rPr lang="en-US" dirty="0" smtClean="0"/>
              <a:t>04:30 </a:t>
            </a:r>
            <a:r>
              <a:rPr lang="en-US" b="1" dirty="0" smtClean="0"/>
              <a:t>Beam dumped in the squeeze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losses on Q4.L6</a:t>
            </a:r>
            <a:r>
              <a:rPr lang="en-US" dirty="0" smtClean="0"/>
              <a:t>.</a:t>
            </a:r>
          </a:p>
          <a:p>
            <a:r>
              <a:rPr lang="en-US" dirty="0" smtClean="0"/>
              <a:t>Yet again… 1092b.</a:t>
            </a:r>
          </a:p>
          <a:p>
            <a:r>
              <a:rPr lang="en-US" dirty="0" smtClean="0"/>
              <a:t>Survived the squeeze by miracle – </a:t>
            </a:r>
            <a:r>
              <a:rPr lang="en-US" dirty="0" smtClean="0">
                <a:solidFill>
                  <a:srgbClr val="FF0000"/>
                </a:solidFill>
              </a:rPr>
              <a:t>94% of dump threshold on Q4.L6</a:t>
            </a:r>
            <a:r>
              <a:rPr lang="en-US" dirty="0" smtClean="0"/>
              <a:t>.</a:t>
            </a:r>
          </a:p>
          <a:p>
            <a:r>
              <a:rPr lang="en-US" dirty="0" smtClean="0"/>
              <a:t>06:40 </a:t>
            </a:r>
            <a:r>
              <a:rPr lang="en-US" b="1" dirty="0" smtClean="0"/>
              <a:t>Stable beams fill 2592</a:t>
            </a:r>
            <a:r>
              <a:rPr lang="en-US" dirty="0" smtClean="0"/>
              <a:t>, 1092b, 3E33 cm-s-1.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with 1092 b (dumped in squeeze)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5/7/2012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00" y="1124680"/>
            <a:ext cx="5666644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6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DADEFE"/>
      </a:accent4>
      <a:accent5>
        <a:srgbClr val="1F497D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Template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46680</TotalTime>
  <Words>1851</Words>
  <Application>Microsoft Office PowerPoint</Application>
  <PresentationFormat>On-screen Show (4:3)</PresentationFormat>
  <Paragraphs>343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Pixel</vt:lpstr>
      <vt:lpstr>Template6</vt:lpstr>
      <vt:lpstr>Summary week 18 Intensity ramp up &amp; production</vt:lpstr>
      <vt:lpstr>Overview of the week</vt:lpstr>
      <vt:lpstr>The short week-end - Sunday </vt:lpstr>
      <vt:lpstr>Losses 1380b at 4 TeV</vt:lpstr>
      <vt:lpstr>Q4.L6 dump</vt:lpstr>
      <vt:lpstr>Sunday afternoon</vt:lpstr>
      <vt:lpstr>TDI LVDT converging slowly</vt:lpstr>
      <vt:lpstr>Sunday Night</vt:lpstr>
      <vt:lpstr>Vacuum with 1092 b (dumped in squeeze)</vt:lpstr>
      <vt:lpstr>Fills of the week</vt:lpstr>
      <vt:lpstr>Integrals</vt:lpstr>
      <vt:lpstr>Main faults</vt:lpstr>
      <vt:lpstr>Squeeze and collisions</vt:lpstr>
      <vt:lpstr>Losses in squeeze</vt:lpstr>
      <vt:lpstr>TS function cleaning</vt:lpstr>
      <vt:lpstr>Orbit</vt:lpstr>
      <vt:lpstr>Orbit</vt:lpstr>
      <vt:lpstr>Transient beta-beat</vt:lpstr>
      <vt:lpstr>Reverting…</vt:lpstr>
      <vt:lpstr>Back to pre-TS</vt:lpstr>
      <vt:lpstr>Problem…</vt:lpstr>
      <vt:lpstr>LHCb polarity change</vt:lpstr>
      <vt:lpstr>LHCb polarity -</vt:lpstr>
      <vt:lpstr>UFO Rate</vt:lpstr>
      <vt:lpstr>Collimators &amp; Co</vt:lpstr>
      <vt:lpstr>Interlock BPMs in IR6</vt:lpstr>
      <vt:lpstr>Tune and ADT</vt:lpstr>
      <vt:lpstr>Injection - MSI</vt:lpstr>
      <vt:lpstr>For the next MDs…</vt:lpstr>
      <vt:lpstr>Next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3656</cp:revision>
  <dcterms:created xsi:type="dcterms:W3CDTF">2010-07-26T05:43:59Z</dcterms:created>
  <dcterms:modified xsi:type="dcterms:W3CDTF">2012-05-07T06:16:43Z</dcterms:modified>
</cp:coreProperties>
</file>