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714" r:id="rId2"/>
  </p:sldMasterIdLst>
  <p:notesMasterIdLst>
    <p:notesMasterId r:id="rId22"/>
  </p:notesMasterIdLst>
  <p:handoutMasterIdLst>
    <p:handoutMasterId r:id="rId23"/>
  </p:handoutMasterIdLst>
  <p:sldIdLst>
    <p:sldId id="932" r:id="rId3"/>
    <p:sldId id="939" r:id="rId4"/>
    <p:sldId id="936" r:id="rId5"/>
    <p:sldId id="937" r:id="rId6"/>
    <p:sldId id="938" r:id="rId7"/>
    <p:sldId id="940" r:id="rId8"/>
    <p:sldId id="942" r:id="rId9"/>
    <p:sldId id="941" r:id="rId10"/>
    <p:sldId id="952" r:id="rId11"/>
    <p:sldId id="943" r:id="rId12"/>
    <p:sldId id="944" r:id="rId13"/>
    <p:sldId id="945" r:id="rId14"/>
    <p:sldId id="951" r:id="rId15"/>
    <p:sldId id="946" r:id="rId16"/>
    <p:sldId id="948" r:id="rId17"/>
    <p:sldId id="949" r:id="rId18"/>
    <p:sldId id="950" r:id="rId19"/>
    <p:sldId id="934" r:id="rId20"/>
    <p:sldId id="947" r:id="rId21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501"/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81" d="100"/>
          <a:sy n="81" d="100"/>
        </p:scale>
        <p:origin x="-282" y="-7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4/21/2012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67605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19670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993224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002607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23870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654482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129157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0880171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0295156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217833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20543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4/21/2012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2124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04:52 Stable beams fill #2536</a:t>
            </a:r>
          </a:p>
          <a:p>
            <a:pPr lvl="1"/>
            <a:r>
              <a:rPr lang="en-US" dirty="0" smtClean="0"/>
              <a:t>initial </a:t>
            </a:r>
            <a:r>
              <a:rPr lang="en-US" dirty="0" err="1" smtClean="0"/>
              <a:t>lumi</a:t>
            </a:r>
            <a:r>
              <a:rPr lang="en-US" dirty="0" smtClean="0"/>
              <a:t> 5.6e33 cm-2s-1 (average CMS and ATLAS)</a:t>
            </a:r>
          </a:p>
          <a:p>
            <a:pPr lvl="0"/>
            <a:r>
              <a:rPr lang="en-US" dirty="0" smtClean="0"/>
              <a:t>14:40 Programmed dump, end of fill.</a:t>
            </a:r>
          </a:p>
          <a:p>
            <a:r>
              <a:rPr lang="en-US" dirty="0" smtClean="0"/>
              <a:t>15:35 Injecting, but problem on TDI position. </a:t>
            </a:r>
          </a:p>
          <a:p>
            <a:pPr lvl="1"/>
            <a:r>
              <a:rPr lang="en-US" dirty="0" smtClean="0"/>
              <a:t>investigate with beam measurements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Fri 20.04.12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19-04-2012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</a:p>
          <a:p>
            <a:pPr lvl="1"/>
            <a:r>
              <a:rPr lang="en-US" dirty="0" smtClean="0"/>
              <a:t>drift of the LVDTs of TDI in point 8 outside position thresholds </a:t>
            </a:r>
          </a:p>
          <a:p>
            <a:r>
              <a:rPr lang="en-US" dirty="0" smtClean="0"/>
              <a:t>Suspect deformation of the jaw induced by heating during injection: </a:t>
            </a:r>
          </a:p>
          <a:p>
            <a:pPr lvl="1"/>
            <a:r>
              <a:rPr lang="en-US" dirty="0" smtClean="0"/>
              <a:t>the two LVDTs located at the 2 sides of each motor measure a symmetric offset corresponding to a tilt of the rod connecting the motor to the jaw.</a:t>
            </a:r>
          </a:p>
          <a:p>
            <a:r>
              <a:rPr lang="en-US" dirty="0" smtClean="0"/>
              <a:t>LVDT reading jumping by up to 400 um when moving to parking and back to injection again</a:t>
            </a:r>
          </a:p>
          <a:p>
            <a:pPr lvl="1"/>
            <a:r>
              <a:rPr lang="en-US" dirty="0" smtClean="0"/>
              <a:t>understood: motors stop driving the collimator to injection position when there is an error on the inner limit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65590"/>
            <a:ext cx="8641200" cy="5111750"/>
          </a:xfrm>
        </p:spPr>
        <p:txBody>
          <a:bodyPr/>
          <a:lstStyle/>
          <a:p>
            <a:r>
              <a:rPr lang="en-US" dirty="0" smtClean="0"/>
              <a:t>Check position of the TDI jaws with respect to the beam (nominally at 6.8 sigma) with pilot bunch</a:t>
            </a:r>
          </a:p>
          <a:p>
            <a:pPr lvl="1"/>
            <a:r>
              <a:rPr lang="en-US" dirty="0" smtClean="0"/>
              <a:t>Opened vertical TCSG in point 7 in order not to intercept the beam </a:t>
            </a:r>
          </a:p>
          <a:p>
            <a:pPr lvl="1"/>
            <a:r>
              <a:rPr lang="en-US" dirty="0" smtClean="0"/>
              <a:t>Used the transverse damper to blow up the beam until seeing losses at the vertical TCP in point 7 (losses at the TCP before than at the TDI ==&gt; hierarchy still respected)</a:t>
            </a:r>
          </a:p>
          <a:p>
            <a:pPr lvl="1"/>
            <a:r>
              <a:rPr lang="en-US" dirty="0" smtClean="0"/>
              <a:t>Moved the TCP away from the beam with 0.1 sigma steps (continuous beam blowup with damper)</a:t>
            </a:r>
          </a:p>
          <a:p>
            <a:pPr lvl="1"/>
            <a:r>
              <a:rPr lang="en-US" dirty="0" smtClean="0"/>
              <a:t>Monitored losses at the TCP and TDI </a:t>
            </a:r>
          </a:p>
          <a:p>
            <a:pPr lvl="1"/>
            <a:r>
              <a:rPr lang="en-US" dirty="0" smtClean="0"/>
              <a:t>Position of the TDI in sigma corresponds to the TCP position (in sigma) when losses at the 2 collimators are at the same level (then TDI losses higher than at the TCP)</a:t>
            </a:r>
          </a:p>
          <a:p>
            <a:r>
              <a:rPr lang="en-US" dirty="0" smtClean="0"/>
              <a:t>We found:</a:t>
            </a:r>
          </a:p>
          <a:p>
            <a:pPr lvl="1"/>
            <a:r>
              <a:rPr lang="en-US" dirty="0" smtClean="0"/>
              <a:t>B2 both jaws at 6.4 sigma instead of 6.8 sigma</a:t>
            </a:r>
          </a:p>
          <a:p>
            <a:pPr lvl="1"/>
            <a:r>
              <a:rPr lang="en-US" dirty="0" smtClean="0"/>
              <a:t>B1 left (upper jaw) at 6.2 sigma and right (lower) jaw at 6.8 sigma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angle of the TDI:</a:t>
            </a:r>
          </a:p>
          <a:p>
            <a:pPr lvl="1"/>
            <a:r>
              <a:rPr lang="en-US" dirty="0" smtClean="0"/>
              <a:t>We repeated the same </a:t>
            </a:r>
            <a:r>
              <a:rPr lang="en-US" dirty="0" err="1" smtClean="0"/>
              <a:t>measurments</a:t>
            </a:r>
            <a:r>
              <a:rPr lang="en-US" dirty="0" smtClean="0"/>
              <a:t> we did on March 26th (see logbook of that date) to verify if any change in the angle </a:t>
            </a:r>
            <a:r>
              <a:rPr lang="en-US" dirty="0" err="1" smtClean="0"/>
              <a:t>occured</a:t>
            </a:r>
            <a:r>
              <a:rPr lang="en-US" dirty="0" smtClean="0"/>
              <a:t> as a consequence of the </a:t>
            </a:r>
            <a:r>
              <a:rPr lang="en-US" dirty="0" err="1" smtClean="0"/>
              <a:t>warmup</a:t>
            </a:r>
            <a:endParaRPr lang="en-US" dirty="0" smtClean="0"/>
          </a:p>
          <a:p>
            <a:pPr lvl="1"/>
            <a:r>
              <a:rPr lang="en-US" dirty="0" smtClean="0"/>
              <a:t>We found the same values within the </a:t>
            </a:r>
            <a:r>
              <a:rPr lang="en-US" dirty="0" err="1" smtClean="0"/>
              <a:t>measurment</a:t>
            </a:r>
            <a:r>
              <a:rPr lang="en-US" dirty="0" smtClean="0"/>
              <a:t> error (see plots in attachment)</a:t>
            </a:r>
          </a:p>
          <a:p>
            <a:r>
              <a:rPr lang="en-US" dirty="0" smtClean="0"/>
              <a:t>We believe that there is a deformation of the jaws towards (safer side) the beam as a consequence of </a:t>
            </a:r>
            <a:r>
              <a:rPr lang="en-US" dirty="0" err="1" smtClean="0"/>
              <a:t>warmup</a:t>
            </a:r>
            <a:r>
              <a:rPr lang="en-US" dirty="0" smtClean="0"/>
              <a:t> during injection (max. 0.6 sigma), we do not measure any significant variation in the angle and centre.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III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Angular Alignment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48129" name="Picture 1" descr="https://ab-dep-op-elogbook.web.cern.ch/ab-dep-op-elogbook/elogbook/secure/attach.php?attachId=1237957&amp;type=png&amp;fname=201204202318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00" y="692620"/>
            <a:ext cx="5400750" cy="6021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problem reoccurs:</a:t>
            </a:r>
          </a:p>
          <a:p>
            <a:pPr lvl="1"/>
            <a:r>
              <a:rPr lang="en-US" dirty="0" smtClean="0"/>
              <a:t>cycle the TDI to parking</a:t>
            </a:r>
          </a:p>
          <a:p>
            <a:pPr lvl="1"/>
            <a:r>
              <a:rPr lang="en-US" dirty="0" smtClean="0"/>
              <a:t>if doesn't move anymore (hit inner limits) load the parking thresholds for TDI and cycle again</a:t>
            </a:r>
          </a:p>
          <a:p>
            <a:pPr lvl="1"/>
            <a:r>
              <a:rPr lang="en-US" dirty="0" smtClean="0"/>
              <a:t>repeat several times and wait for possible </a:t>
            </a:r>
            <a:r>
              <a:rPr lang="en-US" dirty="0" err="1" smtClean="0"/>
              <a:t>cooldown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Problem not solved for the longer term</a:t>
            </a:r>
          </a:p>
          <a:p>
            <a:pPr lvl="1"/>
            <a:r>
              <a:rPr lang="en-US" dirty="0" smtClean="0"/>
              <a:t>Especially have to understand situation when TDI is heated up and LVDT’s are </a:t>
            </a:r>
            <a:r>
              <a:rPr lang="en-US" dirty="0" err="1" smtClean="0"/>
              <a:t>drifiting</a:t>
            </a:r>
            <a:endParaRPr lang="en-US" dirty="0" smtClean="0"/>
          </a:p>
          <a:p>
            <a:pPr lvl="1"/>
            <a:r>
              <a:rPr lang="en-US" dirty="0" smtClean="0"/>
              <a:t>Protection functionality guaranteed or not?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IV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23h00 Injection for physics 1380b</a:t>
            </a:r>
          </a:p>
          <a:p>
            <a:pPr lvl="0"/>
            <a:r>
              <a:rPr lang="en-US" dirty="0" smtClean="0"/>
              <a:t>00h33 Interlock during ramp</a:t>
            </a:r>
          </a:p>
          <a:p>
            <a:pPr lvl="1"/>
            <a:r>
              <a:rPr lang="en-US" dirty="0" smtClean="0"/>
              <a:t>IR7 HV interlock from BLM system (HV </a:t>
            </a:r>
            <a:r>
              <a:rPr lang="en-US" dirty="0" smtClean="0"/>
              <a:t>overload </a:t>
            </a:r>
            <a:r>
              <a:rPr lang="en-US" dirty="0" smtClean="0"/>
              <a:t>due to beam losses)</a:t>
            </a:r>
          </a:p>
          <a:p>
            <a:pPr lvl="1"/>
            <a:r>
              <a:rPr lang="en-US" dirty="0" smtClean="0"/>
              <a:t>No BLM at dump threshold</a:t>
            </a:r>
          </a:p>
          <a:p>
            <a:pPr lvl="1"/>
            <a:r>
              <a:rPr lang="en-US" dirty="0" smtClean="0"/>
              <a:t>Christos looked and found that the HV drop lasted for more than 1 minute and is certainly due to high losses in IR7. </a:t>
            </a:r>
            <a:endParaRPr lang="en-US" dirty="0" smtClean="0"/>
          </a:p>
          <a:p>
            <a:pPr lvl="1"/>
            <a:r>
              <a:rPr lang="en-US" dirty="0" smtClean="0"/>
              <a:t>Losses </a:t>
            </a:r>
            <a:r>
              <a:rPr lang="en-US" dirty="0" smtClean="0"/>
              <a:t>starting at </a:t>
            </a:r>
            <a:r>
              <a:rPr lang="en-US" dirty="0" smtClean="0"/>
              <a:t>00:28 </a:t>
            </a:r>
            <a:r>
              <a:rPr lang="en-US" dirty="0" smtClean="0"/>
              <a:t>and continuously </a:t>
            </a:r>
            <a:r>
              <a:rPr lang="en-US" dirty="0" err="1" smtClean="0"/>
              <a:t>invcreasing</a:t>
            </a:r>
            <a:r>
              <a:rPr lang="en-US" dirty="0" smtClean="0"/>
              <a:t> until the dump. Not very high losses but lasting long </a:t>
            </a:r>
            <a:r>
              <a:rPr lang="en-US" dirty="0" smtClean="0"/>
              <a:t>enough.</a:t>
            </a:r>
          </a:p>
          <a:p>
            <a:r>
              <a:rPr lang="en-US" dirty="0" smtClean="0"/>
              <a:t>01h46 Injection. Reduced intensity.</a:t>
            </a:r>
          </a:p>
          <a:p>
            <a:pPr lvl="0"/>
            <a:r>
              <a:rPr lang="en-US" dirty="0" smtClean="0"/>
              <a:t>02h46 </a:t>
            </a:r>
            <a:r>
              <a:rPr lang="en-US" dirty="0" smtClean="0"/>
              <a:t>Interlock during ramp</a:t>
            </a:r>
          </a:p>
          <a:p>
            <a:pPr lvl="1"/>
            <a:r>
              <a:rPr lang="en-US" dirty="0" smtClean="0"/>
              <a:t>IR7 HV interlock from BLM system (HV overload due to beam losses)</a:t>
            </a:r>
          </a:p>
          <a:p>
            <a:pPr lvl="1"/>
            <a:r>
              <a:rPr lang="en-US" dirty="0" smtClean="0"/>
              <a:t>No BLM at dump </a:t>
            </a:r>
            <a:r>
              <a:rPr lang="en-US" dirty="0" smtClean="0"/>
              <a:t>threshold</a:t>
            </a:r>
          </a:p>
          <a:p>
            <a:pPr lvl="1"/>
            <a:r>
              <a:rPr lang="en-US" dirty="0" smtClean="0"/>
              <a:t>Same as above</a:t>
            </a:r>
            <a:endParaRPr lang="en-US" dirty="0" smtClean="0"/>
          </a:p>
          <a:p>
            <a:r>
              <a:rPr lang="en-US" dirty="0" smtClean="0"/>
              <a:t>05h12 Pilot ramp for tune measurement.</a:t>
            </a:r>
          </a:p>
          <a:p>
            <a:pPr lvl="1"/>
            <a:r>
              <a:rPr lang="en-US" dirty="0" smtClean="0"/>
              <a:t>Losses at start of ramp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Fri/Sat 20/21.04.12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19-04-2012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IR7 Modest Losses </a:t>
            </a:r>
            <a:r>
              <a:rPr lang="en-US" dirty="0" smtClean="0">
                <a:sym typeface="Wingdings" pitchFamily="2" charset="2"/>
              </a:rPr>
              <a:t> HV Interlock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secure/attach.php?attachId=1238003&amp;type=png&amp;fname=Losses%20on%20TCP%20at%20end%20of%20ramp%20with%201.45e11%20per%20bun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650771"/>
            <a:ext cx="7360535" cy="5874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problems with cfv-ua47-bq frontend, and had to reboot it as the continuous tune viewer froze, and the OFB would not turn on ... Fortunately this was at </a:t>
            </a:r>
            <a:r>
              <a:rPr lang="en-US" dirty="0" smtClean="0"/>
              <a:t>injection.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YASP we again see (only at injection) momentarily missing BPM readings (crate by crate). </a:t>
            </a:r>
            <a:endParaRPr lang="en-US" dirty="0" smtClean="0"/>
          </a:p>
          <a:p>
            <a:pPr lvl="1"/>
            <a:r>
              <a:rPr lang="en-US" dirty="0" smtClean="0"/>
              <a:t>Checked </a:t>
            </a:r>
            <a:r>
              <a:rPr lang="en-US" dirty="0" smtClean="0"/>
              <a:t>the BPMs in </a:t>
            </a:r>
            <a:r>
              <a:rPr lang="en-US" dirty="0" err="1" smtClean="0"/>
              <a:t>daimon</a:t>
            </a:r>
            <a:r>
              <a:rPr lang="en-US" dirty="0" smtClean="0"/>
              <a:t> and all appeared OK. </a:t>
            </a:r>
            <a:endParaRPr lang="en-US" dirty="0" smtClean="0"/>
          </a:p>
          <a:p>
            <a:pPr lvl="1"/>
            <a:r>
              <a:rPr lang="en-US" dirty="0" smtClean="0"/>
              <a:t>However</a:t>
            </a:r>
            <a:r>
              <a:rPr lang="en-US" dirty="0" smtClean="0"/>
              <a:t>, we checked </a:t>
            </a:r>
            <a:r>
              <a:rPr lang="en-US" dirty="0" err="1" smtClean="0"/>
              <a:t>cs-ccr-colsa</a:t>
            </a:r>
            <a:r>
              <a:rPr lang="en-US" dirty="0" smtClean="0"/>
              <a:t> for CPU load and memory use, and observe that after the intervention on Thursday at 11:00, the memory use has again grown to ~95%, which does not seem normal.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Sat 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47105" name="Picture 1" descr="https://ab-dep-op-elogbook.web.cern.ch/ab-dep-op-elogbook/elogbook/secure/attach.php?attachId=1238041&amp;type=png&amp;fname=cs-ccr-colsa%20memory%20u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20" y="4869200"/>
            <a:ext cx="4086225" cy="163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0940" y="764630"/>
            <a:ext cx="8589650" cy="5544770"/>
          </a:xfrm>
        </p:spPr>
        <p:txBody>
          <a:bodyPr/>
          <a:lstStyle/>
          <a:p>
            <a:pPr>
              <a:buNone/>
              <a:tabLst>
                <a:tab pos="1314450" algn="l"/>
                <a:tab pos="2457450" algn="l"/>
              </a:tabLst>
            </a:pPr>
            <a:endParaRPr lang="en-US" dirty="0" smtClean="0"/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Sat	06:00 	Start of LHC MD #1</a:t>
            </a:r>
          </a:p>
          <a:p>
            <a:pPr>
              <a:tabLst>
                <a:tab pos="1314450" algn="l"/>
                <a:tab pos="2457450" algn="l"/>
              </a:tabLst>
            </a:pPr>
            <a:endParaRPr lang="en-US" dirty="0" smtClean="0"/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Mon	06:00	Start of LHC technical stop (new software </a:t>
            </a:r>
            <a:br>
              <a:rPr lang="en-US" dirty="0" smtClean="0"/>
            </a:br>
            <a:r>
              <a:rPr lang="en-US" dirty="0" smtClean="0"/>
              <a:t>		for orbit feedback)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702"/>
            <a:ext cx="8229600" cy="879952"/>
          </a:xfrm>
        </p:spPr>
        <p:txBody>
          <a:bodyPr>
            <a:normAutofit/>
          </a:bodyPr>
          <a:lstStyle/>
          <a:p>
            <a:r>
              <a:rPr lang="en-US" dirty="0" smtClean="0"/>
              <a:t>2012 MD#1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05" y="1117372"/>
            <a:ext cx="8673680" cy="549527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Sat</a:t>
            </a:r>
          </a:p>
          <a:p>
            <a:pPr lvl="1"/>
            <a:r>
              <a:rPr lang="en-US" sz="2400" dirty="0" smtClean="0"/>
              <a:t>06:00 – 07:00 	end of fill study (tune scan, …)</a:t>
            </a:r>
          </a:p>
          <a:p>
            <a:pPr lvl="1"/>
            <a:r>
              <a:rPr lang="en-US" sz="2400" dirty="0" smtClean="0"/>
              <a:t>09:00 – 13:00 	450 </a:t>
            </a:r>
            <a:r>
              <a:rPr lang="en-US" sz="2400" dirty="0" err="1" smtClean="0"/>
              <a:t>GeV</a:t>
            </a:r>
            <a:r>
              <a:rPr lang="en-US" sz="2400" dirty="0" smtClean="0">
                <a:sym typeface="Wingdings"/>
              </a:rPr>
              <a:t>: </a:t>
            </a:r>
            <a:r>
              <a:rPr lang="en-US" sz="2400" dirty="0" smtClean="0"/>
              <a:t>Longitudinal impedance</a:t>
            </a:r>
          </a:p>
          <a:p>
            <a:pPr lvl="1"/>
            <a:r>
              <a:rPr lang="en-US" sz="2400" dirty="0" smtClean="0"/>
              <a:t>13:00 – 17:00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ADT (no fast blow up)</a:t>
            </a:r>
          </a:p>
          <a:p>
            <a:pPr lvl="1"/>
            <a:r>
              <a:rPr lang="en-US" sz="2400" dirty="0" smtClean="0"/>
              <a:t>19:00 – 00:00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/>
              <a:t>: Collimation</a:t>
            </a:r>
          </a:p>
          <a:p>
            <a:r>
              <a:rPr lang="en-US" sz="2800" dirty="0" smtClean="0"/>
              <a:t>Sun</a:t>
            </a:r>
          </a:p>
          <a:p>
            <a:pPr lvl="1"/>
            <a:r>
              <a:rPr lang="en-US" sz="2400" dirty="0" smtClean="0"/>
              <a:t>02:00 – 07:00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>
                <a:sym typeface="Wingdings"/>
              </a:rPr>
              <a:t>: Aperture</a:t>
            </a:r>
            <a:endParaRPr lang="en-US" sz="2400" dirty="0" smtClean="0"/>
          </a:p>
          <a:p>
            <a:pPr lvl="1"/>
            <a:r>
              <a:rPr lang="en-US" sz="2400" dirty="0" smtClean="0"/>
              <a:t>09:00 – 17:00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: RF batch by batch blow-up</a:t>
            </a:r>
          </a:p>
          <a:p>
            <a:pPr lvl="1"/>
            <a:r>
              <a:rPr lang="en-US" sz="2400" dirty="0" smtClean="0"/>
              <a:t>17:00 – 23:00</a:t>
            </a:r>
            <a:r>
              <a:rPr lang="en-US" sz="2400" dirty="0"/>
              <a:t>	</a:t>
            </a:r>
            <a:r>
              <a:rPr lang="en-US" sz="2400" dirty="0" smtClean="0"/>
              <a:t>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BI (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cross calibration with ADT blowup)</a:t>
            </a:r>
          </a:p>
          <a:p>
            <a:pPr lvl="1"/>
            <a:r>
              <a:rPr lang="en-US" sz="2400" dirty="0" smtClean="0"/>
              <a:t>01:00 – 06:00</a:t>
            </a:r>
            <a:r>
              <a:rPr lang="en-US" sz="2400" dirty="0"/>
              <a:t>	</a:t>
            </a:r>
            <a:r>
              <a:rPr lang="en-US" sz="2400" dirty="0" smtClean="0"/>
              <a:t>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>
                <a:sym typeface="Wingdings"/>
              </a:rPr>
              <a:t>: </a:t>
            </a:r>
            <a:r>
              <a:rPr lang="en-US" sz="2400" dirty="0" smtClean="0"/>
              <a:t>ADT (tune compatibility)</a:t>
            </a:r>
            <a:endParaRPr lang="en-US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54257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Fill Friday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4577" name="Picture 1" descr="https://ab-dep-op-elogbook.web.cern.ch/ab-dep-op-elogbook/elogbook/secure/attach.php?attachId=1237931&amp;type=png&amp;fname=201204202000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836640"/>
            <a:ext cx="8819271" cy="5328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8086" y="1000125"/>
            <a:ext cx="7113554" cy="51117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 Luminosity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8086" y="1000125"/>
            <a:ext cx="7113554" cy="51117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</a:t>
            </a:r>
            <a:r>
              <a:rPr lang="en-US" dirty="0" err="1" smtClean="0"/>
              <a:t>Lumi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1506" name="AutoShape 2" descr="https://atlas.web.cern.ch/Atlas/GROUPS/DATAPREPARATION/DataSummary/2012/daydata/figs/daytotal_ilum.png"/>
          <p:cNvSpPr>
            <a:spLocks noChangeAspect="1" noChangeArrowheads="1"/>
          </p:cNvSpPr>
          <p:nvPr/>
        </p:nvSpPr>
        <p:spPr bwMode="auto">
          <a:xfrm>
            <a:off x="63500" y="-136525"/>
            <a:ext cx="7410450" cy="5324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2012 Records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9" y="908650"/>
            <a:ext cx="8858661" cy="34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Interlock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5601" name="Picture 1" descr="https://ab-dep-op-elogbook.web.cern.ch/ab-dep-op-elogbook/elogbook/secure/attach.php?attachId=1237867&amp;type=png&amp;fname=201204201538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692620"/>
            <a:ext cx="8086360" cy="6064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LVDT Variations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7649" name="Picture 1" descr="https://ab-dep-op-elogbook.web.cern.ch/ab-dep-op-elogbook/elogbook/secure/attach.php?attachId=1237888&amp;type=png&amp;fname=201204201704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692620"/>
            <a:ext cx="7724789" cy="6165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Jumps in Position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6625" name="Picture 1" descr="https://ab-dep-op-elogbook.web.cern.ch/ab-dep-op-elogbook/elogbook/secure/attach.php?attachId=1237929&amp;type=png&amp;fname=201204201942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40"/>
            <a:ext cx="9144000" cy="4834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Problem: How to End Up at Wrong Pos?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39440" y="1772770"/>
            <a:ext cx="799311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668430" y="134071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Limit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755470" y="1916790"/>
            <a:ext cx="1512210" cy="14402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899490" y="1916790"/>
            <a:ext cx="1512210" cy="14402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64400" y="2636890"/>
            <a:ext cx="822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LVDT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64622" y="2996940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Motor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4499990" y="1340710"/>
            <a:ext cx="1512210" cy="14402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4466918" y="1844780"/>
            <a:ext cx="1512210" cy="14402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923910" y="2204830"/>
            <a:ext cx="822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LVDT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32050" y="2924930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Motor</a:t>
            </a:r>
            <a:endParaRPr lang="en-US" dirty="0"/>
          </a:p>
        </p:txBody>
      </p:sp>
      <p:sp>
        <p:nvSpPr>
          <p:cNvPr id="18" name="5-Point Star 17"/>
          <p:cNvSpPr/>
          <p:nvPr/>
        </p:nvSpPr>
        <p:spPr bwMode="auto">
          <a:xfrm>
            <a:off x="5436120" y="1700760"/>
            <a:ext cx="216030" cy="144020"/>
          </a:xfrm>
          <a:prstGeom prst="star5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45200" y="1268700"/>
            <a:ext cx="878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580140" y="1755771"/>
            <a:ext cx="0" cy="44905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639201" y="2204830"/>
            <a:ext cx="2060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Wrong position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5-Point Star 22"/>
          <p:cNvSpPr/>
          <p:nvPr/>
        </p:nvSpPr>
        <p:spPr bwMode="auto">
          <a:xfrm>
            <a:off x="5508130" y="2204830"/>
            <a:ext cx="144020" cy="144020"/>
          </a:xfrm>
          <a:prstGeom prst="star5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430" y="4005080"/>
            <a:ext cx="2986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Normal: Small difference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58252" y="4005080"/>
            <a:ext cx="309430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Abnormal: Big difference</a:t>
            </a:r>
          </a:p>
          <a:p>
            <a:r>
              <a:rPr lang="en-US" dirty="0" smtClean="0">
                <a:sym typeface="Wingdings" pitchFamily="2" charset="2"/>
              </a:rPr>
              <a:t> TDI can end up wrong!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8820590" y="980660"/>
            <a:ext cx="0" cy="259236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464402" y="76463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49134</TotalTime>
  <Words>823</Words>
  <Application>Microsoft Office PowerPoint</Application>
  <PresentationFormat>On-screen Show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Pixel</vt:lpstr>
      <vt:lpstr>Office Theme</vt:lpstr>
      <vt:lpstr>Fri 20.04.12</vt:lpstr>
      <vt:lpstr>Luminosity Fill Friday</vt:lpstr>
      <vt:lpstr>Peak Luminosity</vt:lpstr>
      <vt:lpstr>Integrated Lumi</vt:lpstr>
      <vt:lpstr>ATLAS 2012 Records</vt:lpstr>
      <vt:lpstr>TDI Interlock Issue</vt:lpstr>
      <vt:lpstr>TDI LVDT Variations</vt:lpstr>
      <vt:lpstr>TDI Jumps in Position</vt:lpstr>
      <vt:lpstr>TDI Problem: How to End Up at Wrong Pos?</vt:lpstr>
      <vt:lpstr>TDI I</vt:lpstr>
      <vt:lpstr>TDI II</vt:lpstr>
      <vt:lpstr>TDI III</vt:lpstr>
      <vt:lpstr>TDI Angular Alignment</vt:lpstr>
      <vt:lpstr>TDI IV</vt:lpstr>
      <vt:lpstr>Fri/Sat 20/21.04.12</vt:lpstr>
      <vt:lpstr>IR7 Modest Losses  HV Interlock</vt:lpstr>
      <vt:lpstr>Other Issues Sat AM</vt:lpstr>
      <vt:lpstr>Planning Ahead</vt:lpstr>
      <vt:lpstr>2012 MD#1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2375</cp:revision>
  <dcterms:created xsi:type="dcterms:W3CDTF">2010-10-13T07:44:28Z</dcterms:created>
  <dcterms:modified xsi:type="dcterms:W3CDTF">2012-04-21T06:57:20Z</dcterms:modified>
</cp:coreProperties>
</file>