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14" r:id="rId2"/>
  </p:sldMasterIdLst>
  <p:notesMasterIdLst>
    <p:notesMasterId r:id="rId12"/>
  </p:notesMasterIdLst>
  <p:handoutMasterIdLst>
    <p:handoutMasterId r:id="rId13"/>
  </p:handoutMasterIdLst>
  <p:sldIdLst>
    <p:sldId id="932" r:id="rId3"/>
    <p:sldId id="935" r:id="rId4"/>
    <p:sldId id="941" r:id="rId5"/>
    <p:sldId id="938" r:id="rId6"/>
    <p:sldId id="939" r:id="rId7"/>
    <p:sldId id="940" r:id="rId8"/>
    <p:sldId id="937" r:id="rId9"/>
    <p:sldId id="934" r:id="rId10"/>
    <p:sldId id="936" r:id="rId1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605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670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224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607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870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48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157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8017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515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7833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54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4/17/2012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2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06:30 prepare injection for </a:t>
            </a:r>
            <a:r>
              <a:rPr lang="en-US" dirty="0" err="1" smtClean="0"/>
              <a:t>VdM</a:t>
            </a:r>
            <a:r>
              <a:rPr lang="en-US" dirty="0" smtClean="0"/>
              <a:t> scans.</a:t>
            </a:r>
          </a:p>
          <a:p>
            <a:pPr lvl="0"/>
            <a:r>
              <a:rPr lang="en-US" dirty="0" smtClean="0"/>
              <a:t>08:17 Injection. </a:t>
            </a:r>
          </a:p>
          <a:p>
            <a:pPr lvl="1"/>
            <a:r>
              <a:rPr lang="en-US" dirty="0" smtClean="0"/>
              <a:t>Programmed dump at injection, due to low bunch intensities for </a:t>
            </a:r>
            <a:r>
              <a:rPr lang="en-US" dirty="0" err="1" smtClean="0"/>
              <a:t>VdM</a:t>
            </a:r>
            <a:r>
              <a:rPr lang="en-US" dirty="0" smtClean="0"/>
              <a:t> scan (several bunches at 5e10, which is too close to the BPMSW threshold of 4e10). </a:t>
            </a:r>
          </a:p>
          <a:p>
            <a:pPr lvl="1"/>
            <a:r>
              <a:rPr lang="en-US" dirty="0" smtClean="0"/>
              <a:t>Alice solenoid tripped (low gas/water pressure in the solenoid), ramping back up. </a:t>
            </a:r>
          </a:p>
          <a:p>
            <a:pPr lvl="1"/>
            <a:r>
              <a:rPr lang="en-US" dirty="0" smtClean="0"/>
              <a:t>Refill.</a:t>
            </a:r>
          </a:p>
          <a:p>
            <a:pPr lvl="0"/>
            <a:r>
              <a:rPr lang="en-US" dirty="0" smtClean="0"/>
              <a:t>12:44 Ramp fill for </a:t>
            </a:r>
            <a:r>
              <a:rPr lang="en-US" dirty="0" err="1" smtClean="0"/>
              <a:t>vdM</a:t>
            </a:r>
            <a:r>
              <a:rPr lang="en-US" dirty="0" smtClean="0"/>
              <a:t> scan.</a:t>
            </a:r>
          </a:p>
          <a:p>
            <a:pPr lvl="0"/>
            <a:r>
              <a:rPr lang="en-US" dirty="0" smtClean="0"/>
              <a:t>13:41 Stable beams.</a:t>
            </a:r>
          </a:p>
          <a:p>
            <a:pPr lvl="0"/>
            <a:r>
              <a:rPr lang="en-US" dirty="0" smtClean="0"/>
              <a:t>14:05 </a:t>
            </a:r>
            <a:r>
              <a:rPr lang="en-US" dirty="0" err="1" smtClean="0"/>
              <a:t>vdM</a:t>
            </a:r>
            <a:r>
              <a:rPr lang="en-US" dirty="0" smtClean="0"/>
              <a:t> scan starting.</a:t>
            </a:r>
          </a:p>
          <a:p>
            <a:pPr lvl="0"/>
            <a:r>
              <a:rPr lang="en-US" dirty="0" smtClean="0"/>
              <a:t>14:21 RCBV17.R7B1 tripped. </a:t>
            </a:r>
          </a:p>
          <a:p>
            <a:pPr lvl="1"/>
            <a:r>
              <a:rPr lang="en-US" dirty="0" smtClean="0"/>
              <a:t>Was caught by the SIS. The orbit was growing and we would have dumped on the excursion otherwise. </a:t>
            </a:r>
          </a:p>
          <a:p>
            <a:pPr lvl="1"/>
            <a:r>
              <a:rPr lang="en-US" dirty="0" smtClean="0"/>
              <a:t>No error in the PIC history buffer for this circuit.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 16.04.12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/>
              <a:t>16-04-2012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At collision settings without beam: </a:t>
            </a:r>
          </a:p>
          <a:p>
            <a:pPr lvl="1"/>
            <a:r>
              <a:rPr lang="en-US" dirty="0" smtClean="0"/>
              <a:t>Daniel </a:t>
            </a:r>
            <a:r>
              <a:rPr lang="en-US" dirty="0" err="1" smtClean="0"/>
              <a:t>Valuch</a:t>
            </a:r>
            <a:r>
              <a:rPr lang="en-US" dirty="0" smtClean="0"/>
              <a:t> updated abort gap cleaning parameters.</a:t>
            </a:r>
          </a:p>
          <a:p>
            <a:pPr lvl="0"/>
            <a:r>
              <a:rPr lang="en-US" dirty="0" smtClean="0"/>
              <a:t>14:59 </a:t>
            </a:r>
            <a:r>
              <a:rPr lang="en-US" dirty="0" err="1" smtClean="0"/>
              <a:t>Rampdown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Preparing for access for ALICE.</a:t>
            </a:r>
          </a:p>
          <a:p>
            <a:pPr lvl="0"/>
            <a:r>
              <a:rPr lang="en-US" dirty="0" smtClean="0"/>
              <a:t>16:43 Injection.</a:t>
            </a:r>
          </a:p>
          <a:p>
            <a:pPr lvl="0"/>
            <a:r>
              <a:rPr lang="en-US" dirty="0" smtClean="0"/>
              <a:t>17:57 Ramp fill for </a:t>
            </a:r>
            <a:r>
              <a:rPr lang="en-US" dirty="0" err="1" smtClean="0"/>
              <a:t>vdM</a:t>
            </a:r>
            <a:r>
              <a:rPr lang="en-US" dirty="0" smtClean="0"/>
              <a:t> scan.</a:t>
            </a:r>
          </a:p>
          <a:p>
            <a:r>
              <a:rPr lang="en-US" dirty="0" smtClean="0"/>
              <a:t>18:34 Stable beams. </a:t>
            </a:r>
          </a:p>
          <a:p>
            <a:pPr lvl="1"/>
            <a:r>
              <a:rPr lang="en-US" dirty="0" err="1" smtClean="0"/>
              <a:t>vdM</a:t>
            </a:r>
            <a:r>
              <a:rPr lang="en-US" dirty="0" smtClean="0"/>
              <a:t> scans starting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Parasitic: Tests to correct orbits better by </a:t>
            </a:r>
            <a:r>
              <a:rPr lang="en-US" dirty="0" err="1" smtClean="0"/>
              <a:t>Joerg</a:t>
            </a:r>
            <a:r>
              <a:rPr lang="en-US" dirty="0" smtClean="0"/>
              <a:t> W.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 16.04.12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16-04-2012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vdM</a:t>
            </a:r>
            <a:r>
              <a:rPr lang="en-US" dirty="0" smtClean="0"/>
              <a:t> Scan ATLAS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36524&amp;type=png&amp;fname=20120416221917.png"/>
          <p:cNvPicPr>
            <a:picLocks noChangeAspect="1" noChangeArrowheads="1"/>
          </p:cNvPicPr>
          <p:nvPr/>
        </p:nvPicPr>
        <p:blipFill>
          <a:blip r:embed="rId2" cstate="print"/>
          <a:srcRect l="34466" t="14484" r="28411" b="26453"/>
          <a:stretch>
            <a:fillRect/>
          </a:stretch>
        </p:blipFill>
        <p:spPr bwMode="auto">
          <a:xfrm>
            <a:off x="2195670" y="764630"/>
            <a:ext cx="4536630" cy="57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change in IR7 during collision BP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4/17/2012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764630"/>
            <a:ext cx="7128990" cy="26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470" y="3501010"/>
            <a:ext cx="7128990" cy="280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flipH="1">
            <a:off x="6156221" y="1582220"/>
            <a:ext cx="18548" cy="14147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64110" y="1628750"/>
            <a:ext cx="771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50 </a:t>
            </a:r>
            <a:r>
              <a:rPr lang="en-US" sz="16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6308621" y="4345969"/>
            <a:ext cx="20260" cy="153137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516510" y="4509150"/>
            <a:ext cx="771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50 </a:t>
            </a:r>
            <a:r>
              <a:rPr lang="en-US" sz="16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10800000">
            <a:off x="3923910" y="4725180"/>
            <a:ext cx="288040" cy="10081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 rot="10800000">
            <a:off x="6732300" y="1916790"/>
            <a:ext cx="288040" cy="10081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40" y="764630"/>
            <a:ext cx="2906565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feed-forward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7630" y="141272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79640" y="414910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Down Arrow 19"/>
          <p:cNvSpPr/>
          <p:nvPr/>
        </p:nvSpPr>
        <p:spPr bwMode="auto">
          <a:xfrm rot="10800000">
            <a:off x="3635870" y="2060810"/>
            <a:ext cx="288040" cy="10081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4360" y="6309400"/>
            <a:ext cx="1690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Wenninger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3501010"/>
            <a:ext cx="6984970" cy="27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470" y="764631"/>
            <a:ext cx="7056980" cy="25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change in IR7 during collision BP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4/17/2012</a:t>
            </a:fld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156220" y="1556740"/>
            <a:ext cx="0" cy="14867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64110" y="1628750"/>
            <a:ext cx="771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50 </a:t>
            </a:r>
            <a:r>
              <a:rPr lang="en-US" sz="16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6308621" y="4345969"/>
            <a:ext cx="9986" cy="161235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36120" y="4437140"/>
            <a:ext cx="771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50 </a:t>
            </a:r>
            <a:r>
              <a:rPr lang="en-US" sz="16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8782" y="764630"/>
            <a:ext cx="2648482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feed-forward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 bwMode="auto">
          <a:xfrm>
            <a:off x="3851900" y="4149100"/>
            <a:ext cx="288040" cy="10081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0800000">
            <a:off x="6804310" y="2420860"/>
            <a:ext cx="288040" cy="10081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3707880" y="1340710"/>
            <a:ext cx="288040" cy="100814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4360" y="6309400"/>
            <a:ext cx="1690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Wenninger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spikes during squeeze (3</a:t>
            </a:r>
            <a:r>
              <a:rPr lang="en-US" dirty="0" smtClean="0">
                <a:sym typeface="Wingdings" pitchFamily="2" charset="2"/>
              </a:rPr>
              <a:t>2 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4/17/2012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3068950"/>
            <a:ext cx="4968690" cy="339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764630"/>
            <a:ext cx="4392610" cy="338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77766" y="620610"/>
            <a:ext cx="41868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Amplitude of beam excursion spikes at B2 TCP (V plane) have been reduced by ~30-40%.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Tricky to correct – may try to flatten all corrections between 3m and 1.5m and restart on new basis (after TS1).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907630" y="2420860"/>
            <a:ext cx="576080" cy="151221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67930" y="4437140"/>
            <a:ext cx="1440200" cy="187226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360" y="6309400"/>
            <a:ext cx="1690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Wenninger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01:23 Beams dumped by EIC after some low pile up data for experiments.</a:t>
            </a:r>
          </a:p>
          <a:p>
            <a:pPr lvl="0"/>
            <a:r>
              <a:rPr lang="en-US" dirty="0" smtClean="0"/>
              <a:t>03:17 </a:t>
            </a:r>
            <a:r>
              <a:rPr lang="en-US" dirty="0" smtClean="0"/>
              <a:t>A</a:t>
            </a:r>
            <a:r>
              <a:rPr lang="en-US" dirty="0" smtClean="0"/>
              <a:t>round </a:t>
            </a:r>
            <a:r>
              <a:rPr lang="en-US" dirty="0" smtClean="0"/>
              <a:t>45min of inject and dump in bucket 31181 per both beams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04:00 Prepare second fill for </a:t>
            </a:r>
            <a:r>
              <a:rPr lang="en-US" dirty="0" err="1" smtClean="0"/>
              <a:t>vdM</a:t>
            </a:r>
            <a:r>
              <a:rPr lang="en-US" dirty="0" smtClean="0"/>
              <a:t> scans.</a:t>
            </a:r>
          </a:p>
          <a:p>
            <a:pPr lvl="0"/>
            <a:r>
              <a:rPr lang="en-US" dirty="0" smtClean="0"/>
              <a:t>06:22 Stable beams. </a:t>
            </a:r>
            <a:r>
              <a:rPr lang="en-US" dirty="0" err="1" smtClean="0"/>
              <a:t>vdM</a:t>
            </a:r>
            <a:r>
              <a:rPr lang="en-US" dirty="0" smtClean="0"/>
              <a:t> scans…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 17.04.12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16-04-2012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40" y="764630"/>
            <a:ext cx="8589650" cy="5544770"/>
          </a:xfrm>
        </p:spPr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Tue	04:00 	Second fill </a:t>
            </a:r>
            <a:r>
              <a:rPr lang="en-US" dirty="0" err="1" smtClean="0"/>
              <a:t>vdM</a:t>
            </a:r>
            <a:r>
              <a:rPr lang="en-US" dirty="0" smtClean="0"/>
              <a:t> scan 	</a:t>
            </a:r>
          </a:p>
          <a:p>
            <a:pPr>
              <a:buNone/>
              <a:tabLst>
                <a:tab pos="1314450" algn="l"/>
                <a:tab pos="2457450" algn="l"/>
              </a:tabLst>
            </a:pPr>
            <a:r>
              <a:rPr lang="en-US" dirty="0" smtClean="0"/>
              <a:t>		07:00	Start of </a:t>
            </a:r>
            <a:r>
              <a:rPr lang="en-US" dirty="0" err="1" smtClean="0"/>
              <a:t>vdM</a:t>
            </a:r>
            <a:r>
              <a:rPr lang="en-US" dirty="0" smtClean="0"/>
              <a:t> scans  (</a:t>
            </a:r>
            <a:r>
              <a:rPr lang="en-US" dirty="0" err="1" smtClean="0"/>
              <a:t>LHCb</a:t>
            </a:r>
            <a:r>
              <a:rPr lang="en-US" dirty="0" smtClean="0"/>
              <a:t> and ALICE)</a:t>
            </a:r>
          </a:p>
          <a:p>
            <a:pPr>
              <a:buNone/>
              <a:tabLst>
                <a:tab pos="1314450" algn="l"/>
                <a:tab pos="2457450" algn="l"/>
              </a:tabLst>
            </a:pPr>
            <a:r>
              <a:rPr lang="en-US" dirty="0" smtClean="0"/>
              <a:t>		13:00 	Dump and refill.</a:t>
            </a:r>
          </a:p>
          <a:p>
            <a:pPr>
              <a:buNone/>
              <a:tabLst>
                <a:tab pos="1314450" algn="l"/>
                <a:tab pos="2457450" algn="l"/>
              </a:tabLst>
            </a:pPr>
            <a:r>
              <a:rPr lang="en-US" dirty="0" smtClean="0"/>
              <a:t>		14:00	Abort gap cleaning at 4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>
              <a:buNone/>
              <a:tabLst>
                <a:tab pos="1314450" algn="l"/>
                <a:tab pos="2457450" algn="l"/>
              </a:tabLst>
            </a:pPr>
            <a:r>
              <a:rPr lang="en-US" dirty="0" smtClean="0"/>
              <a:t>		20:00	Physics with 1092b or 1380b.</a:t>
            </a:r>
            <a:br>
              <a:rPr lang="en-US" dirty="0" smtClean="0"/>
            </a:b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Wed – Thu  	Physics with 1380b.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Fri	06:00 	Start of LHC MD #1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Mon	06:00	Start of LHC technical stop (new software </a:t>
            </a:r>
            <a:br>
              <a:rPr lang="en-US" dirty="0" smtClean="0"/>
            </a:br>
            <a:r>
              <a:rPr lang="en-US" dirty="0" smtClean="0"/>
              <a:t>		for orbit feedback)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02"/>
            <a:ext cx="8229600" cy="879952"/>
          </a:xfrm>
        </p:spPr>
        <p:txBody>
          <a:bodyPr>
            <a:normAutofit/>
          </a:bodyPr>
          <a:lstStyle/>
          <a:p>
            <a:r>
              <a:rPr lang="en-US" dirty="0" smtClean="0"/>
              <a:t>2012 MD#1 Draft 1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05" y="1117372"/>
            <a:ext cx="8673680" cy="549527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Fri</a:t>
            </a:r>
          </a:p>
          <a:p>
            <a:pPr lvl="1"/>
            <a:r>
              <a:rPr lang="en-US" sz="2400" dirty="0" smtClean="0"/>
              <a:t>06:00 – 07:00: end of fill study (tune scan, </a:t>
            </a:r>
            <a:r>
              <a:rPr lang="en-US" sz="2400" dirty="0" err="1" smtClean="0"/>
              <a:t>levelling</a:t>
            </a:r>
            <a:r>
              <a:rPr lang="en-US" sz="2400" dirty="0" smtClean="0"/>
              <a:t>, …)</a:t>
            </a:r>
          </a:p>
          <a:p>
            <a:pPr lvl="1"/>
            <a:r>
              <a:rPr lang="en-US" sz="2400" dirty="0" smtClean="0"/>
              <a:t>09:00 – 12:00: 450 </a:t>
            </a:r>
            <a:r>
              <a:rPr lang="en-US" sz="2400" dirty="0" err="1" smtClean="0"/>
              <a:t>GeV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Longitudinal impedance</a:t>
            </a:r>
          </a:p>
          <a:p>
            <a:pPr lvl="1"/>
            <a:r>
              <a:rPr lang="en-US" sz="2400" dirty="0" smtClean="0"/>
              <a:t>12:00 – 18:00: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ADT (incl. fast blow-up test)</a:t>
            </a:r>
          </a:p>
          <a:p>
            <a:pPr lvl="1"/>
            <a:r>
              <a:rPr lang="en-US" sz="2400" dirty="0" smtClean="0"/>
              <a:t>20:00 – 02:00: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BI (FBCT and BPM’s)</a:t>
            </a:r>
          </a:p>
          <a:p>
            <a:r>
              <a:rPr lang="en-US" sz="2800" dirty="0" smtClean="0"/>
              <a:t>Sat</a:t>
            </a:r>
          </a:p>
          <a:p>
            <a:pPr lvl="1"/>
            <a:r>
              <a:rPr lang="en-US" sz="2400" dirty="0" smtClean="0"/>
              <a:t>04:00 – 12:00: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Collimation</a:t>
            </a:r>
          </a:p>
          <a:p>
            <a:pPr lvl="1"/>
            <a:r>
              <a:rPr lang="en-US" sz="2400" dirty="0" smtClean="0"/>
              <a:t>14:00 – 22:00: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Injection: beam loss limitations towards nominal intensity</a:t>
            </a:r>
          </a:p>
          <a:p>
            <a:pPr lvl="1"/>
            <a:r>
              <a:rPr lang="en-US" sz="2400" dirty="0" smtClean="0"/>
              <a:t>00:00 – 08:00: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/>
              <a:t>: Aperture at the triplets</a:t>
            </a:r>
          </a:p>
          <a:p>
            <a:r>
              <a:rPr lang="en-US" sz="2800" dirty="0" smtClean="0"/>
              <a:t>Sun</a:t>
            </a:r>
          </a:p>
          <a:p>
            <a:pPr lvl="1"/>
            <a:r>
              <a:rPr lang="en-US" sz="2400" dirty="0" smtClean="0"/>
              <a:t>10:00 – 18:00: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RF batch by batch blow-up</a:t>
            </a:r>
          </a:p>
          <a:p>
            <a:pPr lvl="1"/>
            <a:r>
              <a:rPr lang="en-US" sz="2400" dirty="0" smtClean="0"/>
              <a:t>18:00 – 23:00: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BI (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cross calibration with ADT blowup)</a:t>
            </a:r>
          </a:p>
          <a:p>
            <a:pPr lvl="1"/>
            <a:r>
              <a:rPr lang="en-US" sz="2400" dirty="0" smtClean="0"/>
              <a:t>01:00 – 06:00: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ADT (tune compatibility)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4257681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49003</TotalTime>
  <Words>484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Pixel</vt:lpstr>
      <vt:lpstr>Office Theme</vt:lpstr>
      <vt:lpstr>Mon 16.04.12</vt:lpstr>
      <vt:lpstr>Mon 16.04.12</vt:lpstr>
      <vt:lpstr>vdM Scan ATLAS</vt:lpstr>
      <vt:lpstr>Orbit change in IR7 during collision BP</vt:lpstr>
      <vt:lpstr>Orbit change in IR7 during collision BP</vt:lpstr>
      <vt:lpstr>Orbit spikes during squeeze (32 m)</vt:lpstr>
      <vt:lpstr>Tue 17.04.12</vt:lpstr>
      <vt:lpstr>Planning Ahead</vt:lpstr>
      <vt:lpstr>2012 MD#1 Draft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2310</cp:revision>
  <dcterms:created xsi:type="dcterms:W3CDTF">2010-10-13T07:44:28Z</dcterms:created>
  <dcterms:modified xsi:type="dcterms:W3CDTF">2012-04-17T06:23:36Z</dcterms:modified>
</cp:coreProperties>
</file>