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4"/>
  </p:notesMasterIdLst>
  <p:handoutMasterIdLst>
    <p:handoutMasterId r:id="rId15"/>
  </p:handoutMasterIdLst>
  <p:sldIdLst>
    <p:sldId id="1234" r:id="rId2"/>
    <p:sldId id="1235" r:id="rId3"/>
    <p:sldId id="1238" r:id="rId4"/>
    <p:sldId id="1239" r:id="rId5"/>
    <p:sldId id="1241" r:id="rId6"/>
    <p:sldId id="1242" r:id="rId7"/>
    <p:sldId id="1244" r:id="rId8"/>
    <p:sldId id="1240" r:id="rId9"/>
    <p:sldId id="1245" r:id="rId10"/>
    <p:sldId id="1243" r:id="rId11"/>
    <p:sldId id="1236" r:id="rId12"/>
    <p:sldId id="1237" r:id="rId13"/>
  </p:sldIdLst>
  <p:sldSz cx="9144000" cy="6858000" type="screen4x3"/>
  <p:notesSz cx="6797675" cy="9928225"/>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4FBE"/>
    <a:srgbClr val="B02E9D"/>
    <a:srgbClr val="0000FF"/>
    <a:srgbClr val="008000"/>
    <a:srgbClr val="FF0000"/>
    <a:srgbClr val="FFFF99"/>
    <a:srgbClr val="CC0066"/>
    <a:srgbClr val="99FF99"/>
    <a:srgbClr val="FFCCCC"/>
    <a:srgbClr val="9FCA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7" autoAdjust="0"/>
    <p:restoredTop sz="95267" autoAdjust="0"/>
  </p:normalViewPr>
  <p:slideViewPr>
    <p:cSldViewPr>
      <p:cViewPr varScale="1">
        <p:scale>
          <a:sx n="105" d="100"/>
          <a:sy n="105" d="100"/>
        </p:scale>
        <p:origin x="-294" y="-72"/>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0271544C-6647-7A44-A30B-40518DF4CE46}" type="datetimeFigureOut">
              <a:rPr lang="en-US" smtClean="0"/>
              <a:pPr/>
              <a:t>4/20/2012</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30/04/2011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30/04/2011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r>
              <a:rPr lang="en-US" dirty="0" smtClean="0"/>
              <a:t>LHC 8:30 meeting</a:t>
            </a:r>
            <a:endParaRPr lang="en-US" dirty="0"/>
          </a:p>
        </p:txBody>
      </p:sp>
      <p:sp>
        <p:nvSpPr>
          <p:cNvPr id="9" name="Date Placeholder 3"/>
          <p:cNvSpPr>
            <a:spLocks noGrp="1"/>
          </p:cNvSpPr>
          <p:nvPr userDrawn="1">
            <p:ph type="dt" sz="half" idx="12"/>
          </p:nvPr>
        </p:nvSpPr>
        <p:spPr>
          <a:xfrm>
            <a:off x="34925" y="6616700"/>
            <a:ext cx="2133600" cy="268288"/>
          </a:xfrm>
        </p:spPr>
        <p:txBody>
          <a:bodyPr/>
          <a:lstStyle/>
          <a:p>
            <a:r>
              <a:rPr lang="en-US" dirty="0" smtClean="0"/>
              <a:t>20/04/2012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30/04/2011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30/04/2011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Thursday 20</a:t>
            </a:r>
            <a:r>
              <a:rPr lang="en-GB" baseline="30000" dirty="0" smtClean="0"/>
              <a:t>th</a:t>
            </a:r>
            <a:r>
              <a:rPr lang="en-GB" dirty="0" smtClean="0"/>
              <a:t> April</a:t>
            </a:r>
            <a:endParaRPr lang="en-GB" dirty="0"/>
          </a:p>
        </p:txBody>
      </p:sp>
      <p:sp>
        <p:nvSpPr>
          <p:cNvPr id="3" name="Content Placeholder 2"/>
          <p:cNvSpPr>
            <a:spLocks noGrp="1"/>
          </p:cNvSpPr>
          <p:nvPr>
            <p:ph idx="1"/>
          </p:nvPr>
        </p:nvSpPr>
        <p:spPr>
          <a:xfrm>
            <a:off x="251400" y="908650"/>
            <a:ext cx="8892600" cy="5111750"/>
          </a:xfrm>
        </p:spPr>
        <p:txBody>
          <a:bodyPr/>
          <a:lstStyle/>
          <a:p>
            <a:r>
              <a:rPr lang="en-US" sz="2000" dirty="0" smtClean="0"/>
              <a:t>01:53 RCBV17.R7B2 tripped as happened few days ago: SIS intercepted. </a:t>
            </a:r>
          </a:p>
          <a:p>
            <a:r>
              <a:rPr lang="en-US" sz="2000" dirty="0" smtClean="0"/>
              <a:t>05:54 Stable beams, 1380b, still RF problems B1, abort gap cleaning.</a:t>
            </a:r>
          </a:p>
          <a:p>
            <a:r>
              <a:rPr lang="en-US" sz="2000" dirty="0" smtClean="0"/>
              <a:t>10:09 Dump beam for RF investigations. Access needed for RF.</a:t>
            </a:r>
          </a:p>
          <a:p>
            <a:r>
              <a:rPr lang="en-US" sz="2000" dirty="0" smtClean="0"/>
              <a:t>13:02 Lost communication with QPS on MB.A9L5. Access.</a:t>
            </a:r>
          </a:p>
          <a:p>
            <a:r>
              <a:rPr lang="en-US" sz="2000" dirty="0" smtClean="0"/>
              <a:t>14:22 Access for QPS finished but nor beam from PS until 16:00.</a:t>
            </a:r>
          </a:p>
          <a:p>
            <a:r>
              <a:rPr lang="en-US" sz="2000" dirty="0" smtClean="0"/>
              <a:t>16:03 Injecting probes.</a:t>
            </a:r>
          </a:p>
          <a:p>
            <a:r>
              <a:rPr lang="en-US" sz="2000" dirty="0" smtClean="0"/>
              <a:t>18:23 Stable beams fill #2535, initial 5.4e33 (average). RF OK!</a:t>
            </a:r>
          </a:p>
          <a:p>
            <a:r>
              <a:rPr lang="en-US" sz="2000" dirty="0" smtClean="0"/>
              <a:t>21:00 Start length scale calibration for Atlas &amp; CMS, beam unstable: dumped.</a:t>
            </a:r>
          </a:p>
          <a:p>
            <a:r>
              <a:rPr lang="en-US" sz="2000" dirty="0" smtClean="0"/>
              <a:t>21:34 </a:t>
            </a:r>
            <a:r>
              <a:rPr lang="en-US" sz="2000" dirty="0" err="1" smtClean="0"/>
              <a:t>Cryo</a:t>
            </a:r>
            <a:r>
              <a:rPr lang="en-US" sz="2000" dirty="0" smtClean="0"/>
              <a:t> FIP communication problem S34: mask during injection.</a:t>
            </a:r>
          </a:p>
          <a:p>
            <a:r>
              <a:rPr lang="en-US" sz="2000" dirty="0" smtClean="0"/>
              <a:t>22:00 RCBV17.R7B2 tripped again, third time: leave off.</a:t>
            </a:r>
          </a:p>
          <a:p>
            <a:r>
              <a:rPr lang="en-US" sz="2000" dirty="0" smtClean="0"/>
              <a:t>23:20 Reset </a:t>
            </a:r>
            <a:r>
              <a:rPr lang="en-US" sz="2000" dirty="0" err="1" smtClean="0"/>
              <a:t>undulator</a:t>
            </a:r>
            <a:r>
              <a:rPr lang="en-US" sz="2000" dirty="0" smtClean="0"/>
              <a:t> L4, trip, reset, lost </a:t>
            </a:r>
            <a:r>
              <a:rPr lang="en-US" sz="2000" dirty="0" err="1" smtClean="0"/>
              <a:t>cryo</a:t>
            </a:r>
            <a:r>
              <a:rPr lang="en-US" sz="2000" dirty="0" smtClean="0"/>
              <a:t> condition ML4</a:t>
            </a:r>
          </a:p>
          <a:p>
            <a:r>
              <a:rPr lang="en-US" sz="2000" dirty="0" smtClean="0"/>
              <a:t>00:40 Injecting physics beam – </a:t>
            </a:r>
            <a:r>
              <a:rPr lang="en-US" sz="2000" dirty="0" smtClean="0"/>
              <a:t>TI8 </a:t>
            </a:r>
            <a:r>
              <a:rPr lang="en-US" sz="2000" dirty="0" smtClean="0"/>
              <a:t>power converter problem. Piquet.</a:t>
            </a:r>
          </a:p>
          <a:p>
            <a:r>
              <a:rPr lang="en-US" sz="2000" dirty="0" smtClean="0"/>
              <a:t>04:52 Stable beams fill #2536, initial </a:t>
            </a:r>
            <a:r>
              <a:rPr lang="en-US" sz="2000" dirty="0" err="1" smtClean="0"/>
              <a:t>lumi</a:t>
            </a:r>
            <a:r>
              <a:rPr lang="en-US" sz="2000" dirty="0" smtClean="0"/>
              <a:t> </a:t>
            </a:r>
            <a:r>
              <a:rPr lang="en-GB" sz="2000" dirty="0" smtClean="0"/>
              <a:t>5.6e33 cm-2s-1</a:t>
            </a:r>
          </a:p>
          <a:p>
            <a:endParaRPr lang="en-US" sz="2000" dirty="0" smtClean="0"/>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Injection steering problem B1 (</a:t>
            </a:r>
            <a:r>
              <a:rPr lang="en-GB" dirty="0" err="1" smtClean="0"/>
              <a:t>W.Bartmann</a:t>
            </a:r>
            <a:r>
              <a:rPr lang="en-GB" dirty="0" smtClean="0"/>
              <a:t>)</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755470" y="692620"/>
            <a:ext cx="7516030" cy="5318547"/>
          </a:xfrm>
          <a:prstGeom prst="rect">
            <a:avLst/>
          </a:prstGeom>
          <a:noFill/>
          <a:ln w="9525">
            <a:noFill/>
            <a:miter lim="800000"/>
            <a:headEnd/>
            <a:tailEnd/>
          </a:ln>
        </p:spPr>
      </p:pic>
      <p:sp>
        <p:nvSpPr>
          <p:cNvPr id="7" name="TextBox 6"/>
          <p:cNvSpPr txBox="1"/>
          <p:nvPr/>
        </p:nvSpPr>
        <p:spPr>
          <a:xfrm>
            <a:off x="1619590" y="5949350"/>
            <a:ext cx="3960550" cy="707886"/>
          </a:xfrm>
          <a:prstGeom prst="rect">
            <a:avLst/>
          </a:prstGeom>
          <a:noFill/>
        </p:spPr>
        <p:txBody>
          <a:bodyPr wrap="square" rtlCol="0">
            <a:spAutoFit/>
          </a:bodyPr>
          <a:lstStyle/>
          <a:p>
            <a:r>
              <a:rPr lang="en-GB" dirty="0" smtClean="0"/>
              <a:t>= what is needed to steer the line at the MSI</a:t>
            </a:r>
            <a:endParaRPr lang="en-GB" dirty="0"/>
          </a:p>
        </p:txBody>
      </p:sp>
      <p:sp>
        <p:nvSpPr>
          <p:cNvPr id="8" name="TextBox 7"/>
          <p:cNvSpPr txBox="1"/>
          <p:nvPr/>
        </p:nvSpPr>
        <p:spPr>
          <a:xfrm rot="21212910">
            <a:off x="6444260" y="5877340"/>
            <a:ext cx="1944270" cy="707886"/>
          </a:xfrm>
          <a:prstGeom prst="rect">
            <a:avLst/>
          </a:prstGeom>
          <a:solidFill>
            <a:schemeClr val="accent1"/>
          </a:solidFill>
        </p:spPr>
        <p:txBody>
          <a:bodyPr wrap="square" rtlCol="0">
            <a:spAutoFit/>
          </a:bodyPr>
          <a:lstStyle/>
          <a:p>
            <a:r>
              <a:rPr lang="en-GB" dirty="0" smtClean="0"/>
              <a:t>PC to be checked</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Plan</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sp>
        <p:nvSpPr>
          <p:cNvPr id="6" name="Content Placeholder 1"/>
          <p:cNvSpPr>
            <a:spLocks noGrp="1"/>
          </p:cNvSpPr>
          <p:nvPr>
            <p:ph idx="1"/>
          </p:nvPr>
        </p:nvSpPr>
        <p:spPr>
          <a:xfrm>
            <a:off x="230940" y="764630"/>
            <a:ext cx="8589650" cy="5544770"/>
          </a:xfrm>
        </p:spPr>
        <p:txBody>
          <a:bodyPr/>
          <a:lstStyle/>
          <a:p>
            <a:pPr>
              <a:tabLst>
                <a:tab pos="1314450" algn="l"/>
                <a:tab pos="2457450" algn="l"/>
              </a:tabLst>
            </a:pPr>
            <a:r>
              <a:rPr lang="en-US" dirty="0" smtClean="0"/>
              <a:t>Fri   	Physics with 1380b</a:t>
            </a:r>
          </a:p>
          <a:p>
            <a:pPr lvl="1">
              <a:tabLst>
                <a:tab pos="1314450" algn="l"/>
                <a:tab pos="2457450" algn="l"/>
              </a:tabLst>
            </a:pPr>
            <a:r>
              <a:rPr lang="en-US" dirty="0" smtClean="0"/>
              <a:t>Length scale </a:t>
            </a:r>
            <a:r>
              <a:rPr lang="en-US" dirty="0" smtClean="0"/>
              <a:t>calibration will be after the Technical Stop </a:t>
            </a:r>
            <a:r>
              <a:rPr lang="en-US" smtClean="0"/>
              <a:t>during intensity </a:t>
            </a:r>
            <a:r>
              <a:rPr lang="en-US" dirty="0" smtClean="0"/>
              <a:t>ramp up</a:t>
            </a:r>
            <a:endParaRPr lang="en-US" dirty="0" smtClean="0"/>
          </a:p>
          <a:p>
            <a:pPr>
              <a:tabLst>
                <a:tab pos="1314450" algn="l"/>
                <a:tab pos="2457450" algn="l"/>
              </a:tabLst>
            </a:pPr>
            <a:endParaRPr lang="en-US" dirty="0" smtClean="0"/>
          </a:p>
          <a:p>
            <a:pPr>
              <a:tabLst>
                <a:tab pos="1314450" algn="l"/>
                <a:tab pos="2457450" algn="l"/>
              </a:tabLst>
            </a:pPr>
            <a:r>
              <a:rPr lang="en-US" dirty="0" smtClean="0"/>
              <a:t>Sat	06:00 	Start of LHC MD #1 (cut short by 1 day)</a:t>
            </a:r>
          </a:p>
          <a:p>
            <a:pPr>
              <a:tabLst>
                <a:tab pos="1314450" algn="l"/>
                <a:tab pos="2457450" algn="l"/>
              </a:tabLst>
            </a:pPr>
            <a:endParaRPr lang="en-US" dirty="0" smtClean="0"/>
          </a:p>
          <a:p>
            <a:pPr>
              <a:tabLst>
                <a:tab pos="1314450" algn="l"/>
                <a:tab pos="2457450" algn="l"/>
              </a:tabLst>
            </a:pPr>
            <a:r>
              <a:rPr lang="en-US" dirty="0" smtClean="0"/>
              <a:t>Mon	06:00	Start of LHC technical stop (new software </a:t>
            </a:r>
            <a:br>
              <a:rPr lang="en-US" dirty="0" smtClean="0"/>
            </a:br>
            <a:r>
              <a:rPr lang="en-US" dirty="0" smtClean="0"/>
              <a:t>		for orbit feedback) </a:t>
            </a:r>
            <a:br>
              <a:rPr lang="en-US" dirty="0" smtClean="0"/>
            </a:b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Updated of shortened MD Schedule</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sp>
        <p:nvSpPr>
          <p:cNvPr id="6" name="Content Placeholder 2"/>
          <p:cNvSpPr>
            <a:spLocks noGrp="1"/>
          </p:cNvSpPr>
          <p:nvPr>
            <p:ph idx="1"/>
          </p:nvPr>
        </p:nvSpPr>
        <p:spPr>
          <a:xfrm>
            <a:off x="251400" y="908650"/>
            <a:ext cx="8673680" cy="5495278"/>
          </a:xfrm>
        </p:spPr>
        <p:txBody>
          <a:bodyPr>
            <a:normAutofit/>
          </a:bodyPr>
          <a:lstStyle/>
          <a:p>
            <a:r>
              <a:rPr lang="en-US" sz="2800" dirty="0" smtClean="0"/>
              <a:t>Sat</a:t>
            </a:r>
          </a:p>
          <a:p>
            <a:pPr lvl="1"/>
            <a:r>
              <a:rPr lang="en-US" sz="2400" dirty="0" smtClean="0"/>
              <a:t>06:00 – 07:00 	end of fill study (tune scan, …)</a:t>
            </a:r>
          </a:p>
          <a:p>
            <a:pPr lvl="1"/>
            <a:r>
              <a:rPr lang="en-US" sz="2400" dirty="0" smtClean="0"/>
              <a:t>09:00 – 13:00 	450 </a:t>
            </a:r>
            <a:r>
              <a:rPr lang="en-US" sz="2400" dirty="0" err="1" smtClean="0"/>
              <a:t>GeV</a:t>
            </a:r>
            <a:r>
              <a:rPr lang="en-US" sz="2400" dirty="0" smtClean="0">
                <a:sym typeface="Wingdings"/>
              </a:rPr>
              <a:t>: </a:t>
            </a:r>
            <a:r>
              <a:rPr lang="en-US" sz="2400" dirty="0" smtClean="0"/>
              <a:t>Longitudinal impedance</a:t>
            </a:r>
          </a:p>
          <a:p>
            <a:pPr lvl="1"/>
            <a:r>
              <a:rPr lang="en-US" sz="2400" dirty="0" smtClean="0"/>
              <a:t>13:00 – 17:00 	450 </a:t>
            </a:r>
            <a:r>
              <a:rPr lang="en-US" sz="2400" dirty="0" err="1" smtClean="0"/>
              <a:t>GeV</a:t>
            </a:r>
            <a:r>
              <a:rPr lang="en-US" sz="2400" dirty="0" smtClean="0"/>
              <a:t> </a:t>
            </a:r>
            <a:r>
              <a:rPr lang="en-US" sz="2400" dirty="0" smtClean="0">
                <a:sym typeface="Wingdings"/>
              </a:rPr>
              <a:t> </a:t>
            </a:r>
            <a:r>
              <a:rPr lang="en-US" sz="2400" dirty="0" smtClean="0"/>
              <a:t>4 </a:t>
            </a:r>
            <a:r>
              <a:rPr lang="en-US" sz="2400" dirty="0" err="1" smtClean="0"/>
              <a:t>TeV</a:t>
            </a:r>
            <a:r>
              <a:rPr lang="en-US" sz="2400" dirty="0" smtClean="0"/>
              <a:t>: ADT (no fast blow up)</a:t>
            </a:r>
          </a:p>
          <a:p>
            <a:pPr lvl="1"/>
            <a:r>
              <a:rPr lang="en-US" sz="2400" dirty="0" smtClean="0"/>
              <a:t>19:00 – 00:00 	450 </a:t>
            </a:r>
            <a:r>
              <a:rPr lang="en-US" sz="2400" dirty="0" err="1" smtClean="0"/>
              <a:t>GeV</a:t>
            </a:r>
            <a:r>
              <a:rPr lang="en-US" sz="2400" dirty="0" smtClean="0"/>
              <a:t> </a:t>
            </a:r>
            <a:r>
              <a:rPr lang="en-US" sz="2400" dirty="0" smtClean="0">
                <a:sym typeface="Wingdings"/>
              </a:rPr>
              <a:t> 4 </a:t>
            </a:r>
            <a:r>
              <a:rPr lang="en-US" sz="2400" dirty="0" err="1" smtClean="0">
                <a:sym typeface="Wingdings"/>
              </a:rPr>
              <a:t>TeV</a:t>
            </a:r>
            <a:r>
              <a:rPr lang="en-US" sz="2400" dirty="0" smtClean="0"/>
              <a:t>: Collimation</a:t>
            </a:r>
          </a:p>
          <a:p>
            <a:r>
              <a:rPr lang="en-US" sz="2800" dirty="0" smtClean="0"/>
              <a:t>Sun</a:t>
            </a:r>
          </a:p>
          <a:p>
            <a:pPr lvl="1"/>
            <a:r>
              <a:rPr lang="en-US" sz="2400" dirty="0" smtClean="0"/>
              <a:t>02:00 – 07:00 	450 </a:t>
            </a:r>
            <a:r>
              <a:rPr lang="en-US" sz="2400" dirty="0" err="1" smtClean="0"/>
              <a:t>GeV</a:t>
            </a:r>
            <a:r>
              <a:rPr lang="en-US" sz="2400" dirty="0" smtClean="0"/>
              <a:t> </a:t>
            </a:r>
            <a:r>
              <a:rPr lang="en-US" sz="2400" dirty="0" smtClean="0">
                <a:sym typeface="Wingdings"/>
              </a:rPr>
              <a:t>  4 </a:t>
            </a:r>
            <a:r>
              <a:rPr lang="en-US" sz="2400" dirty="0" err="1" smtClean="0">
                <a:sym typeface="Wingdings"/>
              </a:rPr>
              <a:t>TeV</a:t>
            </a:r>
            <a:r>
              <a:rPr lang="en-US" sz="2400" dirty="0" smtClean="0">
                <a:sym typeface="Wingdings"/>
              </a:rPr>
              <a:t>: Aperture</a:t>
            </a:r>
            <a:endParaRPr lang="en-US" sz="2400" dirty="0" smtClean="0"/>
          </a:p>
          <a:p>
            <a:pPr lvl="1"/>
            <a:r>
              <a:rPr lang="en-US" sz="2400" dirty="0" smtClean="0"/>
              <a:t>09:00 – 17:00 	450 </a:t>
            </a:r>
            <a:r>
              <a:rPr lang="en-US" sz="2400" dirty="0" err="1" smtClean="0"/>
              <a:t>GeV</a:t>
            </a:r>
            <a:r>
              <a:rPr lang="en-US" sz="2400" dirty="0" smtClean="0"/>
              <a:t>: RF batch by batch blow-up</a:t>
            </a:r>
          </a:p>
          <a:p>
            <a:pPr lvl="1"/>
            <a:r>
              <a:rPr lang="en-US" sz="2400" dirty="0" smtClean="0"/>
              <a:t>17:00 – 23:00</a:t>
            </a:r>
            <a:r>
              <a:rPr lang="en-US" sz="2400" dirty="0"/>
              <a:t>	</a:t>
            </a:r>
            <a:r>
              <a:rPr lang="en-US" sz="2400" dirty="0" smtClean="0"/>
              <a:t>450 </a:t>
            </a:r>
            <a:r>
              <a:rPr lang="en-US" sz="2400" dirty="0" err="1" smtClean="0"/>
              <a:t>GeV</a:t>
            </a:r>
            <a:r>
              <a:rPr lang="en-US" sz="2400" dirty="0" smtClean="0"/>
              <a:t> </a:t>
            </a:r>
            <a:r>
              <a:rPr lang="en-US" sz="2400" dirty="0" smtClean="0">
                <a:sym typeface="Wingdings"/>
              </a:rPr>
              <a:t> </a:t>
            </a:r>
            <a:r>
              <a:rPr lang="en-US" sz="2400" dirty="0" smtClean="0"/>
              <a:t>4 </a:t>
            </a:r>
            <a:r>
              <a:rPr lang="en-US" sz="2400" dirty="0" err="1" smtClean="0"/>
              <a:t>TeV</a:t>
            </a:r>
            <a:r>
              <a:rPr lang="en-US" sz="2400" dirty="0" smtClean="0"/>
              <a:t>: BI (</a:t>
            </a:r>
            <a:r>
              <a:rPr lang="en-US" sz="2400" dirty="0" err="1" smtClean="0"/>
              <a:t>emittance</a:t>
            </a:r>
            <a:r>
              <a:rPr lang="en-US" sz="2400" dirty="0" smtClean="0"/>
              <a:t> cross calibration with ADT blowup)</a:t>
            </a:r>
          </a:p>
          <a:p>
            <a:pPr lvl="1"/>
            <a:r>
              <a:rPr lang="en-US" sz="2400" dirty="0" smtClean="0"/>
              <a:t>01:00 – 06:00</a:t>
            </a:r>
            <a:r>
              <a:rPr lang="en-US" sz="2400" dirty="0"/>
              <a:t>	</a:t>
            </a:r>
            <a:r>
              <a:rPr lang="en-US" sz="2400" dirty="0" smtClean="0"/>
              <a:t>450 </a:t>
            </a:r>
            <a:r>
              <a:rPr lang="en-US" sz="2400" dirty="0" err="1" smtClean="0"/>
              <a:t>GeV</a:t>
            </a:r>
            <a:r>
              <a:rPr lang="en-US" sz="2400" dirty="0" smtClean="0"/>
              <a:t> </a:t>
            </a:r>
            <a:r>
              <a:rPr lang="en-US" sz="2400" dirty="0" smtClean="0">
                <a:sym typeface="Wingdings"/>
              </a:rPr>
              <a:t> 4 </a:t>
            </a:r>
            <a:r>
              <a:rPr lang="en-US" sz="2400" dirty="0" err="1" smtClean="0">
                <a:sym typeface="Wingdings"/>
              </a:rPr>
              <a:t>TeV</a:t>
            </a:r>
            <a:r>
              <a:rPr lang="en-US" sz="2400" dirty="0" smtClean="0">
                <a:sym typeface="Wingdings"/>
              </a:rPr>
              <a:t>: </a:t>
            </a:r>
            <a:r>
              <a:rPr lang="en-US" sz="2400" dirty="0" smtClean="0"/>
              <a:t>ADT (tune compatibility)</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RF </a:t>
            </a:r>
            <a:endParaRPr lang="en-GB" dirty="0"/>
          </a:p>
        </p:txBody>
      </p:sp>
      <p:sp>
        <p:nvSpPr>
          <p:cNvPr id="3" name="Content Placeholder 2"/>
          <p:cNvSpPr>
            <a:spLocks noGrp="1"/>
          </p:cNvSpPr>
          <p:nvPr>
            <p:ph idx="1"/>
          </p:nvPr>
        </p:nvSpPr>
        <p:spPr>
          <a:xfrm>
            <a:off x="467430" y="692620"/>
            <a:ext cx="8229600" cy="5111750"/>
          </a:xfrm>
        </p:spPr>
        <p:txBody>
          <a:bodyPr/>
          <a:lstStyle/>
          <a:p>
            <a:r>
              <a:rPr lang="en-US" dirty="0" smtClean="0"/>
              <a:t>With the measurements at SR4, we were able to correlate the </a:t>
            </a:r>
            <a:r>
              <a:rPr lang="en-US" dirty="0" err="1" smtClean="0"/>
              <a:t>debunching</a:t>
            </a:r>
            <a:r>
              <a:rPr lang="en-US" dirty="0" smtClean="0"/>
              <a:t> issues to abnormal noise levels in the RF reference signal of beam 1. </a:t>
            </a:r>
          </a:p>
          <a:p>
            <a:r>
              <a:rPr lang="en-US" dirty="0" smtClean="0"/>
              <a:t>The RF reference is distributed from the surface at point 4 to the beam phase loop, all RF cavities, ADT, etc. The measurements without beam after the dump, helped us isolate the issue to the cables and modules distributing the reference signal to module 1-beam 1 in UX45. </a:t>
            </a:r>
          </a:p>
          <a:p>
            <a:r>
              <a:rPr lang="en-US" dirty="0" smtClean="0"/>
              <a:t>Unfortunately, by the time we accessed the cavern, the issue disappeared. We preemptively replaced a few components, but not all modules to avoid introducing additional sources of error. We will continue monitoring over the next few fills.</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sp>
        <p:nvSpPr>
          <p:cNvPr id="6" name="TextBox 5"/>
          <p:cNvSpPr txBox="1"/>
          <p:nvPr/>
        </p:nvSpPr>
        <p:spPr>
          <a:xfrm rot="21077925">
            <a:off x="3648351" y="5721909"/>
            <a:ext cx="4608640" cy="400110"/>
          </a:xfrm>
          <a:prstGeom prst="rect">
            <a:avLst/>
          </a:prstGeom>
          <a:solidFill>
            <a:schemeClr val="accent1"/>
          </a:solidFill>
        </p:spPr>
        <p:txBody>
          <a:bodyPr wrap="square" rtlCol="0">
            <a:spAutoFit/>
          </a:bodyPr>
          <a:lstStyle/>
          <a:p>
            <a:r>
              <a:rPr lang="en-GB" dirty="0" smtClean="0"/>
              <a:t>However: it did the job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resulting difference after fixing RF</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67430" y="980660"/>
            <a:ext cx="8222881" cy="5111750"/>
          </a:xfrm>
          <a:prstGeom prst="rect">
            <a:avLst/>
          </a:prstGeom>
          <a:noFill/>
          <a:ln w="9525">
            <a:noFill/>
            <a:miter lim="800000"/>
            <a:headEnd/>
            <a:tailEnd/>
          </a:ln>
        </p:spPr>
      </p:pic>
      <p:sp>
        <p:nvSpPr>
          <p:cNvPr id="7" name="TextBox 6"/>
          <p:cNvSpPr txBox="1"/>
          <p:nvPr/>
        </p:nvSpPr>
        <p:spPr>
          <a:xfrm>
            <a:off x="4499990" y="1412720"/>
            <a:ext cx="1296180" cy="707886"/>
          </a:xfrm>
          <a:prstGeom prst="rect">
            <a:avLst/>
          </a:prstGeom>
          <a:noFill/>
        </p:spPr>
        <p:txBody>
          <a:bodyPr wrap="square" rtlCol="0">
            <a:spAutoFit/>
          </a:bodyPr>
          <a:lstStyle/>
          <a:p>
            <a:r>
              <a:rPr lang="en-GB" dirty="0" smtClean="0">
                <a:solidFill>
                  <a:srgbClr val="FFFF00"/>
                </a:solidFill>
              </a:rPr>
              <a:t>Beam currents</a:t>
            </a:r>
            <a:endParaRPr lang="en-GB" dirty="0">
              <a:solidFill>
                <a:srgbClr val="FFFF00"/>
              </a:solidFill>
            </a:endParaRPr>
          </a:p>
        </p:txBody>
      </p:sp>
      <p:sp>
        <p:nvSpPr>
          <p:cNvPr id="8" name="TextBox 7"/>
          <p:cNvSpPr txBox="1"/>
          <p:nvPr/>
        </p:nvSpPr>
        <p:spPr>
          <a:xfrm>
            <a:off x="4572000" y="3789050"/>
            <a:ext cx="1656230" cy="707886"/>
          </a:xfrm>
          <a:prstGeom prst="rect">
            <a:avLst/>
          </a:prstGeom>
          <a:noFill/>
        </p:spPr>
        <p:txBody>
          <a:bodyPr wrap="square" rtlCol="0">
            <a:spAutoFit/>
          </a:bodyPr>
          <a:lstStyle/>
          <a:p>
            <a:r>
              <a:rPr lang="en-GB" dirty="0" smtClean="0">
                <a:solidFill>
                  <a:srgbClr val="FFFF00"/>
                </a:solidFill>
              </a:rPr>
              <a:t>Abort gap</a:t>
            </a:r>
            <a:br>
              <a:rPr lang="en-GB" dirty="0" smtClean="0">
                <a:solidFill>
                  <a:srgbClr val="FFFF00"/>
                </a:solidFill>
              </a:rPr>
            </a:br>
            <a:r>
              <a:rPr lang="en-GB" dirty="0" smtClean="0">
                <a:solidFill>
                  <a:srgbClr val="FFFF00"/>
                </a:solidFill>
              </a:rPr>
              <a:t>population</a:t>
            </a:r>
            <a:endParaRPr lang="en-GB"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Abort Gap Cleaning</a:t>
            </a:r>
            <a:endParaRPr lang="en-GB" dirty="0"/>
          </a:p>
        </p:txBody>
      </p:sp>
      <p:sp>
        <p:nvSpPr>
          <p:cNvPr id="3" name="Content Placeholder 2"/>
          <p:cNvSpPr>
            <a:spLocks noGrp="1"/>
          </p:cNvSpPr>
          <p:nvPr>
            <p:ph idx="1"/>
          </p:nvPr>
        </p:nvSpPr>
        <p:spPr>
          <a:xfrm>
            <a:off x="467430" y="620610"/>
            <a:ext cx="8229600" cy="1944270"/>
          </a:xfrm>
        </p:spPr>
        <p:txBody>
          <a:bodyPr/>
          <a:lstStyle/>
          <a:p>
            <a:r>
              <a:rPr lang="en-GB" sz="2000" dirty="0" smtClean="0"/>
              <a:t>Allowed to keep the fill in during RF problems. Gained in efficiency!</a:t>
            </a:r>
          </a:p>
          <a:p>
            <a:r>
              <a:rPr lang="en-GB" sz="2000" dirty="0" smtClean="0"/>
              <a:t>Prevented from potentially dangerous situation of having to dump the beam with a “full” abort gap</a:t>
            </a:r>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79390" y="1700760"/>
            <a:ext cx="6204417" cy="2579218"/>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23410" y="4607281"/>
            <a:ext cx="7201000" cy="2250719"/>
          </a:xfrm>
          <a:prstGeom prst="rect">
            <a:avLst/>
          </a:prstGeom>
          <a:noFill/>
          <a:ln w="9525">
            <a:noFill/>
            <a:miter lim="800000"/>
            <a:headEnd/>
            <a:tailEnd/>
          </a:ln>
        </p:spPr>
      </p:pic>
      <p:sp>
        <p:nvSpPr>
          <p:cNvPr id="8" name="TextBox 7"/>
          <p:cNvSpPr txBox="1"/>
          <p:nvPr/>
        </p:nvSpPr>
        <p:spPr>
          <a:xfrm>
            <a:off x="6444260" y="2060810"/>
            <a:ext cx="2088290" cy="707886"/>
          </a:xfrm>
          <a:prstGeom prst="rect">
            <a:avLst/>
          </a:prstGeom>
          <a:noFill/>
        </p:spPr>
        <p:txBody>
          <a:bodyPr wrap="square" rtlCol="0">
            <a:spAutoFit/>
          </a:bodyPr>
          <a:lstStyle/>
          <a:p>
            <a:r>
              <a:rPr lang="en-GB" dirty="0" smtClean="0"/>
              <a:t>With RF problem on B1</a:t>
            </a:r>
            <a:endParaRPr lang="en-GB" dirty="0"/>
          </a:p>
        </p:txBody>
      </p:sp>
      <p:cxnSp>
        <p:nvCxnSpPr>
          <p:cNvPr id="10" name="Straight Arrow Connector 9"/>
          <p:cNvCxnSpPr/>
          <p:nvPr/>
        </p:nvCxnSpPr>
        <p:spPr bwMode="auto">
          <a:xfrm flipH="1">
            <a:off x="2699740" y="5517290"/>
            <a:ext cx="288040" cy="792110"/>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
        <p:nvSpPr>
          <p:cNvPr id="13" name="TextBox 12"/>
          <p:cNvSpPr txBox="1"/>
          <p:nvPr/>
        </p:nvSpPr>
        <p:spPr>
          <a:xfrm>
            <a:off x="1403560" y="4581160"/>
            <a:ext cx="2520350" cy="707886"/>
          </a:xfrm>
          <a:prstGeom prst="rect">
            <a:avLst/>
          </a:prstGeom>
          <a:noFill/>
        </p:spPr>
        <p:txBody>
          <a:bodyPr wrap="square" rtlCol="0">
            <a:spAutoFit/>
          </a:bodyPr>
          <a:lstStyle/>
          <a:p>
            <a:r>
              <a:rPr lang="en-GB" dirty="0" smtClean="0"/>
              <a:t>Switched on cleaning for 1 min</a:t>
            </a:r>
            <a:endParaRPr lang="en-GB" dirty="0"/>
          </a:p>
        </p:txBody>
      </p:sp>
      <p:sp>
        <p:nvSpPr>
          <p:cNvPr id="16" name="TextBox 15"/>
          <p:cNvSpPr txBox="1"/>
          <p:nvPr/>
        </p:nvSpPr>
        <p:spPr>
          <a:xfrm>
            <a:off x="1331550" y="2276840"/>
            <a:ext cx="1080150" cy="400110"/>
          </a:xfrm>
          <a:prstGeom prst="rect">
            <a:avLst/>
          </a:prstGeom>
          <a:noFill/>
        </p:spPr>
        <p:txBody>
          <a:bodyPr wrap="square" rtlCol="0">
            <a:spAutoFit/>
          </a:bodyPr>
          <a:lstStyle/>
          <a:p>
            <a:r>
              <a:rPr lang="en-GB" dirty="0" smtClean="0"/>
              <a:t>DUMP</a:t>
            </a:r>
            <a:endParaRPr lang="en-GB" dirty="0"/>
          </a:p>
        </p:txBody>
      </p:sp>
      <p:sp>
        <p:nvSpPr>
          <p:cNvPr id="17" name="TextBox 16"/>
          <p:cNvSpPr txBox="1"/>
          <p:nvPr/>
        </p:nvSpPr>
        <p:spPr>
          <a:xfrm>
            <a:off x="7668430" y="4725180"/>
            <a:ext cx="1224170" cy="707886"/>
          </a:xfrm>
          <a:prstGeom prst="rect">
            <a:avLst/>
          </a:prstGeom>
          <a:noFill/>
        </p:spPr>
        <p:txBody>
          <a:bodyPr wrap="square" rtlCol="0">
            <a:spAutoFit/>
          </a:bodyPr>
          <a:lstStyle/>
          <a:p>
            <a:r>
              <a:rPr lang="en-GB" dirty="0" smtClean="0"/>
              <a:t>No RF problem</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Fill #2535: Average init. </a:t>
            </a:r>
            <a:r>
              <a:rPr lang="en-GB" dirty="0" err="1" smtClean="0"/>
              <a:t>Lumi</a:t>
            </a:r>
            <a:r>
              <a:rPr lang="en-GB" dirty="0" smtClean="0"/>
              <a:t> of 5.4e33</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23410" y="980660"/>
            <a:ext cx="8363390" cy="456685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Fill #2535: Average init. </a:t>
            </a:r>
            <a:r>
              <a:rPr lang="en-GB" dirty="0" err="1" smtClean="0"/>
              <a:t>Lumi</a:t>
            </a:r>
            <a:r>
              <a:rPr lang="en-GB" dirty="0" smtClean="0"/>
              <a:t> of 5.4e33</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457200" y="1221637"/>
            <a:ext cx="8229600" cy="50624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 length scale calibration...</a:t>
            </a:r>
            <a:endParaRPr lang="en-GB" dirty="0"/>
          </a:p>
        </p:txBody>
      </p:sp>
      <p:sp>
        <p:nvSpPr>
          <p:cNvPr id="3" name="Content Placeholder 2"/>
          <p:cNvSpPr>
            <a:spLocks noGrp="1"/>
          </p:cNvSpPr>
          <p:nvPr>
            <p:ph idx="1"/>
          </p:nvPr>
        </p:nvSpPr>
        <p:spPr>
          <a:xfrm>
            <a:off x="395420" y="692620"/>
            <a:ext cx="8229600" cy="1800250"/>
          </a:xfrm>
        </p:spPr>
        <p:txBody>
          <a:bodyPr/>
          <a:lstStyle/>
          <a:p>
            <a:r>
              <a:rPr lang="en-US" sz="2000" dirty="0" smtClean="0"/>
              <a:t>Apparent instability when separating the beams by 2.5sigma in Pt 1. This then caused a loss in </a:t>
            </a:r>
            <a:r>
              <a:rPr lang="en-US" sz="2000" dirty="0" smtClean="0">
                <a:solidFill>
                  <a:srgbClr val="FF0000"/>
                </a:solidFill>
              </a:rPr>
              <a:t>RS_08</a:t>
            </a:r>
            <a:r>
              <a:rPr lang="en-US" sz="2000" dirty="0" smtClean="0"/>
              <a:t> of BLM at the TCLA_D_L7B2. The instability was in both beams an both planes. </a:t>
            </a:r>
            <a:endParaRPr lang="en-GB" sz="20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115520" y="1700760"/>
            <a:ext cx="6626952" cy="45338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World FIP problem</a:t>
            </a:r>
            <a:endParaRPr lang="en-GB" dirty="0"/>
          </a:p>
        </p:txBody>
      </p:sp>
      <p:sp>
        <p:nvSpPr>
          <p:cNvPr id="3" name="Content Placeholder 2"/>
          <p:cNvSpPr>
            <a:spLocks noGrp="1"/>
          </p:cNvSpPr>
          <p:nvPr>
            <p:ph idx="1"/>
          </p:nvPr>
        </p:nvSpPr>
        <p:spPr/>
        <p:txBody>
          <a:bodyPr/>
          <a:lstStyle/>
          <a:p>
            <a:r>
              <a:rPr lang="en-US" dirty="0" smtClean="0"/>
              <a:t>21:34 </a:t>
            </a:r>
            <a:r>
              <a:rPr lang="en-US" dirty="0" err="1" smtClean="0"/>
              <a:t>Cryo</a:t>
            </a:r>
            <a:r>
              <a:rPr lang="en-US" dirty="0" smtClean="0"/>
              <a:t> FIP communication problem S34: mask during injection.</a:t>
            </a:r>
          </a:p>
          <a:p>
            <a:r>
              <a:rPr lang="en-GB" dirty="0" smtClean="0"/>
              <a:t>Pierre Charrue:</a:t>
            </a:r>
          </a:p>
          <a:p>
            <a:pPr lvl="1"/>
            <a:r>
              <a:rPr lang="en-GB" dirty="0" smtClean="0"/>
              <a:t>W</a:t>
            </a:r>
            <a:r>
              <a:rPr lang="en-US" dirty="0" smtClean="0"/>
              <a:t>e are aware of the </a:t>
            </a:r>
            <a:r>
              <a:rPr lang="en-US" dirty="0" err="1" smtClean="0"/>
              <a:t>WFip</a:t>
            </a:r>
            <a:r>
              <a:rPr lang="en-US" dirty="0" smtClean="0"/>
              <a:t> repeater in RE38 problem and we are ready to exchange it if ever this decision is taken by </a:t>
            </a:r>
            <a:r>
              <a:rPr lang="en-US" dirty="0" err="1" smtClean="0"/>
              <a:t>Cryo</a:t>
            </a:r>
            <a:r>
              <a:rPr lang="en-US" dirty="0" smtClean="0"/>
              <a:t> this morning.</a:t>
            </a:r>
          </a:p>
          <a:p>
            <a:pPr lvl="1"/>
            <a:r>
              <a:rPr lang="en-US" dirty="0" smtClean="0"/>
              <a:t>I will be in the CCC to organize this with the </a:t>
            </a:r>
            <a:r>
              <a:rPr lang="en-US" dirty="0" err="1" smtClean="0"/>
              <a:t>Cryo</a:t>
            </a:r>
            <a:r>
              <a:rPr lang="en-US" dirty="0" smtClean="0"/>
              <a:t> people if this will take place.</a:t>
            </a:r>
          </a:p>
          <a:p>
            <a:pPr lvl="1"/>
            <a:r>
              <a:rPr lang="en-US" dirty="0" smtClean="0"/>
              <a:t>For the record, please note that this is the </a:t>
            </a:r>
            <a:r>
              <a:rPr lang="en-US" dirty="0" smtClean="0">
                <a:solidFill>
                  <a:srgbClr val="FF0000"/>
                </a:solidFill>
              </a:rPr>
              <a:t>6th repeater breaking since the last 3 years.</a:t>
            </a:r>
          </a:p>
          <a:p>
            <a:pPr lvl="1"/>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 fill #2536</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20/04/2012</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95420" y="1412720"/>
            <a:ext cx="8229600" cy="4122852"/>
          </a:xfrm>
          <a:prstGeom prst="rect">
            <a:avLst/>
          </a:prstGeom>
          <a:noFill/>
          <a:ln w="9525">
            <a:noFill/>
            <a:miter lim="800000"/>
            <a:headEnd/>
            <a:tailEnd/>
          </a:ln>
        </p:spPr>
      </p:pic>
      <p:sp>
        <p:nvSpPr>
          <p:cNvPr id="7" name="TextBox 6"/>
          <p:cNvSpPr txBox="1"/>
          <p:nvPr/>
        </p:nvSpPr>
        <p:spPr>
          <a:xfrm>
            <a:off x="1979640" y="836640"/>
            <a:ext cx="4680650" cy="400110"/>
          </a:xfrm>
          <a:prstGeom prst="rect">
            <a:avLst/>
          </a:prstGeom>
          <a:noFill/>
        </p:spPr>
        <p:txBody>
          <a:bodyPr wrap="square" rtlCol="0">
            <a:spAutoFit/>
          </a:bodyPr>
          <a:lstStyle/>
          <a:p>
            <a:r>
              <a:rPr lang="en-GB" dirty="0" smtClean="0"/>
              <a:t>Average </a:t>
            </a:r>
            <a:r>
              <a:rPr lang="en-GB" dirty="0" err="1" smtClean="0"/>
              <a:t>lumi</a:t>
            </a:r>
            <a:r>
              <a:rPr lang="en-GB" dirty="0" smtClean="0"/>
              <a:t> 5.6e33 cm-2s-1</a:t>
            </a:r>
            <a:endParaRPr lang="en-GB"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50896</TotalTime>
  <Words>583</Words>
  <Application>Microsoft Office PowerPoint</Application>
  <PresentationFormat>On-screen Show (4:3)</PresentationFormat>
  <Paragraphs>86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Pixel</vt:lpstr>
      <vt:lpstr>Thursday 20th April</vt:lpstr>
      <vt:lpstr>RF </vt:lpstr>
      <vt:lpstr>... resulting difference after fixing RF</vt:lpstr>
      <vt:lpstr>Abort Gap Cleaning</vt:lpstr>
      <vt:lpstr>Fill #2535: Average init. Lumi of 5.4e33</vt:lpstr>
      <vt:lpstr>Fill #2535: Average init. Lumi of 5.4e33</vt:lpstr>
      <vt:lpstr>Start length scale calibration...</vt:lpstr>
      <vt:lpstr>World FIP problem</vt:lpstr>
      <vt:lpstr>Present fill #2536</vt:lpstr>
      <vt:lpstr>Injection steering problem B1 (W.Bartmann)</vt:lpstr>
      <vt:lpstr>The Plan</vt:lpstr>
      <vt:lpstr>Updated of shortened MD Schedule</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2877</cp:revision>
  <dcterms:created xsi:type="dcterms:W3CDTF">2010-07-26T05:43:59Z</dcterms:created>
  <dcterms:modified xsi:type="dcterms:W3CDTF">2012-04-20T09:17:19Z</dcterms:modified>
</cp:coreProperties>
</file>