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3"/>
  </p:notesMasterIdLst>
  <p:handoutMasterIdLst>
    <p:handoutMasterId r:id="rId14"/>
  </p:handoutMasterIdLst>
  <p:sldIdLst>
    <p:sldId id="856" r:id="rId2"/>
    <p:sldId id="857" r:id="rId3"/>
    <p:sldId id="858" r:id="rId4"/>
    <p:sldId id="859" r:id="rId5"/>
    <p:sldId id="861" r:id="rId6"/>
    <p:sldId id="862" r:id="rId7"/>
    <p:sldId id="863" r:id="rId8"/>
    <p:sldId id="864" r:id="rId9"/>
    <p:sldId id="860" r:id="rId10"/>
    <p:sldId id="865" r:id="rId11"/>
    <p:sldId id="866" r:id="rId12"/>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p:scale>
          <a:sx n="100" d="100"/>
          <a:sy n="100" d="100"/>
        </p:scale>
        <p:origin x="-198" y="-6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4/13/2012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13-4-12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 </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13-4-12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13-4-12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13-4-12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 </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13-4-12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 </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 </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13-4-12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 </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13-4-12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 </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13-4-12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a:t>
            </a:r>
            <a:r>
              <a:rPr lang="en-GB" dirty="0" smtClean="0"/>
              <a:t>morning</a:t>
            </a:r>
            <a:endParaRPr lang="en-GB" dirty="0"/>
          </a:p>
        </p:txBody>
      </p:sp>
      <p:sp>
        <p:nvSpPr>
          <p:cNvPr id="3" name="Content Placeholder 2"/>
          <p:cNvSpPr>
            <a:spLocks noGrp="1"/>
          </p:cNvSpPr>
          <p:nvPr>
            <p:ph idx="1"/>
          </p:nvPr>
        </p:nvSpPr>
        <p:spPr/>
        <p:txBody>
          <a:bodyPr/>
          <a:lstStyle/>
          <a:p>
            <a:r>
              <a:rPr lang="en-GB" dirty="0"/>
              <a:t>D</a:t>
            </a:r>
            <a:r>
              <a:rPr lang="en-GB" dirty="0" smtClean="0"/>
              <a:t>ump fill </a:t>
            </a:r>
            <a:r>
              <a:rPr lang="en-GB" dirty="0"/>
              <a:t>due to the trip of the </a:t>
            </a:r>
            <a:r>
              <a:rPr lang="en-GB" dirty="0" smtClean="0"/>
              <a:t>RQF.A78</a:t>
            </a:r>
          </a:p>
          <a:p>
            <a:pPr lvl="1"/>
            <a:r>
              <a:rPr lang="en-GB" dirty="0" smtClean="0"/>
              <a:t>intervention </a:t>
            </a:r>
            <a:r>
              <a:rPr lang="en-GB" dirty="0"/>
              <a:t>had been just planned for the morning on the </a:t>
            </a:r>
            <a:r>
              <a:rPr lang="en-GB" dirty="0" smtClean="0"/>
              <a:t>circuit</a:t>
            </a:r>
            <a:endParaRPr lang="en-GB" dirty="0"/>
          </a:p>
          <a:p>
            <a:r>
              <a:rPr lang="en-GB" dirty="0" smtClean="0"/>
              <a:t>Access</a:t>
            </a:r>
            <a:r>
              <a:rPr lang="en-GB" dirty="0"/>
              <a:t>, </a:t>
            </a:r>
            <a:r>
              <a:rPr lang="en-GB" dirty="0" smtClean="0"/>
              <a:t>interventions:</a:t>
            </a:r>
          </a:p>
          <a:p>
            <a:pPr lvl="1"/>
            <a:r>
              <a:rPr lang="en-GB" sz="1800" b="1" dirty="0" smtClean="0"/>
              <a:t>RQF.A56/78</a:t>
            </a:r>
            <a:r>
              <a:rPr lang="en-GB" sz="1800" dirty="0"/>
              <a:t>, replacement of the faulty sub-modules; </a:t>
            </a:r>
            <a:endParaRPr lang="en-GB" sz="1800" dirty="0"/>
          </a:p>
          <a:p>
            <a:pPr lvl="1"/>
            <a:r>
              <a:rPr lang="en-GB" sz="1800" b="1" dirty="0" smtClean="0"/>
              <a:t>TCDQ.B1</a:t>
            </a:r>
            <a:r>
              <a:rPr lang="en-GB" sz="1800" dirty="0"/>
              <a:t>, tightening of the clutch screw already done in the last days; </a:t>
            </a:r>
            <a:endParaRPr lang="en-GB" sz="1800" dirty="0"/>
          </a:p>
          <a:p>
            <a:pPr lvl="1"/>
            <a:r>
              <a:rPr lang="en-GB" sz="1800" dirty="0"/>
              <a:t>I</a:t>
            </a:r>
            <a:r>
              <a:rPr lang="en-GB" sz="1800" dirty="0" smtClean="0"/>
              <a:t>nvestigation </a:t>
            </a:r>
            <a:r>
              <a:rPr lang="en-GB" sz="1800" dirty="0"/>
              <a:t>on ROF.A81B2 (</a:t>
            </a:r>
            <a:r>
              <a:rPr lang="en-GB" sz="1800" dirty="0" err="1"/>
              <a:t>QPS+ElQA+EPC</a:t>
            </a:r>
            <a:r>
              <a:rPr lang="en-GB" sz="1800" dirty="0"/>
              <a:t>), a power converter module was changed, but no clear evidence of the fault of the last days; </a:t>
            </a:r>
            <a:endParaRPr lang="en-GB" sz="1800" dirty="0"/>
          </a:p>
          <a:p>
            <a:pPr lvl="1"/>
            <a:r>
              <a:rPr lang="en-GB" sz="1800" b="1" dirty="0" smtClean="0"/>
              <a:t>BE-BI</a:t>
            </a:r>
            <a:r>
              <a:rPr lang="en-GB" sz="1800" dirty="0" smtClean="0"/>
              <a:t> </a:t>
            </a:r>
            <a:r>
              <a:rPr lang="en-GB" sz="1800" dirty="0"/>
              <a:t>accessing at point 4 to fix the LDM, the FBCT system C, the </a:t>
            </a:r>
            <a:r>
              <a:rPr lang="en-GB" sz="1800" dirty="0" err="1" smtClean="0"/>
              <a:t>Schottky</a:t>
            </a:r>
            <a:r>
              <a:rPr lang="en-GB" sz="1800" dirty="0"/>
              <a:t>; </a:t>
            </a:r>
            <a:endParaRPr lang="en-GB" sz="1800" dirty="0"/>
          </a:p>
          <a:p>
            <a:pPr lvl="1"/>
            <a:r>
              <a:rPr lang="en-GB" sz="1800" b="1" dirty="0" smtClean="0"/>
              <a:t>EN/EL</a:t>
            </a:r>
            <a:r>
              <a:rPr lang="en-GB" sz="1800" dirty="0" smtClean="0"/>
              <a:t> </a:t>
            </a:r>
            <a:r>
              <a:rPr lang="en-GB" sz="1800" dirty="0"/>
              <a:t>to fix a problem on an open switch; </a:t>
            </a:r>
            <a:endParaRPr lang="en-GB" sz="1800" dirty="0"/>
          </a:p>
          <a:p>
            <a:pPr lvl="1"/>
            <a:r>
              <a:rPr lang="en-GB" sz="1800" b="1" dirty="0" smtClean="0"/>
              <a:t>CO</a:t>
            </a:r>
            <a:r>
              <a:rPr lang="en-GB" sz="1800" dirty="0" smtClean="0"/>
              <a:t> </a:t>
            </a:r>
            <a:r>
              <a:rPr lang="en-GB" sz="1800" dirty="0"/>
              <a:t>accessing to repair a broken </a:t>
            </a:r>
            <a:r>
              <a:rPr lang="en-GB" sz="1800" dirty="0"/>
              <a:t>W</a:t>
            </a:r>
            <a:r>
              <a:rPr lang="en-GB" sz="1800" dirty="0" smtClean="0"/>
              <a:t>iener </a:t>
            </a:r>
            <a:r>
              <a:rPr lang="en-GB" sz="1800" dirty="0"/>
              <a:t>alimentation on cfi-ua63-mkdpm2; </a:t>
            </a:r>
            <a:endParaRPr lang="en-GB" sz="1800" dirty="0"/>
          </a:p>
          <a:p>
            <a:pPr lvl="1"/>
            <a:r>
              <a:rPr lang="en-GB" sz="1800" b="1" dirty="0" smtClean="0"/>
              <a:t>EPC</a:t>
            </a:r>
            <a:r>
              <a:rPr lang="en-GB" sz="1800" dirty="0" smtClean="0"/>
              <a:t> </a:t>
            </a:r>
            <a:r>
              <a:rPr lang="en-GB" sz="1800" dirty="0"/>
              <a:t>depositing spare modules in UJ14 and UA63. </a:t>
            </a:r>
            <a:br>
              <a:rPr lang="en-GB" sz="1800" dirty="0"/>
            </a:br>
            <a:r>
              <a:rPr lang="en-GB" dirty="0"/>
              <a:t/>
            </a:r>
            <a:br>
              <a:rPr lang="en-GB" dirty="0"/>
            </a:b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Tree>
    <p:extLst>
      <p:ext uri="{BB962C8B-B14F-4D97-AF65-F5344CB8AC3E}">
        <p14:creationId xmlns:p14="http://schemas.microsoft.com/office/powerpoint/2010/main" val="1449446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LBDS issue</a:t>
            </a:r>
            <a:endParaRPr lang="en-GB" dirty="0"/>
          </a:p>
        </p:txBody>
      </p:sp>
      <p:sp>
        <p:nvSpPr>
          <p:cNvPr id="6" name="Content Placeholder 5"/>
          <p:cNvSpPr>
            <a:spLocks noGrp="1"/>
          </p:cNvSpPr>
          <p:nvPr>
            <p:ph idx="1"/>
          </p:nvPr>
        </p:nvSpPr>
        <p:spPr>
          <a:xfrm>
            <a:off x="467430" y="836640"/>
            <a:ext cx="8229600" cy="5111750"/>
          </a:xfrm>
        </p:spPr>
        <p:txBody>
          <a:bodyPr/>
          <a:lstStyle/>
          <a:p>
            <a:r>
              <a:rPr lang="en-US" sz="2000" dirty="0"/>
              <a:t>We have had this morning (7h52) a partial “trip” of the UPS in point 6 (UA63) used in LBDS general purpose racks (lost of electrical power simultaneously in 8 racks</a:t>
            </a:r>
            <a:r>
              <a:rPr lang="en-US" sz="2000" dirty="0" smtClean="0"/>
              <a:t>).</a:t>
            </a:r>
            <a:endParaRPr lang="en-GB" sz="2000" dirty="0"/>
          </a:p>
          <a:p>
            <a:r>
              <a:rPr lang="en-US" sz="2000" dirty="0"/>
              <a:t>The result of this UPS trip is that we have lost all our LBDS FECS (BETS, TSU, IPOC), the triggering system (Trigger fan-out) and re-triggering systems…  EN/EL has had to intervene on the UPS to restart it</a:t>
            </a:r>
            <a:r>
              <a:rPr lang="en-US" sz="2000" dirty="0" smtClean="0"/>
              <a:t>.</a:t>
            </a:r>
            <a:endParaRPr lang="en-GB" sz="2000" dirty="0"/>
          </a:p>
          <a:p>
            <a:r>
              <a:rPr lang="en-US" sz="2000" dirty="0"/>
              <a:t>Failure happened when there was no beam in the machine… and when some tests were done in the CCC on an electrical circuit in sector 56</a:t>
            </a:r>
            <a:r>
              <a:rPr lang="en-US" sz="2000" dirty="0" smtClean="0"/>
              <a:t>.</a:t>
            </a:r>
            <a:endParaRPr lang="en-GB" sz="2000" dirty="0"/>
          </a:p>
          <a:p>
            <a:r>
              <a:rPr lang="en-US" sz="2000" dirty="0"/>
              <a:t>During the recovery phase, we have found a WIENER power supply broken (short-circuit on the mains input) in one of the two  IPOC FECs. We have also found the rack UPS circuit breaker tripped. </a:t>
            </a:r>
            <a:endParaRPr lang="en-GB" sz="2000" dirty="0"/>
          </a:p>
          <a:p>
            <a:endParaRPr lang="en-GB" dirty="0"/>
          </a:p>
        </p:txBody>
      </p:sp>
      <p:sp>
        <p:nvSpPr>
          <p:cNvPr id="3" name="Footer Placeholder 2"/>
          <p:cNvSpPr>
            <a:spLocks noGrp="1"/>
          </p:cNvSpPr>
          <p:nvPr>
            <p:ph type="ftr" sz="quarter" idx="10"/>
          </p:nvPr>
        </p:nvSpPr>
        <p:spPr/>
        <p:txBody>
          <a:bodyPr/>
          <a:lstStyle/>
          <a:p>
            <a:r>
              <a:rPr lang="en-US" dirty="0" smtClean="0"/>
              <a:t>LHC status </a:t>
            </a:r>
            <a:endParaRPr lang="en-US" dirty="0"/>
          </a:p>
        </p:txBody>
      </p:sp>
      <p:sp>
        <p:nvSpPr>
          <p:cNvPr id="4" name="Date Placeholder 3"/>
          <p:cNvSpPr>
            <a:spLocks noGrp="1"/>
          </p:cNvSpPr>
          <p:nvPr>
            <p:ph type="dt" sz="half" idx="12"/>
          </p:nvPr>
        </p:nvSpPr>
        <p:spPr/>
        <p:txBody>
          <a:bodyPr/>
          <a:lstStyle/>
          <a:p>
            <a:r>
              <a:rPr lang="en-US" smtClean="0"/>
              <a:t>13-4-12</a:t>
            </a:r>
            <a:endParaRPr lang="en-US" dirty="0"/>
          </a:p>
        </p:txBody>
      </p:sp>
      <p:sp>
        <p:nvSpPr>
          <p:cNvPr id="7" name="TextBox 6"/>
          <p:cNvSpPr txBox="1"/>
          <p:nvPr/>
        </p:nvSpPr>
        <p:spPr>
          <a:xfrm>
            <a:off x="5652150" y="6237390"/>
            <a:ext cx="2088290" cy="400110"/>
          </a:xfrm>
          <a:prstGeom prst="rect">
            <a:avLst/>
          </a:prstGeom>
          <a:noFill/>
        </p:spPr>
        <p:txBody>
          <a:bodyPr wrap="square" rtlCol="0">
            <a:spAutoFit/>
          </a:bodyPr>
          <a:lstStyle/>
          <a:p>
            <a:r>
              <a:rPr lang="en-GB" dirty="0" smtClean="0"/>
              <a:t>Etienne </a:t>
            </a:r>
            <a:r>
              <a:rPr lang="en-GB" dirty="0" err="1" smtClean="0"/>
              <a:t>Carlier</a:t>
            </a:r>
            <a:endParaRPr lang="en-GB" dirty="0"/>
          </a:p>
        </p:txBody>
      </p:sp>
    </p:spTree>
    <p:extLst>
      <p:ext uri="{BB962C8B-B14F-4D97-AF65-F5344CB8AC3E}">
        <p14:creationId xmlns:p14="http://schemas.microsoft.com/office/powerpoint/2010/main" val="404176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LBDS issue</a:t>
            </a:r>
            <a:endParaRPr lang="en-GB" dirty="0"/>
          </a:p>
        </p:txBody>
      </p:sp>
      <p:sp>
        <p:nvSpPr>
          <p:cNvPr id="3" name="Content Placeholder 2"/>
          <p:cNvSpPr>
            <a:spLocks noGrp="1"/>
          </p:cNvSpPr>
          <p:nvPr>
            <p:ph idx="1"/>
          </p:nvPr>
        </p:nvSpPr>
        <p:spPr/>
        <p:txBody>
          <a:bodyPr/>
          <a:lstStyle/>
          <a:p>
            <a:r>
              <a:rPr lang="en-US" sz="1800" dirty="0" smtClean="0"/>
              <a:t>Not </a:t>
            </a:r>
            <a:r>
              <a:rPr lang="en-US" sz="1800" dirty="0"/>
              <a:t>clear for me if the WIENER power supply failure is the consequence of the UPS trip  or if it is the failure of the power supply that has tripped the UPS. My feeling is that the second option is the most probable. </a:t>
            </a:r>
            <a:endParaRPr lang="en-GB" sz="1800" dirty="0"/>
          </a:p>
          <a:p>
            <a:r>
              <a:rPr lang="en-US" sz="1800" dirty="0"/>
              <a:t>Such a failure with beam in the machine will result in an “asynchronous dump”. As it is the second time that we have  this type of failure within the LBDS this year, I think it is worth to see how we can improve the protection of the electrical distribution system against  WIENER power supply failure. </a:t>
            </a:r>
            <a:endParaRPr lang="en-GB" sz="1800" dirty="0"/>
          </a:p>
          <a:p>
            <a:r>
              <a:rPr lang="en-US" sz="1800" dirty="0"/>
              <a:t>As it seems that there is no internal protection within the WIENER power supply (still to be confirmed by BE/CO) and that the selectivity of the different EN/EL  protection (circuit breakers) to avoid a propagation of the short-circuit current up to the output protection of the UPS is not correct, I start to be worried to continue to operate the LBDS under such conditions and I don’t see “easy to implement” additional protections within our system</a:t>
            </a:r>
            <a:endParaRPr lang="en-GB" sz="1800" dirty="0"/>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Tree>
    <p:extLst>
      <p:ext uri="{BB962C8B-B14F-4D97-AF65-F5344CB8AC3E}">
        <p14:creationId xmlns:p14="http://schemas.microsoft.com/office/powerpoint/2010/main" val="101511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afternoon</a:t>
            </a:r>
            <a:endParaRPr lang="en-GB" dirty="0"/>
          </a:p>
        </p:txBody>
      </p:sp>
      <p:sp>
        <p:nvSpPr>
          <p:cNvPr id="3" name="Content Placeholder 2"/>
          <p:cNvSpPr>
            <a:spLocks noGrp="1"/>
          </p:cNvSpPr>
          <p:nvPr>
            <p:ph idx="1"/>
          </p:nvPr>
        </p:nvSpPr>
        <p:spPr/>
        <p:txBody>
          <a:bodyPr/>
          <a:lstStyle/>
          <a:p>
            <a:pPr marL="342900" lvl="1" indent="-342900">
              <a:buClr>
                <a:schemeClr val="bg2"/>
              </a:buClr>
              <a:buSzPct val="75000"/>
              <a:buFont typeface="Wingdings" pitchFamily="2" charset="2"/>
              <a:buChar char="n"/>
            </a:pPr>
            <a:r>
              <a:rPr lang="en-GB" dirty="0"/>
              <a:t>During the accesses, the thresholds of the warm magnets at point 7 were increased by a factor </a:t>
            </a:r>
            <a:r>
              <a:rPr lang="en-GB" dirty="0" smtClean="0"/>
              <a:t>2→ </a:t>
            </a:r>
          </a:p>
          <a:p>
            <a:pPr marL="342900" lvl="1" indent="-342900">
              <a:buClr>
                <a:schemeClr val="bg2"/>
              </a:buClr>
              <a:buSzPct val="75000"/>
              <a:buFont typeface="Wingdings" pitchFamily="2" charset="2"/>
              <a:buChar char="n"/>
            </a:pPr>
            <a:endParaRPr lang="en-GB" dirty="0"/>
          </a:p>
          <a:p>
            <a:pPr marL="342900" lvl="1" indent="-342900">
              <a:buClr>
                <a:schemeClr val="bg2"/>
              </a:buClr>
              <a:buSzPct val="75000"/>
              <a:buFont typeface="Wingdings" pitchFamily="2" charset="2"/>
              <a:buChar char="n"/>
            </a:pPr>
            <a:r>
              <a:rPr lang="en-GB" dirty="0"/>
              <a:t>E</a:t>
            </a:r>
            <a:r>
              <a:rPr lang="en-GB" dirty="0" smtClean="0"/>
              <a:t>nd </a:t>
            </a:r>
            <a:r>
              <a:rPr lang="en-GB" dirty="0"/>
              <a:t>of the access, </a:t>
            </a:r>
            <a:r>
              <a:rPr lang="en-GB" dirty="0" smtClean="0"/>
              <a:t>started </a:t>
            </a:r>
            <a:r>
              <a:rPr lang="en-GB" dirty="0" err="1" smtClean="0"/>
              <a:t>precycling</a:t>
            </a:r>
            <a:r>
              <a:rPr lang="en-GB" dirty="0" smtClean="0"/>
              <a:t>…</a:t>
            </a:r>
          </a:p>
          <a:p>
            <a:pPr marL="342900" lvl="1" indent="-342900">
              <a:buClr>
                <a:schemeClr val="bg2"/>
              </a:buClr>
              <a:buSzPct val="75000"/>
              <a:buFont typeface="Wingdings" pitchFamily="2" charset="2"/>
              <a:buChar char="n"/>
            </a:pPr>
            <a:r>
              <a:rPr lang="en-GB" dirty="0" smtClean="0"/>
              <a:t>14:00 Ready for beam but…</a:t>
            </a:r>
          </a:p>
          <a:p>
            <a:pPr marL="342900" lvl="1" indent="-342900">
              <a:buClr>
                <a:schemeClr val="bg2"/>
              </a:buClr>
              <a:buSzPct val="75000"/>
              <a:buFont typeface="Wingdings" pitchFamily="2" charset="2"/>
              <a:buChar char="n"/>
            </a:pPr>
            <a:r>
              <a:rPr lang="en-GB" dirty="0" smtClean="0"/>
              <a:t>RF fault: klystron </a:t>
            </a:r>
            <a:r>
              <a:rPr lang="en-GB" dirty="0"/>
              <a:t>filament </a:t>
            </a:r>
            <a:r>
              <a:rPr lang="en-GB" dirty="0" smtClean="0"/>
              <a:t>current incorrect</a:t>
            </a:r>
          </a:p>
          <a:p>
            <a:pPr marL="742950" lvl="2" indent="-342900">
              <a:buSzPct val="75000"/>
            </a:pPr>
            <a:r>
              <a:rPr lang="en-GB" dirty="0"/>
              <a:t>A</a:t>
            </a:r>
            <a:r>
              <a:rPr lang="en-GB" dirty="0" smtClean="0"/>
              <a:t>ccess </a:t>
            </a:r>
            <a:r>
              <a:rPr lang="en-GB" dirty="0"/>
              <a:t>to fix the </a:t>
            </a:r>
            <a:r>
              <a:rPr lang="en-GB" dirty="0" smtClean="0"/>
              <a:t>problem</a:t>
            </a:r>
          </a:p>
          <a:p>
            <a:pPr marL="742950" lvl="2" indent="-342900">
              <a:buSzPct val="75000"/>
            </a:pPr>
            <a:r>
              <a:rPr lang="en-GB" dirty="0"/>
              <a:t>Cleaning of Klystron filament contacts</a:t>
            </a:r>
            <a:r>
              <a:rPr lang="en-GB" dirty="0" smtClean="0"/>
              <a:t>. </a:t>
            </a: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Tree>
    <p:extLst>
      <p:ext uri="{BB962C8B-B14F-4D97-AF65-F5344CB8AC3E}">
        <p14:creationId xmlns:p14="http://schemas.microsoft.com/office/powerpoint/2010/main" val="24882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Threshold changes</a:t>
            </a:r>
            <a:endParaRPr lang="en-GB" dirty="0"/>
          </a:p>
        </p:txBody>
      </p:sp>
      <p:sp>
        <p:nvSpPr>
          <p:cNvPr id="3" name="Content Placeholder 2"/>
          <p:cNvSpPr>
            <a:spLocks noGrp="1"/>
          </p:cNvSpPr>
          <p:nvPr>
            <p:ph idx="1"/>
          </p:nvPr>
        </p:nvSpPr>
        <p:spPr>
          <a:xfrm>
            <a:off x="467430" y="980660"/>
            <a:ext cx="8229600" cy="5111750"/>
          </a:xfrm>
        </p:spPr>
        <p:txBody>
          <a:bodyPr/>
          <a:lstStyle/>
          <a:p>
            <a:r>
              <a:rPr lang="en-GB" dirty="0"/>
              <a:t>All 48 monitors in family THRI_MQW (BLMs protecting warm </a:t>
            </a:r>
            <a:r>
              <a:rPr lang="en-GB" dirty="0" err="1"/>
              <a:t>quadrupoles</a:t>
            </a:r>
            <a:r>
              <a:rPr lang="en-GB" dirty="0"/>
              <a:t>) have their thresholds increase by a factor 2 in RS8-RS12 (integration windows from 0.8s and until 83s). </a:t>
            </a:r>
            <a:endParaRPr lang="en-GB" dirty="0" smtClean="0"/>
          </a:p>
          <a:p>
            <a:r>
              <a:rPr lang="en-GB" dirty="0" smtClean="0"/>
              <a:t>The </a:t>
            </a:r>
            <a:r>
              <a:rPr lang="en-GB" dirty="0"/>
              <a:t>monitor factor is reduced from 1.0 to 0.5 and the Master threshold is properly scaled to keep the applied thresholds at the same level as before the change</a:t>
            </a:r>
            <a:r>
              <a:rPr lang="en-GB" dirty="0" smtClean="0"/>
              <a:t>.</a:t>
            </a:r>
          </a:p>
          <a:p>
            <a:pPr lvl="1"/>
            <a:r>
              <a:rPr lang="en-GB" dirty="0" smtClean="0"/>
              <a:t> </a:t>
            </a:r>
            <a:r>
              <a:rPr lang="en-GB" dirty="0"/>
              <a:t>Note that the applied thresholds are reduced from 23.17Gy/s to 11.58 in the integration windows of 2.5 </a:t>
            </a:r>
            <a:r>
              <a:rPr lang="en-GB" dirty="0" err="1"/>
              <a:t>ms</a:t>
            </a:r>
            <a:r>
              <a:rPr lang="en-GB" dirty="0"/>
              <a:t> and below due to the limit of the electronics. </a:t>
            </a:r>
            <a:endParaRPr lang="en-GB" dirty="0"/>
          </a:p>
          <a:p>
            <a:r>
              <a:rPr lang="en-GB" dirty="0" smtClean="0"/>
              <a:t>Two </a:t>
            </a:r>
            <a:r>
              <a:rPr lang="en-GB" dirty="0"/>
              <a:t>TCLA monitors in IP7 (BLMEI.06R7.B1E10_TCLA.C6R7.B1 and BLMEI.06R7.B1E10_TCLA.D6R7.B1) have their monitor factor </a:t>
            </a:r>
            <a:r>
              <a:rPr lang="en-GB" dirty="0" smtClean="0"/>
              <a:t>increased </a:t>
            </a:r>
            <a:r>
              <a:rPr lang="en-GB" dirty="0"/>
              <a:t>by a factor 2 (from 0.1 to 0.2). </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
        <p:nvSpPr>
          <p:cNvPr id="6" name="TextBox 5"/>
          <p:cNvSpPr txBox="1"/>
          <p:nvPr/>
        </p:nvSpPr>
        <p:spPr>
          <a:xfrm>
            <a:off x="5364110" y="6350169"/>
            <a:ext cx="3312460" cy="400110"/>
          </a:xfrm>
          <a:prstGeom prst="rect">
            <a:avLst/>
          </a:prstGeom>
          <a:noFill/>
        </p:spPr>
        <p:txBody>
          <a:bodyPr wrap="square" rtlCol="0">
            <a:spAutoFit/>
          </a:bodyPr>
          <a:lstStyle/>
          <a:p>
            <a:r>
              <a:rPr lang="it-IT" dirty="0"/>
              <a:t>Eduardo Nebot Del </a:t>
            </a:r>
            <a:r>
              <a:rPr lang="it-IT" dirty="0" smtClean="0"/>
              <a:t>Busto</a:t>
            </a:r>
            <a:endParaRPr lang="en-GB" dirty="0"/>
          </a:p>
        </p:txBody>
      </p:sp>
    </p:spTree>
    <p:extLst>
      <p:ext uri="{BB962C8B-B14F-4D97-AF65-F5344CB8AC3E}">
        <p14:creationId xmlns:p14="http://schemas.microsoft.com/office/powerpoint/2010/main" val="37959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afternoon</a:t>
            </a:r>
            <a:endParaRPr lang="en-GB" dirty="0"/>
          </a:p>
        </p:txBody>
      </p:sp>
      <p:sp>
        <p:nvSpPr>
          <p:cNvPr id="3" name="Content Placeholder 2"/>
          <p:cNvSpPr>
            <a:spLocks noGrp="1"/>
          </p:cNvSpPr>
          <p:nvPr>
            <p:ph idx="1"/>
          </p:nvPr>
        </p:nvSpPr>
        <p:spPr/>
        <p:txBody>
          <a:bodyPr/>
          <a:lstStyle/>
          <a:p>
            <a:r>
              <a:rPr lang="en-GB" dirty="0" smtClean="0"/>
              <a:t>16:10 Beam in following access for RF</a:t>
            </a:r>
          </a:p>
          <a:p>
            <a:r>
              <a:rPr lang="en-GB" dirty="0" smtClean="0"/>
              <a:t>17:05  1092 bunches – very smooth injection</a:t>
            </a:r>
          </a:p>
          <a:p>
            <a:r>
              <a:rPr lang="en-GB" dirty="0" smtClean="0"/>
              <a:t>17:50 Stable beams Fill 2511</a:t>
            </a:r>
          </a:p>
          <a:p>
            <a:pPr lvl="1"/>
            <a:r>
              <a:rPr lang="en-GB" dirty="0" smtClean="0"/>
              <a:t>Initial luminosity in Atlas  </a:t>
            </a:r>
            <a:r>
              <a:rPr lang="en-GB" dirty="0"/>
              <a:t>3.78x10</a:t>
            </a:r>
            <a:r>
              <a:rPr lang="en-GB" baseline="30000" dirty="0"/>
              <a:t>33</a:t>
            </a:r>
            <a:r>
              <a:rPr lang="en-GB" dirty="0"/>
              <a:t> </a:t>
            </a:r>
            <a:r>
              <a:rPr lang="en-GB" dirty="0" smtClean="0"/>
              <a:t>cm</a:t>
            </a:r>
            <a:r>
              <a:rPr lang="en-GB" baseline="30000" dirty="0" smtClean="0"/>
              <a:t>-2</a:t>
            </a:r>
            <a:r>
              <a:rPr lang="en-GB" dirty="0" smtClean="0"/>
              <a:t>s</a:t>
            </a:r>
            <a:r>
              <a:rPr lang="en-GB" baseline="30000" dirty="0" smtClean="0"/>
              <a:t>-1 </a:t>
            </a:r>
          </a:p>
          <a:p>
            <a:pPr lvl="1"/>
            <a:r>
              <a:rPr lang="en-GB" dirty="0" smtClean="0">
                <a:latin typeface="Arial" pitchFamily="34" charset="0"/>
              </a:rPr>
              <a:t>1.29e11 ppb</a:t>
            </a:r>
          </a:p>
          <a:p>
            <a:r>
              <a:rPr lang="en-GB" dirty="0" smtClean="0">
                <a:latin typeface="Arial" pitchFamily="34" charset="0"/>
              </a:rPr>
              <a:t>19:00 </a:t>
            </a:r>
            <a:r>
              <a:rPr lang="en-GB" dirty="0"/>
              <a:t>Internal fault of ROD.A12B1 converter. For coupling also ROF.A12B1 and RSF/D.A12B1 tripped. </a:t>
            </a:r>
            <a:endParaRPr lang="en-GB" dirty="0" smtClean="0"/>
          </a:p>
          <a:p>
            <a:pPr lvl="1"/>
            <a:r>
              <a:rPr lang="en-GB" dirty="0" smtClean="0">
                <a:latin typeface="Arial" pitchFamily="34" charset="0"/>
              </a:rPr>
              <a:t>Access required, RP piquet a wee way away, biometry didn’t work…</a:t>
            </a:r>
          </a:p>
          <a:p>
            <a:r>
              <a:rPr lang="en-GB" dirty="0" err="1" smtClean="0">
                <a:latin typeface="Arial" pitchFamily="34" charset="0"/>
              </a:rPr>
              <a:t>Precycle</a:t>
            </a:r>
            <a:r>
              <a:rPr lang="en-GB" dirty="0" smtClean="0">
                <a:latin typeface="Arial" pitchFamily="34" charset="0"/>
              </a:rPr>
              <a:t> etc.</a:t>
            </a:r>
          </a:p>
          <a:p>
            <a:r>
              <a:rPr lang="en-GB" dirty="0" smtClean="0">
                <a:latin typeface="Arial" pitchFamily="34" charset="0"/>
              </a:rPr>
              <a:t>23:40 Injecting probes</a:t>
            </a:r>
            <a:endParaRPr lang="en-GB" dirty="0">
              <a:latin typeface="Arial" pitchFamily="34" charset="0"/>
            </a:endParaRPr>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Tree>
    <p:extLst>
      <p:ext uri="{BB962C8B-B14F-4D97-AF65-F5344CB8AC3E}">
        <p14:creationId xmlns:p14="http://schemas.microsoft.com/office/powerpoint/2010/main" val="325009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morning</a:t>
            </a:r>
            <a:endParaRPr lang="en-GB" dirty="0"/>
          </a:p>
        </p:txBody>
      </p:sp>
      <p:sp>
        <p:nvSpPr>
          <p:cNvPr id="3" name="Content Placeholder 2"/>
          <p:cNvSpPr>
            <a:spLocks noGrp="1"/>
          </p:cNvSpPr>
          <p:nvPr>
            <p:ph idx="1"/>
          </p:nvPr>
        </p:nvSpPr>
        <p:spPr>
          <a:xfrm>
            <a:off x="467430" y="1196690"/>
            <a:ext cx="8229600" cy="5111750"/>
          </a:xfrm>
        </p:spPr>
        <p:txBody>
          <a:bodyPr/>
          <a:lstStyle/>
          <a:p>
            <a:r>
              <a:rPr lang="en-GB" dirty="0" smtClean="0"/>
              <a:t>LINAC2 </a:t>
            </a:r>
            <a:r>
              <a:rPr lang="en-GB" dirty="0" err="1" smtClean="0"/>
              <a:t>quadrupole</a:t>
            </a:r>
            <a:r>
              <a:rPr lang="en-GB" dirty="0" smtClean="0"/>
              <a:t> problem</a:t>
            </a:r>
          </a:p>
          <a:p>
            <a:r>
              <a:rPr lang="en-GB" dirty="0" smtClean="0"/>
              <a:t>01:30 re-injecting</a:t>
            </a:r>
          </a:p>
          <a:p>
            <a:r>
              <a:rPr lang="en-GB" dirty="0" smtClean="0"/>
              <a:t>02:45 Squeeze</a:t>
            </a:r>
          </a:p>
          <a:p>
            <a:pPr lvl="1"/>
            <a:r>
              <a:rPr lang="en-GB" dirty="0" smtClean="0"/>
              <a:t>Hitting ~30% dump threshold on two BLM *</a:t>
            </a:r>
            <a:r>
              <a:rPr lang="en-GB" b="1" dirty="0" smtClean="0"/>
              <a:t>TCLA</a:t>
            </a:r>
            <a:r>
              <a:rPr lang="en-GB" dirty="0" smtClean="0"/>
              <a:t>*.L7.B2 between 2.5 and 2.0 m. Probably orbit.</a:t>
            </a:r>
          </a:p>
          <a:p>
            <a:r>
              <a:rPr lang="en-GB" dirty="0" smtClean="0"/>
              <a:t>03:08 Colliding</a:t>
            </a:r>
          </a:p>
          <a:p>
            <a:pPr lvl="1"/>
            <a:r>
              <a:rPr lang="en-GB" dirty="0" smtClean="0"/>
              <a:t>Hitting ~45% </a:t>
            </a:r>
            <a:r>
              <a:rPr lang="en-GB" dirty="0"/>
              <a:t>dump threshold on two BLM </a:t>
            </a:r>
            <a:r>
              <a:rPr lang="en-GB" dirty="0" smtClean="0"/>
              <a:t>*</a:t>
            </a:r>
            <a:r>
              <a:rPr lang="en-GB" b="1" dirty="0" smtClean="0"/>
              <a:t>MQWA</a:t>
            </a:r>
            <a:r>
              <a:rPr lang="en-GB" dirty="0" smtClean="0"/>
              <a:t>*.L7 </a:t>
            </a:r>
          </a:p>
          <a:p>
            <a:r>
              <a:rPr lang="en-GB" dirty="0" smtClean="0"/>
              <a:t>03:10 Stable beams - fill 2513</a:t>
            </a:r>
          </a:p>
          <a:p>
            <a:pPr lvl="1"/>
            <a:r>
              <a:rPr lang="en-GB" dirty="0" smtClean="0"/>
              <a:t>1.26e11 ppb</a:t>
            </a:r>
          </a:p>
          <a:p>
            <a:pPr lvl="1"/>
            <a:r>
              <a:rPr lang="en-GB" dirty="0" smtClean="0"/>
              <a:t>3.37 x 10</a:t>
            </a:r>
            <a:r>
              <a:rPr lang="en-GB" baseline="30000" dirty="0" smtClean="0"/>
              <a:t>33</a:t>
            </a:r>
            <a:r>
              <a:rPr lang="en-GB" dirty="0" smtClean="0"/>
              <a:t> cm</a:t>
            </a:r>
            <a:r>
              <a:rPr lang="en-GB" baseline="30000" dirty="0" smtClean="0"/>
              <a:t>-2</a:t>
            </a:r>
            <a:r>
              <a:rPr lang="en-GB" dirty="0" smtClean="0"/>
              <a:t>s</a:t>
            </a:r>
            <a:r>
              <a:rPr lang="en-GB" baseline="30000" dirty="0" smtClean="0"/>
              <a:t>-1</a:t>
            </a:r>
          </a:p>
          <a:p>
            <a:pPr lvl="1"/>
            <a:r>
              <a:rPr lang="en-GB" dirty="0" smtClean="0"/>
              <a:t>(~2.6 micron from luminosity)</a:t>
            </a:r>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spTree>
    <p:extLst>
      <p:ext uri="{BB962C8B-B14F-4D97-AF65-F5344CB8AC3E}">
        <p14:creationId xmlns:p14="http://schemas.microsoft.com/office/powerpoint/2010/main" val="324872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Injection</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10" y="980659"/>
            <a:ext cx="8569190" cy="540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09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Beam loss spikes</a:t>
            </a:r>
            <a:endParaRPr lang="en-GB" dirty="0"/>
          </a:p>
        </p:txBody>
      </p:sp>
      <p:sp>
        <p:nvSpPr>
          <p:cNvPr id="3" name="Footer Placeholder 2"/>
          <p:cNvSpPr>
            <a:spLocks noGrp="1"/>
          </p:cNvSpPr>
          <p:nvPr>
            <p:ph type="ftr" sz="quarter" idx="10"/>
          </p:nvPr>
        </p:nvSpPr>
        <p:spPr/>
        <p:txBody>
          <a:bodyPr/>
          <a:lstStyle/>
          <a:p>
            <a:r>
              <a:rPr lang="en-US" smtClean="0"/>
              <a:t>LHC status </a:t>
            </a:r>
            <a:endParaRPr lang="en-US" dirty="0"/>
          </a:p>
        </p:txBody>
      </p:sp>
      <p:sp>
        <p:nvSpPr>
          <p:cNvPr id="4" name="Date Placeholder 3"/>
          <p:cNvSpPr>
            <a:spLocks noGrp="1"/>
          </p:cNvSpPr>
          <p:nvPr>
            <p:ph type="dt" sz="half" idx="12"/>
          </p:nvPr>
        </p:nvSpPr>
        <p:spPr/>
        <p:txBody>
          <a:bodyPr/>
          <a:lstStyle/>
          <a:p>
            <a:r>
              <a:rPr lang="en-US" dirty="0" smtClean="0"/>
              <a:t>13-4-12</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6908"/>
            <a:ext cx="9144000" cy="5544184"/>
          </a:xfrm>
          <a:prstGeom prst="rect">
            <a:avLst/>
          </a:prstGeom>
        </p:spPr>
      </p:pic>
    </p:spTree>
    <p:extLst>
      <p:ext uri="{BB962C8B-B14F-4D97-AF65-F5344CB8AC3E}">
        <p14:creationId xmlns:p14="http://schemas.microsoft.com/office/powerpoint/2010/main" val="248925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Collisions</a:t>
            </a:r>
            <a:endParaRPr lang="en-GB" dirty="0"/>
          </a:p>
        </p:txBody>
      </p:sp>
      <p:sp>
        <p:nvSpPr>
          <p:cNvPr id="3" name="Footer Placeholder 2"/>
          <p:cNvSpPr>
            <a:spLocks noGrp="1"/>
          </p:cNvSpPr>
          <p:nvPr>
            <p:ph type="ftr" sz="quarter" idx="10"/>
          </p:nvPr>
        </p:nvSpPr>
        <p:spPr/>
        <p:txBody>
          <a:bodyPr/>
          <a:lstStyle/>
          <a:p>
            <a:r>
              <a:rPr lang="en-US" smtClean="0"/>
              <a:t>LHC status </a:t>
            </a:r>
            <a:endParaRPr lang="en-US" dirty="0"/>
          </a:p>
        </p:txBody>
      </p:sp>
      <p:sp>
        <p:nvSpPr>
          <p:cNvPr id="4" name="Date Placeholder 3"/>
          <p:cNvSpPr>
            <a:spLocks noGrp="1"/>
          </p:cNvSpPr>
          <p:nvPr>
            <p:ph type="dt" sz="half" idx="12"/>
          </p:nvPr>
        </p:nvSpPr>
        <p:spPr/>
        <p:txBody>
          <a:bodyPr/>
          <a:lstStyle/>
          <a:p>
            <a:r>
              <a:rPr lang="en-US" smtClean="0"/>
              <a:t>13-4-12</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2268"/>
            <a:ext cx="9144000" cy="4973463"/>
          </a:xfrm>
          <a:prstGeom prst="rect">
            <a:avLst/>
          </a:prstGeom>
        </p:spPr>
      </p:pic>
    </p:spTree>
    <p:extLst>
      <p:ext uri="{BB962C8B-B14F-4D97-AF65-F5344CB8AC3E}">
        <p14:creationId xmlns:p14="http://schemas.microsoft.com/office/powerpoint/2010/main" val="217744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Performance</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13-4-12</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510" y="869911"/>
            <a:ext cx="8905456" cy="227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0" y="3429000"/>
            <a:ext cx="4179711" cy="3003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11729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34416</TotalTime>
  <Words>557</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Friday morning</vt:lpstr>
      <vt:lpstr>Friday afternoon</vt:lpstr>
      <vt:lpstr>Threshold changes</vt:lpstr>
      <vt:lpstr>Friday afternoon</vt:lpstr>
      <vt:lpstr>Saturday morning</vt:lpstr>
      <vt:lpstr>Injection</vt:lpstr>
      <vt:lpstr>Beam loss spikes</vt:lpstr>
      <vt:lpstr>Collisions</vt:lpstr>
      <vt:lpstr>Performance</vt:lpstr>
      <vt:lpstr>LBDS issue</vt:lpstr>
      <vt:lpstr>LBDS issue</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Mike Lamont</cp:lastModifiedBy>
  <cp:revision>1681</cp:revision>
  <dcterms:created xsi:type="dcterms:W3CDTF">2010-04-04T19:37:12Z</dcterms:created>
  <dcterms:modified xsi:type="dcterms:W3CDTF">2012-04-14T06:57:59Z</dcterms:modified>
</cp:coreProperties>
</file>