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9" r:id="rId1"/>
  </p:sldMasterIdLst>
  <p:notesMasterIdLst>
    <p:notesMasterId r:id="rId19"/>
  </p:notesMasterIdLst>
  <p:handoutMasterIdLst>
    <p:handoutMasterId r:id="rId20"/>
  </p:handoutMasterIdLst>
  <p:sldIdLst>
    <p:sldId id="851" r:id="rId2"/>
    <p:sldId id="855" r:id="rId3"/>
    <p:sldId id="856" r:id="rId4"/>
    <p:sldId id="852" r:id="rId5"/>
    <p:sldId id="857" r:id="rId6"/>
    <p:sldId id="849" r:id="rId7"/>
    <p:sldId id="854" r:id="rId8"/>
    <p:sldId id="850" r:id="rId9"/>
    <p:sldId id="863" r:id="rId10"/>
    <p:sldId id="864" r:id="rId11"/>
    <p:sldId id="865" r:id="rId12"/>
    <p:sldId id="853" r:id="rId13"/>
    <p:sldId id="858" r:id="rId14"/>
    <p:sldId id="860" r:id="rId15"/>
    <p:sldId id="859" r:id="rId16"/>
    <p:sldId id="861" r:id="rId17"/>
    <p:sldId id="862" r:id="rId18"/>
  </p:sldIdLst>
  <p:sldSz cx="9144000" cy="6858000" type="screen4x3"/>
  <p:notesSz cx="7010400" cy="9296400"/>
  <p:defaultTextStyle>
    <a:defPPr>
      <a:defRPr lang="en-US"/>
    </a:defPPr>
    <a:lvl1pPr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1pPr>
    <a:lvl2pPr marL="4572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2pPr>
    <a:lvl3pPr marL="9144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3pPr>
    <a:lvl4pPr marL="13716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4pPr>
    <a:lvl5pPr marL="1828800" algn="ctr" rtl="0" eaLnBrk="0" fontAlgn="base" hangingPunct="0">
      <a:spcBef>
        <a:spcPct val="50000"/>
      </a:spcBef>
      <a:spcAft>
        <a:spcPct val="0"/>
      </a:spcAft>
      <a:defRPr sz="2000" kern="1200">
        <a:solidFill>
          <a:schemeClr val="bg2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bg2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FF0000"/>
    <a:srgbClr val="99FF99"/>
    <a:srgbClr val="0000FF"/>
    <a:srgbClr val="FFCCCC"/>
    <a:srgbClr val="9FCAFF"/>
    <a:srgbClr val="DDDDDD"/>
    <a:srgbClr val="99FFCC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971" autoAdjust="0"/>
    <p:restoredTop sz="91575" autoAdjust="0"/>
  </p:normalViewPr>
  <p:slideViewPr>
    <p:cSldViewPr>
      <p:cViewPr>
        <p:scale>
          <a:sx n="100" d="100"/>
          <a:sy n="100" d="100"/>
        </p:scale>
        <p:origin x="-198" y="-90"/>
      </p:cViewPr>
      <p:guideLst>
        <p:guide orient="horz" pos="2160"/>
        <p:guide pos="5103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10" cy="7201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338" y="0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71544C-6647-7A44-A30B-40518DF4CE46}" type="datetimeFigureOut">
              <a:rPr lang="en-US" smtClean="0"/>
              <a:pPr/>
              <a:t>4/12/2012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338" y="8829675"/>
            <a:ext cx="3038475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1DEE20-7222-3F4B-902C-214D1A5332D5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1504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1100" y="696913"/>
            <a:ext cx="46482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17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317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317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200">
                <a:solidFill>
                  <a:schemeClr val="tx1"/>
                </a:solidFill>
              </a:defRPr>
            </a:lvl1pPr>
          </a:lstStyle>
          <a:p>
            <a:fld id="{1EE94C69-A77A-4829-890D-081FF2A6740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561455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E94C69-A77A-4829-890D-081FF2A6740B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01468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2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25603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sp>
          <p:nvSpPr>
            <p:cNvPr id="25604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eaLnBrk="1" hangingPunct="1">
                <a:spcBef>
                  <a:spcPct val="0"/>
                </a:spcBef>
              </a:pPr>
              <a:endParaRPr lang="en-US" sz="2400">
                <a:solidFill>
                  <a:schemeClr val="tx1"/>
                </a:solidFill>
                <a:latin typeface="Times New Roman" pitchFamily="18" charset="0"/>
              </a:endParaRPr>
            </a:p>
          </p:txBody>
        </p:sp>
        <p:grpSp>
          <p:nvGrpSpPr>
            <p:cNvPr id="25605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25606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7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8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09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0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1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2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3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4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  <p:sp>
            <p:nvSpPr>
              <p:cNvPr id="25615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eaLnBrk="1" hangingPunct="1">
                  <a:spcBef>
                    <a:spcPct val="0"/>
                  </a:spcBef>
                </a:pPr>
                <a:endParaRPr lang="en-US" sz="2400">
                  <a:solidFill>
                    <a:schemeClr val="tx1"/>
                  </a:solidFill>
                  <a:latin typeface="Times New Roman" pitchFamily="18" charset="0"/>
                </a:endParaRPr>
              </a:p>
            </p:txBody>
          </p:sp>
        </p:grpSp>
      </p:grpSp>
      <p:sp>
        <p:nvSpPr>
          <p:cNvPr id="25616" name="Rectangle 16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13-4-12</a:t>
            </a:r>
            <a:endParaRPr lang="en-US"/>
          </a:p>
        </p:txBody>
      </p:sp>
      <p:sp>
        <p:nvSpPr>
          <p:cNvPr id="25617" name="Rectangle 17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LHC status </a:t>
            </a:r>
            <a:endParaRPr lang="en-US"/>
          </a:p>
        </p:txBody>
      </p:sp>
      <p:sp>
        <p:nvSpPr>
          <p:cNvPr id="25618" name="Rectangle 18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Arial Black" pitchFamily="34" charset="0"/>
              </a:defRPr>
            </a:lvl1pPr>
          </a:lstStyle>
          <a:p>
            <a:fld id="{42080964-D815-4D51-9BE1-AC88875DFBA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561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38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562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/>
            </a:lvl1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9DD70A9-BAE9-49B5-BB4A-4022358022C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13-4-12</a:t>
            </a: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00850" y="25400"/>
            <a:ext cx="2112963" cy="62833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5400"/>
            <a:ext cx="6191250" cy="62833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E8FBF62-69F5-429E-9AEA-628EF2B2989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13-4-12</a:t>
            </a:r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status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C49955D0-AFF1-4FD6-B1E6-F241286C4CD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13-4-12</a:t>
            </a:r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25400"/>
            <a:ext cx="8229600" cy="52387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196975"/>
            <a:ext cx="8229600" cy="5111750"/>
          </a:xfrm>
        </p:spPr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>
          <a:xfrm>
            <a:off x="3124200" y="6632575"/>
            <a:ext cx="2895600" cy="252413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LHC status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>
          <a:xfrm>
            <a:off x="6902450" y="6632575"/>
            <a:ext cx="2133600" cy="252413"/>
          </a:xfrm>
        </p:spPr>
        <p:txBody>
          <a:bodyPr/>
          <a:lstStyle>
            <a:lvl1pPr>
              <a:defRPr/>
            </a:lvl1pPr>
          </a:lstStyle>
          <a:p>
            <a:fld id="{4F3283CE-86ED-4A5A-9952-48D6A180EE0C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>
          <a:xfrm>
            <a:off x="34925" y="6616700"/>
            <a:ext cx="2133600" cy="268288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13-4-12</a:t>
            </a:r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newlhc logo1.gif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-681848" y="0"/>
            <a:ext cx="1357346" cy="1357346"/>
          </a:xfrm>
          <a:prstGeom prst="rect">
            <a:avLst/>
          </a:prstGeom>
          <a:effectLst>
            <a:glow rad="101600">
              <a:schemeClr val="accent1">
                <a:lumMod val="40000"/>
                <a:lumOff val="60000"/>
                <a:alpha val="40000"/>
              </a:schemeClr>
            </a:glow>
            <a:reflection blurRad="6350" stA="50000" endA="300" endPos="55000" dir="5400000" sy="-100000" algn="bl" rotWithShape="0"/>
            <a:softEdge rad="12700"/>
          </a:effectLst>
        </p:spPr>
      </p:pic>
      <p:sp>
        <p:nvSpPr>
          <p:cNvPr id="11" name="Text Placeholder 10"/>
          <p:cNvSpPr>
            <a:spLocks noGrp="1"/>
          </p:cNvSpPr>
          <p:nvPr>
            <p:ph type="body" sz="quarter" idx="10"/>
          </p:nvPr>
        </p:nvSpPr>
        <p:spPr>
          <a:xfrm>
            <a:off x="685800" y="1295400"/>
            <a:ext cx="8128000" cy="4597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6" name="Title Placeholder 1"/>
          <p:cNvSpPr>
            <a:spLocks noGrp="1"/>
          </p:cNvSpPr>
          <p:nvPr>
            <p:ph type="title"/>
          </p:nvPr>
        </p:nvSpPr>
        <p:spPr bwMode="auto">
          <a:xfrm>
            <a:off x="1600200" y="152400"/>
            <a:ext cx="7315200" cy="792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>
            <a:lvl1pPr>
              <a:defRPr sz="3600"/>
            </a:lvl1pPr>
          </a:lstStyle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1"/>
          </p:nvPr>
        </p:nvSpPr>
        <p:spPr>
          <a:xfrm>
            <a:off x="204788" y="6553200"/>
            <a:ext cx="1199009" cy="198438"/>
          </a:xfrm>
        </p:spPr>
        <p:txBody>
          <a:bodyPr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13-4-12</a:t>
            </a: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>
          <a:xfrm>
            <a:off x="1764402" y="6553200"/>
            <a:ext cx="5615189" cy="198438"/>
          </a:xfrm>
        </p:spPr>
        <p:txBody>
          <a:bodyPr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 dirty="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r>
              <a:rPr lang="en-US" smtClean="0"/>
              <a:t>LHC status 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3"/>
          </p:nvPr>
        </p:nvSpPr>
        <p:spPr>
          <a:xfrm>
            <a:off x="8433851" y="6553200"/>
            <a:ext cx="495837" cy="198438"/>
          </a:xfrm>
        </p:spPr>
        <p:txBody>
          <a:bodyPr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5548BC7-4E35-4494-AD1E-CD52997EA5E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 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57C3E7D3-E8A8-4E1B-881E-DBC7929F152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13-4-12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 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6E0ED20-7A76-4972-AE92-35B37E63204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13-4-12</a:t>
            </a: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975"/>
            <a:ext cx="4038600" cy="51117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8C3C834-58DF-41D7-88B7-80F9B44404A1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13-4-12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 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5E1D296-40C6-4194-BE1B-ED8CF69751C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13-4-12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0D66058-8582-419F-AA3B-A79C8D77E78A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13-4-12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 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5627ED7-E218-4887-B885-6131837B1356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13-4-12</a:t>
            </a: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5E8A60-F04D-4DB5-AB5E-D47017D00F3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13-4-12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LHC status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76E6735-74B0-4165-999F-8C826942DD75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2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13-4-12</a:t>
            </a: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632575"/>
            <a:ext cx="2895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LHC status </a:t>
            </a:r>
            <a:endParaRPr lang="en-US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02450" y="6632575"/>
            <a:ext cx="2133600" cy="252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spcBef>
                <a:spcPct val="0"/>
              </a:spcBef>
              <a:defRPr sz="1000"/>
            </a:lvl1pPr>
          </a:lstStyle>
          <a:p>
            <a:fld id="{212BBE4B-11BF-433F-B4D5-C48334632EB9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24590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684213" y="25400"/>
            <a:ext cx="82296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4591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2459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4925" y="6616700"/>
            <a:ext cx="2133600" cy="268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1" hangingPunct="1">
              <a:spcBef>
                <a:spcPct val="0"/>
              </a:spcBef>
              <a:defRPr sz="1200"/>
            </a:lvl1pPr>
          </a:lstStyle>
          <a:p>
            <a:r>
              <a:rPr lang="en-US" smtClean="0"/>
              <a:t>13-4-12</a:t>
            </a:r>
            <a:endParaRPr lang="en-US" dirty="0"/>
          </a:p>
        </p:txBody>
      </p:sp>
      <p:sp>
        <p:nvSpPr>
          <p:cNvPr id="24593" name="Line 17"/>
          <p:cNvSpPr>
            <a:spLocks noChangeShapeType="1"/>
          </p:cNvSpPr>
          <p:nvPr userDrawn="1"/>
        </p:nvSpPr>
        <p:spPr bwMode="auto">
          <a:xfrm>
            <a:off x="684213" y="620713"/>
            <a:ext cx="8280400" cy="0"/>
          </a:xfrm>
          <a:prstGeom prst="line">
            <a:avLst/>
          </a:prstGeom>
          <a:noFill/>
          <a:ln w="25400" cap="sq">
            <a:solidFill>
              <a:schemeClr val="bg2"/>
            </a:solidFill>
            <a:round/>
            <a:headEnd/>
            <a:tailEnd type="none" w="lg" len="lg"/>
          </a:ln>
          <a:effectLst/>
        </p:spPr>
        <p:txBody>
          <a:bodyPr wrap="none" anchor="ctr"/>
          <a:lstStyle/>
          <a:p>
            <a:endParaRPr lang="en-US"/>
          </a:p>
        </p:txBody>
      </p:sp>
      <p:pic>
        <p:nvPicPr>
          <p:cNvPr id="24594" name="Picture 18"/>
          <p:cNvPicPr>
            <a:picLocks noChangeAspect="1" noChangeArrowheads="1"/>
          </p:cNvPicPr>
          <p:nvPr userDrawn="1"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0" y="0"/>
            <a:ext cx="654050" cy="623888"/>
          </a:xfrm>
          <a:prstGeom prst="rect">
            <a:avLst/>
          </a:prstGeom>
          <a:noFill/>
          <a:ln w="12700" cap="sq" algn="ctr">
            <a:noFill/>
            <a:miter lim="800000"/>
            <a:headEnd/>
            <a:tailEnd type="none" w="lg" len="lg"/>
          </a:ln>
          <a:effectLst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</p:sldLayoutIdLst>
  <p:hf sldNum="0" hdr="0"/>
  <p:txStyles>
    <p:titleStyle>
      <a:lvl1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bg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2400">
          <a:solidFill>
            <a:schemeClr val="bg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000">
          <a:solidFill>
            <a:srgbClr val="0000FF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16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Thursday 12</a:t>
            </a:r>
            <a:r>
              <a:rPr lang="en-GB" baseline="30000" dirty="0" smtClean="0"/>
              <a:t>th</a:t>
            </a:r>
            <a:r>
              <a:rPr lang="en-GB" dirty="0" smtClean="0"/>
              <a:t> April - morning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</a:t>
            </a:r>
            <a:r>
              <a:rPr lang="en-GB" dirty="0" smtClean="0"/>
              <a:t>achine </a:t>
            </a:r>
            <a:r>
              <a:rPr lang="en-GB" dirty="0"/>
              <a:t>in access for a problem on the injection </a:t>
            </a:r>
            <a:r>
              <a:rPr lang="en-GB" dirty="0" smtClean="0"/>
              <a:t>kickers…</a:t>
            </a:r>
          </a:p>
          <a:p>
            <a:pPr lvl="1"/>
            <a:r>
              <a:rPr lang="en-GB" dirty="0"/>
              <a:t>MKI2 </a:t>
            </a:r>
            <a:r>
              <a:rPr lang="en-GB" dirty="0" smtClean="0"/>
              <a:t>problem – fuse - </a:t>
            </a:r>
            <a:r>
              <a:rPr lang="en-GB" dirty="0"/>
              <a:t>PFNs were properly charged but pulses were inhibited by the BETS system due to bad reading of PFN voltages</a:t>
            </a:r>
            <a:r>
              <a:rPr lang="en-GB" dirty="0" smtClean="0"/>
              <a:t>. </a:t>
            </a:r>
            <a:r>
              <a:rPr lang="en-GB" dirty="0"/>
              <a:t>BEAM1 was not injected in the </a:t>
            </a:r>
            <a:r>
              <a:rPr lang="en-GB" dirty="0" smtClean="0"/>
              <a:t>machine. (Etienne </a:t>
            </a:r>
            <a:r>
              <a:rPr lang="en-GB" dirty="0" err="1" smtClean="0"/>
              <a:t>Carlier</a:t>
            </a:r>
            <a:r>
              <a:rPr lang="en-GB" dirty="0" smtClean="0"/>
              <a:t>)</a:t>
            </a:r>
          </a:p>
          <a:p>
            <a:r>
              <a:rPr lang="en-GB" dirty="0" smtClean="0"/>
              <a:t>Alice dipole and solenoid back on</a:t>
            </a:r>
          </a:p>
          <a:p>
            <a:r>
              <a:rPr lang="en-GB" dirty="0" smtClean="0"/>
              <a:t>SPS kicker problem</a:t>
            </a:r>
          </a:p>
          <a:p>
            <a:r>
              <a:rPr lang="en-GB" dirty="0" smtClean="0">
                <a:solidFill>
                  <a:srgbClr val="FF0000"/>
                </a:solidFill>
              </a:rPr>
              <a:t>Injection set-up with 108 bunches </a:t>
            </a:r>
            <a:endParaRPr lang="en-GB" dirty="0"/>
          </a:p>
          <a:p>
            <a:pPr lvl="1"/>
            <a:r>
              <a:rPr lang="en-GB" dirty="0" smtClean="0"/>
              <a:t>Chiara </a:t>
            </a:r>
            <a:r>
              <a:rPr lang="en-GB" dirty="0" err="1" smtClean="0"/>
              <a:t>Bracco</a:t>
            </a:r>
            <a:r>
              <a:rPr lang="en-GB" dirty="0" smtClean="0"/>
              <a:t> &amp; Wolfgang </a:t>
            </a:r>
            <a:r>
              <a:rPr lang="en-GB" dirty="0" err="1" smtClean="0"/>
              <a:t>Bartmann</a:t>
            </a:r>
            <a:endParaRPr lang="en-GB" dirty="0" smtClean="0"/>
          </a:p>
          <a:p>
            <a:r>
              <a:rPr lang="en-GB" dirty="0" smtClean="0"/>
              <a:t>12:30 Filling for 840 bunches</a:t>
            </a:r>
            <a:r>
              <a:rPr lang="en-GB" dirty="0"/>
              <a:t>	</a:t>
            </a:r>
          </a:p>
          <a:p>
            <a:pPr lvl="1"/>
            <a:r>
              <a:rPr lang="en-GB" dirty="0"/>
              <a:t>Very good injections after the </a:t>
            </a:r>
            <a:r>
              <a:rPr lang="en-GB" dirty="0" smtClean="0"/>
              <a:t>set-up, minimal </a:t>
            </a:r>
            <a:r>
              <a:rPr lang="en-GB" dirty="0"/>
              <a:t>losses</a:t>
            </a:r>
            <a:r>
              <a:rPr lang="en-GB" dirty="0" smtClean="0"/>
              <a:t>.</a:t>
            </a:r>
            <a:endParaRPr lang="en-GB" dirty="0"/>
          </a:p>
          <a:p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13-4-12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1619590" y="636083"/>
            <a:ext cx="554477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600" i="1" dirty="0" smtClean="0"/>
              <a:t>One week since first stable beams in 2012</a:t>
            </a:r>
            <a:endParaRPr lang="en-GB" sz="1600" i="1" dirty="0"/>
          </a:p>
        </p:txBody>
      </p:sp>
    </p:spTree>
    <p:extLst>
      <p:ext uri="{BB962C8B-B14F-4D97-AF65-F5344CB8AC3E}">
        <p14:creationId xmlns:p14="http://schemas.microsoft.com/office/powerpoint/2010/main" val="36977368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13-4-12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54740"/>
            <a:ext cx="9144000" cy="5348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24680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Collisions – point 1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13-4-12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53146"/>
            <a:ext cx="9144000" cy="495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02787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UFOs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13-4-12</a:t>
            </a:r>
            <a:endParaRPr 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00" y="836640"/>
            <a:ext cx="6489743" cy="411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851462" y="980660"/>
            <a:ext cx="187226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MKI &gt; 20% of dump threshold</a:t>
            </a:r>
            <a:endParaRPr lang="en-GB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60324"/>
            <a:ext cx="8723722" cy="2178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455930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UFO – 92% dump threshold – this morning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13-4-12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90" y="980660"/>
            <a:ext cx="8625510" cy="54685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715276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Today</a:t>
            </a:r>
            <a:endParaRPr lang="en-GB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Access this morning </a:t>
            </a:r>
          </a:p>
          <a:p>
            <a:r>
              <a:rPr lang="en-GB" dirty="0" smtClean="0"/>
              <a:t>Looking for approval for 1092 bunches (</a:t>
            </a:r>
            <a:r>
              <a:rPr lang="en-GB" dirty="0" err="1" smtClean="0"/>
              <a:t>Rudiger</a:t>
            </a:r>
            <a:r>
              <a:rPr lang="en-GB" dirty="0" smtClean="0"/>
              <a:t>)</a:t>
            </a:r>
          </a:p>
          <a:p>
            <a:pPr lvl="1"/>
            <a:r>
              <a:rPr lang="en-GB" dirty="0" smtClean="0"/>
              <a:t>BLM thresholds MQWA/TCLA point 7 to be raised (MZ, </a:t>
            </a:r>
            <a:r>
              <a:rPr lang="en-GB" dirty="0" err="1" smtClean="0"/>
              <a:t>ENdB</a:t>
            </a:r>
            <a:r>
              <a:rPr lang="en-GB" dirty="0" smtClean="0"/>
              <a:t>)</a:t>
            </a:r>
          </a:p>
          <a:p>
            <a:r>
              <a:rPr lang="en-GB" dirty="0" smtClean="0"/>
              <a:t>Steady running…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13-4-12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0" y="2780910"/>
            <a:ext cx="4447359" cy="369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161841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13-4-12</a:t>
            </a:r>
            <a:endParaRPr lang="en-US" dirty="0"/>
          </a:p>
        </p:txBody>
      </p:sp>
      <p:pic>
        <p:nvPicPr>
          <p:cNvPr id="9218" name="f7c4f014-ebfb-454e-aa8a-2d13035a10a8" descr="65B75E18-2518-4695-A026-AEB1D0BB60D7@ce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80" y="69262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8436518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13-4-12</a:t>
            </a:r>
            <a:endParaRPr lang="en-US" dirty="0"/>
          </a:p>
        </p:txBody>
      </p:sp>
      <p:pic>
        <p:nvPicPr>
          <p:cNvPr id="10242" name="f0a63793-e833-446d-bddd-dd8dc9b2e7bf" descr="DFE4AB78-F8DC-48DB-8ABB-862DC9D15D67@ce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00" y="781000"/>
            <a:ext cx="5471880" cy="5471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8912475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13-4-12</a:t>
            </a:r>
            <a:endParaRPr lang="en-US" dirty="0"/>
          </a:p>
        </p:txBody>
      </p:sp>
      <p:pic>
        <p:nvPicPr>
          <p:cNvPr id="11266" name="67ea7f83-6ecf-41f2-995f-8facc2672b0d" descr="85FFEC17-B820-4219-85CF-809A4E4536C9@cer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480" y="836640"/>
            <a:ext cx="7620000" cy="571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17740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Thursday 12</a:t>
            </a:r>
            <a:r>
              <a:rPr lang="en-GB" baseline="30000" dirty="0"/>
              <a:t>th</a:t>
            </a:r>
            <a:r>
              <a:rPr lang="en-GB" dirty="0"/>
              <a:t> April </a:t>
            </a:r>
            <a:r>
              <a:rPr lang="en-GB" dirty="0" smtClean="0"/>
              <a:t>- afternoon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5420" y="764630"/>
            <a:ext cx="8353160" cy="5688790"/>
          </a:xfrm>
        </p:spPr>
        <p:txBody>
          <a:bodyPr/>
          <a:lstStyle/>
          <a:p>
            <a:r>
              <a:rPr lang="en-GB" dirty="0"/>
              <a:t>13:35 Beams lost at end of squeeze</a:t>
            </a:r>
          </a:p>
          <a:p>
            <a:pPr lvl="1"/>
            <a:r>
              <a:rPr lang="en-GB" dirty="0" smtClean="0"/>
              <a:t>Vacuum </a:t>
            </a:r>
            <a:r>
              <a:rPr lang="en-GB" dirty="0"/>
              <a:t>interlock on tank 1 of the dump kicker (MKBH A and B magnets). </a:t>
            </a:r>
          </a:p>
          <a:p>
            <a:pPr lvl="1"/>
            <a:r>
              <a:rPr lang="en-GB" dirty="0"/>
              <a:t>G</a:t>
            </a:r>
            <a:r>
              <a:rPr lang="en-GB" dirty="0" smtClean="0"/>
              <a:t>litch </a:t>
            </a:r>
            <a:r>
              <a:rPr lang="en-GB" dirty="0"/>
              <a:t>of the interlock that lasted only 8 seconds. </a:t>
            </a:r>
          </a:p>
          <a:p>
            <a:pPr lvl="1"/>
            <a:r>
              <a:rPr lang="en-GB" dirty="0" smtClean="0"/>
              <a:t>Start of </a:t>
            </a:r>
            <a:r>
              <a:rPr lang="en-GB" dirty="0"/>
              <a:t>a </a:t>
            </a:r>
            <a:r>
              <a:rPr lang="en-GB" dirty="0" smtClean="0"/>
              <a:t>ion </a:t>
            </a:r>
            <a:r>
              <a:rPr lang="en-GB" dirty="0"/>
              <a:t>pump in the B1 kicker tank 1</a:t>
            </a:r>
            <a:r>
              <a:rPr lang="en-GB" dirty="0" smtClean="0"/>
              <a:t>…</a:t>
            </a:r>
            <a:endParaRPr lang="en-GB" dirty="0"/>
          </a:p>
          <a:p>
            <a:r>
              <a:rPr lang="en-GB" dirty="0" smtClean="0"/>
              <a:t>15:12 Ramp started</a:t>
            </a:r>
          </a:p>
          <a:p>
            <a:r>
              <a:rPr lang="en-GB" dirty="0" smtClean="0"/>
              <a:t>16:00 Stable beams – fill 2508</a:t>
            </a:r>
          </a:p>
          <a:p>
            <a:pPr lvl="1"/>
            <a:r>
              <a:rPr lang="en-GB" dirty="0" smtClean="0"/>
              <a:t>Initial luminosity 2.83e33 cm</a:t>
            </a:r>
            <a:r>
              <a:rPr lang="en-GB" baseline="30000" dirty="0" smtClean="0"/>
              <a:t>-2</a:t>
            </a:r>
            <a:r>
              <a:rPr lang="en-GB" dirty="0" smtClean="0"/>
              <a:t>s</a:t>
            </a:r>
            <a:r>
              <a:rPr lang="en-GB" baseline="30000" dirty="0" smtClean="0"/>
              <a:t>-1</a:t>
            </a:r>
            <a:r>
              <a:rPr lang="en-GB" dirty="0" smtClean="0"/>
              <a:t> in Atlas</a:t>
            </a:r>
          </a:p>
          <a:p>
            <a:pPr lvl="1"/>
            <a:r>
              <a:rPr lang="en-GB" dirty="0" smtClean="0"/>
              <a:t>1.29e11 ppb, </a:t>
            </a:r>
            <a:r>
              <a:rPr lang="en-GB" dirty="0" err="1" smtClean="0"/>
              <a:t>Nc</a:t>
            </a:r>
            <a:r>
              <a:rPr lang="en-GB" dirty="0" smtClean="0"/>
              <a:t> =807</a:t>
            </a:r>
          </a:p>
          <a:p>
            <a:pPr lvl="1"/>
            <a:r>
              <a:rPr lang="en-GB" dirty="0" smtClean="0"/>
              <a:t>(2.5 microns at 60 cm gives ~2.8e33 cm</a:t>
            </a:r>
            <a:r>
              <a:rPr lang="en-GB" baseline="30000" dirty="0" smtClean="0"/>
              <a:t>-2</a:t>
            </a:r>
            <a:r>
              <a:rPr lang="en-GB" dirty="0" smtClean="0"/>
              <a:t>s</a:t>
            </a:r>
            <a:r>
              <a:rPr lang="en-GB" baseline="30000" dirty="0" smtClean="0"/>
              <a:t>-1</a:t>
            </a:r>
            <a:r>
              <a:rPr lang="en-GB" dirty="0" smtClean="0"/>
              <a:t>)</a:t>
            </a:r>
          </a:p>
          <a:p>
            <a:r>
              <a:rPr lang="en-GB" dirty="0" smtClean="0"/>
              <a:t>22:13 Beams dumped</a:t>
            </a:r>
          </a:p>
          <a:p>
            <a:pPr lvl="1"/>
            <a:r>
              <a:rPr lang="en-GB" dirty="0" smtClean="0"/>
              <a:t>FMCMs 3 &amp; 7</a:t>
            </a:r>
          </a:p>
          <a:p>
            <a:pPr lvl="1"/>
            <a:r>
              <a:rPr lang="fr-CH" dirty="0"/>
              <a:t>La perturbation est liée à un déclenchement monophasé sur la ligne 400kV numéro 2 </a:t>
            </a:r>
            <a:r>
              <a:rPr lang="fr-CH" dirty="0" err="1"/>
              <a:t>Charpenay</a:t>
            </a:r>
            <a:r>
              <a:rPr lang="fr-CH" dirty="0"/>
              <a:t> - </a:t>
            </a:r>
            <a:r>
              <a:rPr lang="fr-CH" dirty="0" err="1"/>
              <a:t>Echallas</a:t>
            </a:r>
            <a:r>
              <a:rPr lang="fr-CH" dirty="0"/>
              <a:t>. L'origine du déclenchement est pour le moment inconnue.</a:t>
            </a:r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13-4-12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38343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Thursday night – Friday morning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/>
              <a:t>01:20 Stable beams Fill 2509</a:t>
            </a:r>
          </a:p>
          <a:p>
            <a:r>
              <a:rPr lang="en-GB" dirty="0" smtClean="0"/>
              <a:t>Separated CMS by </a:t>
            </a:r>
            <a:r>
              <a:rPr lang="en-GB" dirty="0"/>
              <a:t>46 um to reach 615 </a:t>
            </a:r>
            <a:r>
              <a:rPr lang="en-GB" dirty="0" err="1"/>
              <a:t>hz</a:t>
            </a:r>
            <a:r>
              <a:rPr lang="en-GB" dirty="0"/>
              <a:t>/</a:t>
            </a:r>
            <a:r>
              <a:rPr lang="en-GB" dirty="0" err="1"/>
              <a:t>ub</a:t>
            </a:r>
            <a:r>
              <a:rPr lang="en-GB" dirty="0"/>
              <a:t> </a:t>
            </a:r>
            <a:endParaRPr lang="en-GB" dirty="0" smtClean="0"/>
          </a:p>
          <a:p>
            <a:r>
              <a:rPr lang="en-GB" dirty="0" smtClean="0"/>
              <a:t>07:05 Beams dumped</a:t>
            </a:r>
          </a:p>
          <a:p>
            <a:pPr lvl="1"/>
            <a:r>
              <a:rPr lang="en-GB" dirty="0"/>
              <a:t>problem on the power converter of RQF.A78</a:t>
            </a:r>
            <a:r>
              <a:rPr lang="en-GB" dirty="0" smtClean="0"/>
              <a:t>.</a:t>
            </a:r>
          </a:p>
          <a:p>
            <a:r>
              <a:rPr lang="en-GB" dirty="0" smtClean="0"/>
              <a:t>Preparing for access (~3 hours)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13-4-12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944664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TL/injection steering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13-4-12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420" y="692620"/>
            <a:ext cx="8265882" cy="332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019" y="4044814"/>
            <a:ext cx="3928704" cy="28131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40567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Lifetime in ramp &amp; squeeze</a:t>
            </a:r>
            <a:endParaRPr lang="en-GB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13-4-12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20" y="766550"/>
            <a:ext cx="6821360" cy="5820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88029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SMOG</a:t>
            </a:r>
            <a:endParaRPr lang="en-GB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 err="1"/>
              <a:t>LHCb</a:t>
            </a:r>
            <a:r>
              <a:rPr lang="en-GB" dirty="0"/>
              <a:t> SMOG test performed by Gerhard and Didier has been successful, </a:t>
            </a:r>
            <a:endParaRPr lang="en-GB" dirty="0" smtClean="0"/>
          </a:p>
          <a:p>
            <a:r>
              <a:rPr lang="en-GB" dirty="0" smtClean="0"/>
              <a:t>We </a:t>
            </a:r>
            <a:r>
              <a:rPr lang="en-GB" dirty="0"/>
              <a:t>started at 14h50 and ended at 15h50.</a:t>
            </a:r>
          </a:p>
          <a:p>
            <a:r>
              <a:rPr lang="en-GB" dirty="0"/>
              <a:t>The VELO pressures before (1e-9 mbar) during (4.5e-8 mbar) and after (2e-9 mbar) the gas injection were as expected.</a:t>
            </a:r>
          </a:p>
          <a:p>
            <a:r>
              <a:rPr lang="en-GB" dirty="0"/>
              <a:t>The LHC started the beam injection during our procedure and we stopped the gas injection when the beam reached 4 </a:t>
            </a:r>
            <a:r>
              <a:rPr lang="en-GB" dirty="0" err="1"/>
              <a:t>TeV</a:t>
            </a:r>
            <a:r>
              <a:rPr lang="en-GB" dirty="0"/>
              <a:t>, this was fully transparent for the LHC.</a:t>
            </a:r>
            <a:endParaRPr lang="en-GB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13-4-12</a:t>
            </a:r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46882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380" y="764630"/>
            <a:ext cx="5722214" cy="3358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Mini </a:t>
            </a:r>
            <a:r>
              <a:rPr lang="en-GB" dirty="0" err="1" smtClean="0"/>
              <a:t>VdMs</a:t>
            </a:r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13-4-12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1851439"/>
              </p:ext>
            </p:extLst>
          </p:nvPr>
        </p:nvGraphicFramePr>
        <p:xfrm>
          <a:off x="4747475" y="3108960"/>
          <a:ext cx="4382445" cy="3749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13024"/>
                <a:gridCol w="2769421"/>
              </a:tblGrid>
              <a:tr h="370840">
                <a:tc>
                  <a:txBody>
                    <a:bodyPr/>
                    <a:lstStyle/>
                    <a:p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Scan</a:t>
                      </a:r>
                      <a:r>
                        <a:rPr lang="en-GB" baseline="0" dirty="0" smtClean="0"/>
                        <a:t> sigma – Gaussian fit [e-2 mm]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5H</a:t>
                      </a:r>
                    </a:p>
                    <a:p>
                      <a:r>
                        <a:rPr lang="en-GB" dirty="0" smtClean="0"/>
                        <a:t>Crossing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3.14 (Bran R)</a:t>
                      </a:r>
                    </a:p>
                    <a:p>
                      <a:r>
                        <a:rPr lang="en-GB" dirty="0" smtClean="0"/>
                        <a:t>3.18 (HF)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5V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2.40 (Bran R)</a:t>
                      </a:r>
                    </a:p>
                    <a:p>
                      <a:r>
                        <a:rPr lang="en-GB" dirty="0" smtClean="0"/>
                        <a:t>2.43</a:t>
                      </a:r>
                      <a:r>
                        <a:rPr lang="en-GB" baseline="0" dirty="0" smtClean="0"/>
                        <a:t>  (HF)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1H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2.47 (Bran</a:t>
                      </a:r>
                      <a:r>
                        <a:rPr lang="en-GB" baseline="0" dirty="0" smtClean="0"/>
                        <a:t> L)</a:t>
                      </a:r>
                      <a:endParaRPr lang="en-GB" dirty="0" smtClean="0"/>
                    </a:p>
                    <a:p>
                      <a:r>
                        <a:rPr lang="en-GB" dirty="0" smtClean="0"/>
                        <a:t>2.49 (Bran</a:t>
                      </a:r>
                      <a:r>
                        <a:rPr lang="en-GB" baseline="0" dirty="0" smtClean="0"/>
                        <a:t> R)</a:t>
                      </a:r>
                      <a:endParaRPr lang="en-GB" dirty="0" smtClean="0"/>
                    </a:p>
                    <a:p>
                      <a:r>
                        <a:rPr lang="en-GB" dirty="0" smtClean="0"/>
                        <a:t>2.52 (</a:t>
                      </a:r>
                      <a:r>
                        <a:rPr lang="en-GB" dirty="0" err="1" smtClean="0"/>
                        <a:t>BCMand</a:t>
                      </a:r>
                      <a:r>
                        <a:rPr lang="en-GB" dirty="0" smtClean="0"/>
                        <a:t>)</a:t>
                      </a:r>
                      <a:endParaRPr lang="en-GB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GB" dirty="0" smtClean="0"/>
                        <a:t>1V</a:t>
                      </a:r>
                    </a:p>
                    <a:p>
                      <a:r>
                        <a:rPr lang="en-GB" dirty="0" smtClean="0"/>
                        <a:t>Crossing</a:t>
                      </a:r>
                      <a:endParaRPr lang="en-GB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dirty="0" smtClean="0"/>
                        <a:t>3.20 (Bran</a:t>
                      </a:r>
                      <a:r>
                        <a:rPr lang="en-GB" baseline="0" dirty="0" smtClean="0"/>
                        <a:t> L)</a:t>
                      </a:r>
                      <a:endParaRPr lang="en-GB" dirty="0" smtClean="0"/>
                    </a:p>
                    <a:p>
                      <a:r>
                        <a:rPr lang="en-GB" dirty="0" smtClean="0"/>
                        <a:t>3.22 (Bran R)</a:t>
                      </a:r>
                    </a:p>
                    <a:p>
                      <a:r>
                        <a:rPr lang="en-GB" dirty="0" smtClean="0"/>
                        <a:t>3.23 (</a:t>
                      </a:r>
                      <a:r>
                        <a:rPr lang="en-GB" dirty="0" err="1" smtClean="0"/>
                        <a:t>BCMand</a:t>
                      </a:r>
                      <a:r>
                        <a:rPr lang="en-GB" dirty="0" smtClean="0"/>
                        <a:t>)</a:t>
                      </a:r>
                      <a:endParaRPr lang="en-GB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99340" y="4581160"/>
            <a:ext cx="4544670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2.5 </a:t>
            </a:r>
            <a:r>
              <a:rPr lang="en-GB" dirty="0" err="1" smtClean="0"/>
              <a:t>mm.mrad</a:t>
            </a:r>
            <a:r>
              <a:rPr lang="en-GB" dirty="0" smtClean="0"/>
              <a:t>→ sigma 19 micron</a:t>
            </a:r>
          </a:p>
          <a:p>
            <a:pPr lvl="1" algn="l"/>
            <a:r>
              <a:rPr lang="en-GB" dirty="0" smtClean="0"/>
              <a:t>~13 micron </a:t>
            </a:r>
            <a:r>
              <a:rPr lang="en-GB" dirty="0" err="1" smtClean="0"/>
              <a:t>lumi</a:t>
            </a:r>
            <a:r>
              <a:rPr lang="en-GB" dirty="0" smtClean="0"/>
              <a:t> region width</a:t>
            </a:r>
          </a:p>
          <a:p>
            <a:pPr lvl="1" algn="l"/>
            <a:r>
              <a:rPr lang="en-GB" dirty="0" smtClean="0"/>
              <a:t>~ 26 micron scan width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192913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13-4-12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71361" y="116540"/>
            <a:ext cx="4801279" cy="325604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35" y="3497990"/>
            <a:ext cx="4675818" cy="33600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1" y="3570667"/>
            <a:ext cx="4574680" cy="32873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65647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Vacuum last fills</a:t>
            </a:r>
            <a:endParaRPr lang="en-GB" dirty="0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mtClean="0"/>
              <a:t>LHC status 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r>
              <a:rPr lang="en-US" smtClean="0"/>
              <a:t>13-4-12</a:t>
            </a:r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02689"/>
            <a:ext cx="9144000" cy="52526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5408935"/>
      </p:ext>
    </p:extLst>
  </p:cSld>
  <p:clrMapOvr>
    <a:masterClrMapping/>
  </p:clrMapOvr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sq" cmpd="sng" algn="ctr">
          <a:solidFill>
            <a:schemeClr val="bg2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bg2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33811</TotalTime>
  <Words>509</Words>
  <Application>Microsoft Office PowerPoint</Application>
  <PresentationFormat>On-screen Show (4:3)</PresentationFormat>
  <Paragraphs>102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Pixel</vt:lpstr>
      <vt:lpstr>Thursday 12th April - morning</vt:lpstr>
      <vt:lpstr>Thursday 12th April - afternoon</vt:lpstr>
      <vt:lpstr>Thursday night – Friday morning</vt:lpstr>
      <vt:lpstr>TL/injection steering</vt:lpstr>
      <vt:lpstr>Lifetime in ramp &amp; squeeze</vt:lpstr>
      <vt:lpstr>SMOG</vt:lpstr>
      <vt:lpstr>Mini VdMs</vt:lpstr>
      <vt:lpstr>PowerPoint Presentation</vt:lpstr>
      <vt:lpstr>Vacuum last fills</vt:lpstr>
      <vt:lpstr>PowerPoint Presentation</vt:lpstr>
      <vt:lpstr>Collisions – point 1</vt:lpstr>
      <vt:lpstr>UFOs</vt:lpstr>
      <vt:lpstr>UFO – 92% dump threshold – this morning</vt:lpstr>
      <vt:lpstr>Today</vt:lpstr>
      <vt:lpstr>PowerPoint Presentation</vt:lpstr>
      <vt:lpstr>PowerPoint Presentation</vt:lpstr>
      <vt:lpstr>PowerPoint Presentation</vt:lpstr>
    </vt:vector>
  </TitlesOfParts>
  <Company>CERN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FGC Software Design Review</dc:title>
  <dc:creator>Quentin King</dc:creator>
  <cp:lastModifiedBy>Mike Lamont</cp:lastModifiedBy>
  <cp:revision>1658</cp:revision>
  <dcterms:created xsi:type="dcterms:W3CDTF">2010-04-04T19:37:12Z</dcterms:created>
  <dcterms:modified xsi:type="dcterms:W3CDTF">2012-04-13T07:25:40Z</dcterms:modified>
</cp:coreProperties>
</file>