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11"/>
  </p:notesMasterIdLst>
  <p:sldIdLst>
    <p:sldId id="925" r:id="rId2"/>
    <p:sldId id="928" r:id="rId3"/>
    <p:sldId id="923" r:id="rId4"/>
    <p:sldId id="916" r:id="rId5"/>
    <p:sldId id="914" r:id="rId6"/>
    <p:sldId id="924" r:id="rId7"/>
    <p:sldId id="933" r:id="rId8"/>
    <p:sldId id="931" r:id="rId9"/>
    <p:sldId id="932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76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4/15/12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un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5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Bernhard Holzer, 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Mike Lamont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959" y="1763524"/>
            <a:ext cx="4991020" cy="44473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Saturday Morning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08:00h 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beams</a:t>
            </a:r>
          </a:p>
          <a:p>
            <a:endParaRPr lang="en-US" sz="23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13:40h </a:t>
            </a:r>
            <a:r>
              <a:rPr lang="en-US" sz="2300" b="1" i="1" dirty="0" smtClean="0">
                <a:latin typeface="Times New Roman"/>
                <a:cs typeface="Times New Roman"/>
              </a:rPr>
              <a:t>Scheduled Dump at </a:t>
            </a:r>
          </a:p>
          <a:p>
            <a:r>
              <a:rPr lang="en-US" sz="2300" b="1" i="1" dirty="0" smtClean="0">
                <a:latin typeface="Times New Roman"/>
                <a:cs typeface="Times New Roman"/>
              </a:rPr>
              <a:t>	50% init. Luminosity</a:t>
            </a:r>
          </a:p>
          <a:p>
            <a:endParaRPr lang="en-US" sz="2300" b="1" i="1" dirty="0" smtClean="0">
              <a:latin typeface="Times New Roman"/>
              <a:cs typeface="Times New Roman"/>
            </a:endParaRP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00h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new injection for physics</a:t>
            </a:r>
          </a:p>
          <a:p>
            <a:r>
              <a:rPr lang="en-US" sz="2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23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Np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1.3*10</a:t>
            </a:r>
            <a:r>
              <a:rPr lang="en-US" sz="2300" b="1" i="1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</a:p>
          <a:p>
            <a:endParaRPr lang="en-US" sz="23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latin typeface="Helvetica"/>
                <a:cs typeface="Helvetica"/>
              </a:rPr>
              <a:t>Ramp done without </a:t>
            </a:r>
            <a:r>
              <a:rPr lang="en-US" dirty="0" smtClean="0">
                <a:latin typeface="Helvetica"/>
                <a:cs typeface="Helvetica"/>
              </a:rPr>
              <a:t>chirp, </a:t>
            </a:r>
          </a:p>
          <a:p>
            <a:r>
              <a:rPr lang="en-US" dirty="0" err="1" smtClean="0"/>
              <a:t>β</a:t>
            </a:r>
            <a:r>
              <a:rPr lang="en-US" dirty="0" smtClean="0"/>
              <a:t>*=2m </a:t>
            </a:r>
            <a:r>
              <a:rPr lang="en-US" dirty="0" smtClean="0"/>
              <a:t>in IP1/5 passed without BLM warnings!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very smooth procedures !!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36763"/>
          <a:stretch>
            <a:fillRect/>
          </a:stretch>
        </p:blipFill>
        <p:spPr>
          <a:xfrm>
            <a:off x="5069234" y="1600200"/>
            <a:ext cx="3465166" cy="1927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t="36787" b="29846"/>
          <a:stretch>
            <a:fillRect/>
          </a:stretch>
        </p:blipFill>
        <p:spPr>
          <a:xfrm>
            <a:off x="4800600" y="4038600"/>
            <a:ext cx="3760736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Late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066800"/>
            <a:ext cx="91107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4h </a:t>
            </a:r>
            <a:r>
              <a:rPr lang="en-US" sz="2200" b="1" i="1" dirty="0" smtClean="0">
                <a:latin typeface="Times New Roman"/>
                <a:cs typeface="Times New Roman"/>
              </a:rPr>
              <a:t>Luminosity</a:t>
            </a:r>
          </a:p>
          <a:p>
            <a:r>
              <a:rPr lang="en-US" sz="2200" b="1" i="1" dirty="0" smtClean="0">
                <a:latin typeface="Times New Roman"/>
                <a:cs typeface="Times New Roman"/>
              </a:rPr>
              <a:t>	again: smooth, no problem</a:t>
            </a:r>
          </a:p>
          <a:p>
            <a:r>
              <a:rPr lang="en-US" sz="2200" b="1" i="1" dirty="0" smtClean="0">
                <a:latin typeface="Times New Roman"/>
                <a:cs typeface="Times New Roman"/>
              </a:rPr>
              <a:t>	</a:t>
            </a:r>
            <a:r>
              <a:rPr lang="en-US" dirty="0" smtClean="0"/>
              <a:t>Losses during collisions beam process up to 36% max and for very short time! </a:t>
            </a:r>
            <a:endParaRPr lang="en-US" b="1" i="1" dirty="0" smtClean="0"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39060"/>
          <a:stretch>
            <a:fillRect/>
          </a:stretch>
        </p:blipFill>
        <p:spPr>
          <a:xfrm>
            <a:off x="685800" y="2362200"/>
            <a:ext cx="6798000" cy="340584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6096000" y="4800600"/>
            <a:ext cx="1752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001000" y="4572000"/>
            <a:ext cx="64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36%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fld id="{57C3E7D3-E8A8-4E1B-881E-DBC7929F15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LMC - beta* 1 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fld id="{4D34EDEB-5CDF-45D2-9C5E-FC5C40FD665F}" type="datetime1">
              <a:rPr lang="en-US" smtClean="0"/>
              <a:pPr/>
              <a:t>4/15/12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792163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1066800"/>
            <a:ext cx="31438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:17 </a:t>
            </a:r>
            <a:r>
              <a:rPr lang="en-US" sz="22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Lumi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2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Optimisation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11765" b="56056"/>
          <a:stretch>
            <a:fillRect/>
          </a:stretch>
        </p:blipFill>
        <p:spPr>
          <a:xfrm>
            <a:off x="1295400" y="1600200"/>
            <a:ext cx="7194947" cy="19757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9800" y="3733800"/>
            <a:ext cx="443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lifetime ... during squeeze   /   ... during adjust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038600" y="2819400"/>
            <a:ext cx="30480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43600" y="2971800"/>
            <a:ext cx="19812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90800" y="4930170"/>
            <a:ext cx="5562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RQS.L7B2 lost the QPS OK (board to be changed).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endParaRPr lang="en-US" sz="800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RB.56 lost the QPS OK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4853970"/>
            <a:ext cx="17318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some issues: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fld id="{57C3E7D3-E8A8-4E1B-881E-DBC7929F152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8743" y="1008995"/>
            <a:ext cx="5107730" cy="33701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01:15h stable beams &amp; scheduled dump 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sz="23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838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Sat Night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b="32852"/>
          <a:stretch>
            <a:fillRect/>
          </a:stretch>
        </p:blipFill>
        <p:spPr>
          <a:xfrm>
            <a:off x="838200" y="1447800"/>
            <a:ext cx="7773914" cy="46049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Night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743" y="1008995"/>
            <a:ext cx="8538057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some issues: </a:t>
            </a:r>
            <a:r>
              <a:rPr lang="en-US" sz="2000" dirty="0" smtClean="0"/>
              <a:t>TDI.B2 didn't move to </a:t>
            </a:r>
            <a:r>
              <a:rPr lang="en-US" sz="2000" dirty="0" smtClean="0"/>
              <a:t>PARKING</a:t>
            </a:r>
          </a:p>
          <a:p>
            <a:r>
              <a:rPr lang="en-US" sz="2000" dirty="0" smtClean="0"/>
              <a:t>	          ROF</a:t>
            </a:r>
            <a:r>
              <a:rPr lang="en-US" sz="2000" dirty="0" smtClean="0"/>
              <a:t>.A81B2 tripped</a:t>
            </a:r>
            <a:r>
              <a:rPr lang="en-US" sz="2000" dirty="0" smtClean="0"/>
              <a:t> (EE switch)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03:46h injection</a:t>
            </a: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... lovely ... in the beginning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BUT: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lang="en-US" sz="24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04:47h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 during injection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sz="23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057400"/>
            <a:ext cx="5181600" cy="215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14855" t="50065" r="2751"/>
          <a:stretch>
            <a:fillRect/>
          </a:stretch>
        </p:blipFill>
        <p:spPr>
          <a:xfrm>
            <a:off x="5029200" y="4648200"/>
            <a:ext cx="3834358" cy="18132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Night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219200"/>
            <a:ext cx="8610600" cy="71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04:47h    Pulse length of Injection Kicker MKID2 Beam2 is too short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Laurent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Ducimetiere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/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Mike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Barne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lang="en-US" sz="2200" b="1" i="1" dirty="0" smtClean="0">
                <a:latin typeface="Times New Roman"/>
                <a:cs typeface="Times New Roman"/>
              </a:rPr>
              <a:t>break down of kicker field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last event, same kicker: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6 days ago (Easter Monday)</a:t>
            </a:r>
          </a:p>
          <a:p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extended soft start performed,</a:t>
            </a:r>
          </a:p>
          <a:p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experts checked situation (Kicker, Vacuum, </a:t>
            </a:r>
            <a:r>
              <a:rPr lang="en-US" sz="22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22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ryo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Magnets)</a:t>
            </a: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			</a:t>
            </a:r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   		</a:t>
            </a:r>
            <a:endParaRPr lang="en-US" i="1" dirty="0" smtClean="0">
              <a:latin typeface="Times New Roman"/>
              <a:cs typeface="Times New Roman"/>
            </a:endParaRP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 smtClean="0"/>
              <a:t>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22353"/>
          <a:stretch>
            <a:fillRect/>
          </a:stretch>
        </p:blipFill>
        <p:spPr>
          <a:xfrm>
            <a:off x="228600" y="1828800"/>
            <a:ext cx="3200400" cy="1760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b="20697"/>
          <a:stretch>
            <a:fillRect/>
          </a:stretch>
        </p:blipFill>
        <p:spPr>
          <a:xfrm>
            <a:off x="4267200" y="1828800"/>
            <a:ext cx="4288746" cy="24100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48400" y="2971800"/>
            <a:ext cx="1219200" cy="457200"/>
          </a:xfrm>
          <a:prstGeom prst="ellipse">
            <a:avLst/>
          </a:pr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8534400" cy="2438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Night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19200"/>
            <a:ext cx="251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losses during injection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38200" y="2895600"/>
            <a:ext cx="26670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4724400"/>
            <a:ext cx="1775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dump threshold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15200" cy="792163"/>
          </a:xfrm>
        </p:spPr>
        <p:txBody>
          <a:bodyPr/>
          <a:lstStyle/>
          <a:p>
            <a:pPr lvl="0" algn="l"/>
            <a:r>
              <a:rPr lang="en-US" dirty="0" smtClean="0">
                <a:solidFill>
                  <a:srgbClr val="FF0000"/>
                </a:solidFill>
              </a:rPr>
              <a:t>Sun</a:t>
            </a:r>
            <a:r>
              <a:rPr lang="en-US" dirty="0" smtClean="0">
                <a:solidFill>
                  <a:srgbClr val="FF0000"/>
                </a:solidFill>
              </a:rPr>
              <a:t> Morning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3276600"/>
            <a:ext cx="784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Cryo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S78 </a:t>
            </a:r>
            <a:r>
              <a:rPr lang="en-US" dirty="0" smtClean="0">
                <a:solidFill>
                  <a:srgbClr val="FF0000"/>
                </a:solidFill>
              </a:rPr>
              <a:t>and IT XR8 tripped</a:t>
            </a:r>
            <a:r>
              <a:rPr lang="en-US" dirty="0" smtClean="0">
                <a:solidFill>
                  <a:srgbClr val="FF0000"/>
                </a:solidFill>
              </a:rPr>
              <a:t>, several quenches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lost </a:t>
            </a:r>
            <a:r>
              <a:rPr lang="en-US" dirty="0" err="1" smtClean="0">
                <a:solidFill>
                  <a:srgbClr val="FF0000"/>
                </a:solidFill>
              </a:rPr>
              <a:t>cryo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condition for arc in S81 </a:t>
            </a:r>
            <a:r>
              <a:rPr lang="en-US" dirty="0" smtClean="0"/>
              <a:t> ... which </a:t>
            </a:r>
            <a:r>
              <a:rPr lang="en-US" dirty="0" smtClean="0">
                <a:solidFill>
                  <a:srgbClr val="FF0000"/>
                </a:solidFill>
              </a:rPr>
              <a:t>recovered</a:t>
            </a:r>
            <a:r>
              <a:rPr lang="en-US" dirty="0" smtClean="0"/>
              <a:t> meanwhile</a:t>
            </a:r>
          </a:p>
          <a:p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Magnets: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checked by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Arjan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ok</a:t>
            </a:r>
          </a:p>
          <a:p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Kickers: </a:t>
            </a:r>
            <a:r>
              <a:rPr lang="en-US" dirty="0" smtClean="0">
                <a:latin typeface="Arial"/>
                <a:cs typeface="Arial"/>
              </a:rPr>
              <a:t>checked by Laurent </a:t>
            </a:r>
            <a:r>
              <a:rPr lang="en-US" dirty="0" err="1" smtClean="0">
                <a:latin typeface="Arial"/>
                <a:cs typeface="Arial"/>
              </a:rPr>
              <a:t>Ducimetiere</a:t>
            </a:r>
            <a:r>
              <a:rPr lang="en-US" dirty="0" smtClean="0">
                <a:latin typeface="Arial"/>
                <a:cs typeface="Arial"/>
              </a:rPr>
              <a:t>/ Mike Barnes 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	ok for restart</a:t>
            </a:r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1371600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vacuum</a:t>
            </a:r>
            <a:r>
              <a:rPr lang="en-US" dirty="0" smtClean="0"/>
              <a:t> </a:t>
            </a:r>
            <a:r>
              <a:rPr lang="en-US" dirty="0" smtClean="0"/>
              <a:t>piquet:  </a:t>
            </a:r>
          </a:p>
          <a:p>
            <a:r>
              <a:rPr lang="en-US" dirty="0" smtClean="0"/>
              <a:t>      During </a:t>
            </a:r>
            <a:r>
              <a:rPr lang="en-US" dirty="0" smtClean="0"/>
              <a:t>the failed injection a pressure rise triggered the </a:t>
            </a:r>
            <a:r>
              <a:rPr lang="en-US" dirty="0" smtClean="0">
                <a:solidFill>
                  <a:srgbClr val="FF0000"/>
                </a:solidFill>
              </a:rPr>
              <a:t>valve closures.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      present status: all </a:t>
            </a:r>
            <a:r>
              <a:rPr lang="en-US" dirty="0" smtClean="0"/>
              <a:t>valves and pumps which had tripped are back on and the</a:t>
            </a:r>
            <a:r>
              <a:rPr lang="en-US" dirty="0" smtClean="0"/>
              <a:t>     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pressures </a:t>
            </a:r>
            <a:r>
              <a:rPr lang="en-US" dirty="0" smtClean="0">
                <a:solidFill>
                  <a:srgbClr val="FF0000"/>
                </a:solidFill>
              </a:rPr>
              <a:t>are recovering.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2954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still ...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Plan </a:t>
            </a:r>
            <a:r>
              <a:rPr lang="en-US" sz="2400" dirty="0" smtClean="0">
                <a:latin typeface="Times New Roman"/>
                <a:cs typeface="Times New Roman"/>
              </a:rPr>
              <a:t>of the day: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stable beams with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092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bunches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15200" cy="792163"/>
          </a:xfrm>
        </p:spPr>
        <p:txBody>
          <a:bodyPr/>
          <a:lstStyle/>
          <a:p>
            <a:pPr lvl="0" algn="l"/>
            <a:r>
              <a:rPr lang="en-US" dirty="0" smtClean="0">
                <a:solidFill>
                  <a:srgbClr val="FF0000"/>
                </a:solidFill>
              </a:rPr>
              <a:t>Sun</a:t>
            </a:r>
            <a:r>
              <a:rPr lang="en-US" dirty="0" smtClean="0">
                <a:solidFill>
                  <a:srgbClr val="FF0000"/>
                </a:solidFill>
              </a:rPr>
              <a:t> Morning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32189</TotalTime>
  <Words>388</Words>
  <Application>Microsoft Macintosh PowerPoint</Application>
  <PresentationFormat>On-screen Show (4:3)</PresentationFormat>
  <Paragraphs>98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LHCpresentations</vt:lpstr>
      <vt:lpstr>Slide 1</vt:lpstr>
      <vt:lpstr>Slide 2</vt:lpstr>
      <vt:lpstr>Sat Late</vt:lpstr>
      <vt:lpstr>Slide 4</vt:lpstr>
      <vt:lpstr>Slide 5</vt:lpstr>
      <vt:lpstr>Slide 6</vt:lpstr>
      <vt:lpstr>Slide 7</vt:lpstr>
      <vt:lpstr>Sun Morning  </vt:lpstr>
      <vt:lpstr>Sun Morning  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2130</cp:revision>
  <dcterms:created xsi:type="dcterms:W3CDTF">2012-04-15T04:50:26Z</dcterms:created>
  <dcterms:modified xsi:type="dcterms:W3CDTF">2012-04-15T06:23:28Z</dcterms:modified>
</cp:coreProperties>
</file>