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24"/>
  </p:notesMasterIdLst>
  <p:sldIdLst>
    <p:sldId id="925" r:id="rId2"/>
    <p:sldId id="928" r:id="rId3"/>
    <p:sldId id="923" r:id="rId4"/>
    <p:sldId id="916" r:id="rId5"/>
    <p:sldId id="914" r:id="rId6"/>
    <p:sldId id="924" r:id="rId7"/>
    <p:sldId id="933" r:id="rId8"/>
    <p:sldId id="931" r:id="rId9"/>
    <p:sldId id="935" r:id="rId10"/>
    <p:sldId id="937" r:id="rId11"/>
    <p:sldId id="932" r:id="rId12"/>
    <p:sldId id="938" r:id="rId13"/>
    <p:sldId id="941" r:id="rId14"/>
    <p:sldId id="942" r:id="rId15"/>
    <p:sldId id="934" r:id="rId16"/>
    <p:sldId id="944" r:id="rId17"/>
    <p:sldId id="936" r:id="rId18"/>
    <p:sldId id="939" r:id="rId19"/>
    <p:sldId id="940" r:id="rId20"/>
    <p:sldId id="943" r:id="rId21"/>
    <p:sldId id="945" r:id="rId22"/>
    <p:sldId id="946" r:id="rId2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11-4-12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4/15/12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6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59" y="1763524"/>
            <a:ext cx="4991020" cy="4447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Saturday Morning:</a:t>
            </a: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08:00h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13:40h </a:t>
            </a:r>
            <a:r>
              <a:rPr lang="en-US" sz="2300" b="1" i="1" dirty="0" smtClean="0">
                <a:latin typeface="Times New Roman"/>
                <a:cs typeface="Times New Roman"/>
              </a:rPr>
              <a:t>Scheduled Dump at </a:t>
            </a:r>
          </a:p>
          <a:p>
            <a:r>
              <a:rPr lang="en-US" sz="2300" b="1" i="1" dirty="0" smtClean="0">
                <a:latin typeface="Times New Roman"/>
                <a:cs typeface="Times New Roman"/>
              </a:rPr>
              <a:t>	50% init. Luminosity</a:t>
            </a:r>
          </a:p>
          <a:p>
            <a:endParaRPr lang="en-US" sz="2300" b="1" i="1" dirty="0" smtClean="0">
              <a:latin typeface="Times New Roman"/>
              <a:cs typeface="Times New Roman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15:00h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injection for physics</a:t>
            </a:r>
          </a:p>
          <a:p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3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Np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1.3*10</a:t>
            </a:r>
            <a:r>
              <a:rPr lang="en-US" sz="2300" b="1" i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latin typeface="Helvetica"/>
                <a:cs typeface="Helvetica"/>
              </a:rPr>
              <a:t>Ramp done without chirp, </a:t>
            </a:r>
          </a:p>
          <a:p>
            <a:r>
              <a:rPr lang="en-US" dirty="0" err="1" smtClean="0"/>
              <a:t>β</a:t>
            </a:r>
            <a:r>
              <a:rPr lang="en-US" dirty="0" smtClean="0"/>
              <a:t>*=2m in IP1/5 passed without BLM warnings!!</a:t>
            </a:r>
          </a:p>
          <a:p>
            <a:endParaRPr lang="en-US" dirty="0" smtClean="0"/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very smooth procedures !!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36763"/>
          <a:stretch>
            <a:fillRect/>
          </a:stretch>
        </p:blipFill>
        <p:spPr>
          <a:xfrm>
            <a:off x="5069234" y="1600200"/>
            <a:ext cx="3465166" cy="1927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36787" b="29846"/>
          <a:stretch>
            <a:fillRect/>
          </a:stretch>
        </p:blipFill>
        <p:spPr>
          <a:xfrm>
            <a:off x="4800600" y="4038600"/>
            <a:ext cx="3760736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Mo</a:t>
            </a:r>
            <a:r>
              <a:rPr lang="en-US" dirty="0" smtClean="0">
                <a:solidFill>
                  <a:srgbClr val="FF0000"/>
                </a:solidFill>
              </a:rPr>
              <a:t>n Morning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8132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07:00h </a:t>
            </a:r>
            <a:r>
              <a:rPr lang="en-US" sz="2400" b="1" i="1" dirty="0" smtClean="0">
                <a:latin typeface="Times New Roman"/>
                <a:cs typeface="Times New Roman"/>
              </a:rPr>
              <a:t>prepare machine with special filling scheme (</a:t>
            </a:r>
            <a:r>
              <a:rPr lang="en-US" sz="2400" b="1" i="1" dirty="0" err="1" smtClean="0">
                <a:latin typeface="Times New Roman"/>
                <a:cs typeface="Times New Roman"/>
              </a:rPr>
              <a:t>Benedetto</a:t>
            </a:r>
            <a:r>
              <a:rPr lang="en-US" sz="2400" b="1" i="1" dirty="0" smtClean="0">
                <a:latin typeface="Times New Roman"/>
                <a:cs typeface="Times New Roman"/>
              </a:rPr>
              <a:t>) </a:t>
            </a:r>
          </a:p>
          <a:p>
            <a:pPr lvl="0"/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</a:t>
            </a:r>
          </a:p>
          <a:p>
            <a:pPr lvl="0"/>
            <a:r>
              <a:rPr lang="en-US" sz="2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VdM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scans</a:t>
            </a:r>
          </a:p>
          <a:p>
            <a:pPr lvl="0"/>
            <a:endParaRPr lang="en-US" sz="24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 Abort Gap Cleaning test</a:t>
            </a:r>
          </a:p>
          <a:p>
            <a:pPr lvl="0">
              <a:buFontTx/>
              <a:buChar char="•"/>
            </a:pPr>
            <a:endParaRPr lang="en-US" sz="24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?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flip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LHCb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Polarity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? </a:t>
            </a:r>
          </a:p>
          <a:p>
            <a:pPr lvl="0"/>
            <a:endParaRPr lang="en-US" sz="24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Restart  -&gt; 1380 </a:t>
            </a:r>
            <a:endParaRPr lang="en-US" sz="24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Week 15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740134"/>
            <a:ext cx="8610600" cy="4667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2743200"/>
            <a:ext cx="5698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624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07000" y="2286000"/>
            <a:ext cx="5698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840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6022" y="1676400"/>
            <a:ext cx="6981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1092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Week 15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914400"/>
            <a:ext cx="8458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Summary: 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keep single bunch intensity on a level of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200" b="1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200" b="1" i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= 1.3*10 </a:t>
            </a:r>
            <a:r>
              <a:rPr lang="en-US" sz="2200" b="1" i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	bunch number increased in steps </a:t>
            </a:r>
          </a:p>
          <a:p>
            <a:endParaRPr lang="en-US" sz="2000" dirty="0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 bwMode="auto">
          <a:xfrm>
            <a:off x="685800" y="2133600"/>
            <a:ext cx="7385051" cy="39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2-3 fills and 4-6 hours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48b, 84b, 264b and 624b (cycle validation)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3 fills and 20 hours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 840b, 1092b, 1380b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62000" y="3352800"/>
          <a:ext cx="7375079" cy="2743200"/>
        </p:xfrm>
        <a:graphic>
          <a:graphicData uri="http://schemas.openxmlformats.org/drawingml/2006/table">
            <a:tbl>
              <a:tblPr/>
              <a:tblGrid>
                <a:gridCol w="1591327"/>
                <a:gridCol w="3902354"/>
                <a:gridCol w="1881398"/>
              </a:tblGrid>
              <a:tr h="2558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Bunches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Max number of bunches injected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Alice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8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Main-main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8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8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8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8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624  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20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8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840  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8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1092  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8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11-4-12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296" y="980660"/>
            <a:ext cx="6418104" cy="534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762000" y="228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Week 15 </a:t>
            </a:r>
            <a:b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2051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Q &amp; Q</a:t>
            </a:r>
            <a:r>
              <a:rPr lang="en-GB" sz="2000" b="1" dirty="0" smtClean="0">
                <a:solidFill>
                  <a:srgbClr val="0000FF"/>
                </a:solidFill>
              </a:rPr>
              <a:t>’ on ramp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2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11-4-12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762000" y="228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Week 15 </a:t>
            </a:r>
            <a:b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461939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Transfer Line Steering: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         Injection </a:t>
            </a:r>
            <a:r>
              <a:rPr lang="en-GB" dirty="0" smtClean="0">
                <a:solidFill>
                  <a:srgbClr val="FF0000"/>
                </a:solidFill>
              </a:rPr>
              <a:t>set-up with 108 bunches </a:t>
            </a:r>
            <a:endParaRPr lang="en-GB" dirty="0" smtClean="0"/>
          </a:p>
          <a:p>
            <a:pPr lvl="1"/>
            <a:r>
              <a:rPr lang="en-GB" dirty="0" smtClean="0"/>
              <a:t>   </a:t>
            </a:r>
            <a:r>
              <a:rPr lang="en-GB" dirty="0" err="1" smtClean="0"/>
              <a:t>Chiara</a:t>
            </a:r>
            <a:r>
              <a:rPr lang="en-GB" dirty="0" smtClean="0"/>
              <a:t> </a:t>
            </a:r>
            <a:r>
              <a:rPr lang="en-GB" dirty="0" err="1" smtClean="0"/>
              <a:t>Bracco</a:t>
            </a:r>
            <a:r>
              <a:rPr lang="en-GB" dirty="0" smtClean="0"/>
              <a:t> &amp; Wolfgang </a:t>
            </a:r>
            <a:r>
              <a:rPr lang="en-GB" dirty="0" err="1" smtClean="0"/>
              <a:t>Bartmann</a:t>
            </a:r>
            <a:endParaRPr lang="en-GB" dirty="0" smtClean="0"/>
          </a:p>
          <a:p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648200" cy="332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22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Week 15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305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Main Hick-ups</a:t>
            </a:r>
          </a:p>
          <a:p>
            <a:pPr lvl="0"/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	</a:t>
            </a:r>
            <a:r>
              <a:rPr lang="en-GB" sz="2000" dirty="0" smtClean="0">
                <a:solidFill>
                  <a:srgbClr val="FF0000"/>
                </a:solidFill>
              </a:rPr>
              <a:t>TCSG.5L3.B1</a:t>
            </a:r>
            <a:r>
              <a:rPr lang="en-GB" sz="2000" dirty="0" smtClean="0"/>
              <a:t>  (Tue </a:t>
            </a:r>
            <a:r>
              <a:rPr lang="en-GB" sz="2000" dirty="0" smtClean="0"/>
              <a:t>m</a:t>
            </a:r>
            <a:r>
              <a:rPr lang="en-GB" sz="2000" dirty="0" smtClean="0"/>
              <a:t>orning) mechanical </a:t>
            </a:r>
            <a:r>
              <a:rPr lang="en-GB" sz="2000" dirty="0" smtClean="0"/>
              <a:t>problem with a roller </a:t>
            </a:r>
            <a:r>
              <a:rPr lang="en-GB" sz="2000" dirty="0" smtClean="0"/>
              <a:t>screw</a:t>
            </a:r>
          </a:p>
          <a:p>
            <a:pPr lvl="0"/>
            <a:r>
              <a:rPr lang="en-GB" sz="2000" dirty="0" smtClean="0"/>
              <a:t>	                       blocked at inj. position, loss maps to validate: </a:t>
            </a:r>
            <a:r>
              <a:rPr lang="en-GB" sz="2000" dirty="0" smtClean="0">
                <a:latin typeface="Zapf Dingbats"/>
                <a:ea typeface="Zapf Dingbats"/>
                <a:cs typeface="Zapf Dingbats"/>
              </a:rPr>
              <a:t>✔</a:t>
            </a:r>
          </a:p>
          <a:p>
            <a:pPr lvl="0"/>
            <a:endParaRPr lang="en-GB" sz="2000" dirty="0" smtClean="0">
              <a:latin typeface="Zapf Dingbats"/>
              <a:ea typeface="Zapf Dingbats"/>
              <a:cs typeface="Zapf Dingbats"/>
            </a:endParaRPr>
          </a:p>
          <a:p>
            <a:r>
              <a:rPr lang="en-GB" sz="2000" dirty="0" smtClean="0">
                <a:latin typeface="Zapf Dingbats"/>
                <a:ea typeface="Zapf Dingbats"/>
                <a:cs typeface="Zapf Dingbats"/>
              </a:rPr>
              <a:t>	</a:t>
            </a:r>
            <a:r>
              <a:rPr lang="en-GB" sz="2000" dirty="0" smtClean="0">
                <a:solidFill>
                  <a:srgbClr val="FF0000"/>
                </a:solidFill>
              </a:rPr>
              <a:t>Up to 77 % of dump threshold </a:t>
            </a:r>
            <a:r>
              <a:rPr lang="en-GB" sz="2000" dirty="0" smtClean="0"/>
              <a:t>during collisions </a:t>
            </a:r>
            <a:r>
              <a:rPr lang="en-GB" sz="2000" dirty="0" smtClean="0"/>
              <a:t>BP </a:t>
            </a:r>
          </a:p>
          <a:p>
            <a:r>
              <a:rPr lang="en-GB" sz="2000" dirty="0" smtClean="0"/>
              <a:t>	          	          in general: lifetime “dips” during squeeze &amp; adjust</a:t>
            </a:r>
          </a:p>
          <a:p>
            <a:pPr marL="0" lvl="1"/>
            <a:r>
              <a:rPr lang="en-GB" sz="2000" dirty="0" smtClean="0">
                <a:solidFill>
                  <a:srgbClr val="FF0000"/>
                </a:solidFill>
              </a:rPr>
              <a:t>	    	          </a:t>
            </a:r>
            <a:r>
              <a:rPr lang="en-GB" dirty="0" smtClean="0">
                <a:solidFill>
                  <a:srgbClr val="0000FF"/>
                </a:solidFill>
              </a:rPr>
              <a:t>Lift horizontal tunes to nominal </a:t>
            </a:r>
            <a:r>
              <a:rPr lang="en-GB" dirty="0" smtClean="0"/>
              <a:t>before collisions –</a:t>
            </a:r>
            <a:r>
              <a:rPr lang="en-GB" dirty="0" smtClean="0"/>
              <a:t> 		             losses </a:t>
            </a:r>
            <a:r>
              <a:rPr lang="en-GB" dirty="0" smtClean="0"/>
              <a:t>down to 42% of dump threshold going into </a:t>
            </a:r>
            <a:r>
              <a:rPr lang="en-GB" dirty="0" smtClean="0"/>
              <a:t>collisions</a:t>
            </a:r>
          </a:p>
          <a:p>
            <a:pPr marL="0" lvl="1"/>
            <a:r>
              <a:rPr lang="en-GB" dirty="0" smtClean="0"/>
              <a:t>  	                         </a:t>
            </a:r>
            <a:r>
              <a:rPr lang="en-GB" dirty="0" smtClean="0">
                <a:solidFill>
                  <a:srgbClr val="0000FF"/>
                </a:solidFill>
              </a:rPr>
              <a:t>Raise </a:t>
            </a:r>
            <a:r>
              <a:rPr lang="en-GB" dirty="0" smtClean="0">
                <a:solidFill>
                  <a:srgbClr val="0000FF"/>
                </a:solidFill>
              </a:rPr>
              <a:t>thresholds of long </a:t>
            </a:r>
            <a:r>
              <a:rPr lang="en-GB" dirty="0" err="1" smtClean="0">
                <a:solidFill>
                  <a:srgbClr val="0000FF"/>
                </a:solidFill>
              </a:rPr>
              <a:t>RSs</a:t>
            </a:r>
            <a:r>
              <a:rPr lang="en-GB" dirty="0" smtClean="0">
                <a:solidFill>
                  <a:srgbClr val="0000FF"/>
                </a:solidFill>
              </a:rPr>
              <a:t> of MQWA </a:t>
            </a:r>
            <a:r>
              <a:rPr lang="en-GB" dirty="0" err="1" smtClean="0">
                <a:solidFill>
                  <a:srgbClr val="0000FF"/>
                </a:solidFill>
              </a:rPr>
              <a:t>BLMs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endParaRPr lang="en-GB" dirty="0" smtClean="0">
              <a:solidFill>
                <a:srgbClr val="0000FF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 </a:t>
            </a:r>
            <a:endParaRPr lang="en-GB" sz="2000" dirty="0" smtClean="0">
              <a:solidFill>
                <a:srgbClr val="FF0000"/>
              </a:solidFill>
            </a:endParaRPr>
          </a:p>
          <a:p>
            <a:pPr lvl="0"/>
            <a:r>
              <a:rPr lang="en-GB" sz="2000" dirty="0" smtClean="0"/>
              <a:t> </a:t>
            </a:r>
            <a:endParaRPr lang="en-GB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38386" t="2126" b="70157"/>
          <a:stretch>
            <a:fillRect/>
          </a:stretch>
        </p:blipFill>
        <p:spPr>
          <a:xfrm>
            <a:off x="609600" y="4391387"/>
            <a:ext cx="3530687" cy="1323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11073" b="53980"/>
          <a:stretch>
            <a:fillRect/>
          </a:stretch>
        </p:blipFill>
        <p:spPr>
          <a:xfrm>
            <a:off x="4419601" y="4267200"/>
            <a:ext cx="4571999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Threshold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11750"/>
          </a:xfrm>
        </p:spPr>
        <p:txBody>
          <a:bodyPr/>
          <a:lstStyle/>
          <a:p>
            <a:r>
              <a:rPr lang="en-GB" sz="2000" dirty="0">
                <a:solidFill>
                  <a:srgbClr val="FF0000"/>
                </a:solidFill>
                <a:latin typeface="Times New Roman"/>
                <a:cs typeface="Times New Roman"/>
              </a:rPr>
              <a:t>All 48 monitors in family THRI_MQW (BLMs protecting warm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quadrupoles</a:t>
            </a:r>
            <a:r>
              <a:rPr lang="en-GB" sz="2000" dirty="0">
                <a:solidFill>
                  <a:srgbClr val="FF0000"/>
                </a:solidFill>
                <a:latin typeface="Times New Roman"/>
                <a:cs typeface="Times New Roman"/>
              </a:rPr>
              <a:t>) have their thresholds increase by a factor 2 </a:t>
            </a:r>
            <a:r>
              <a:rPr lang="en-GB" sz="2000" dirty="0">
                <a:latin typeface="Times New Roman"/>
                <a:cs typeface="Times New Roman"/>
              </a:rPr>
              <a:t>in RS8-RS12 (integration windows from 0.8s and until 83s). </a:t>
            </a:r>
            <a:endParaRPr lang="en-GB" sz="2000" dirty="0" smtClean="0"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The </a:t>
            </a:r>
            <a:r>
              <a:rPr lang="en-GB" sz="2000" dirty="0">
                <a:latin typeface="Times New Roman"/>
                <a:cs typeface="Times New Roman"/>
              </a:rPr>
              <a:t>monitor factor is reduced from 1.0 to 0.5 and the Master threshold is properly scaled to keep the applied thresholds at the same level as before the change</a:t>
            </a:r>
            <a:r>
              <a:rPr lang="en-GB" sz="2000" dirty="0" smtClean="0"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en-GB" sz="2000" dirty="0" smtClean="0">
                <a:latin typeface="Times New Roman"/>
                <a:cs typeface="Times New Roman"/>
              </a:rPr>
              <a:t> </a:t>
            </a:r>
            <a:r>
              <a:rPr lang="en-GB" sz="2000" dirty="0">
                <a:latin typeface="Times New Roman"/>
                <a:cs typeface="Times New Roman"/>
              </a:rPr>
              <a:t>Note that the applied thresholds are reduced from 23.17Gy/s to 11.58 in the integration windows of 2.5 </a:t>
            </a:r>
            <a:r>
              <a:rPr lang="en-GB" sz="2000" dirty="0" err="1">
                <a:latin typeface="Times New Roman"/>
                <a:cs typeface="Times New Roman"/>
              </a:rPr>
              <a:t>ms</a:t>
            </a:r>
            <a:r>
              <a:rPr lang="en-GB" sz="2000" dirty="0">
                <a:latin typeface="Times New Roman"/>
                <a:cs typeface="Times New Roman"/>
              </a:rPr>
              <a:t> and below due to the limit of the electronics.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Two </a:t>
            </a:r>
            <a:r>
              <a:rPr lang="en-GB" sz="2000" dirty="0">
                <a:solidFill>
                  <a:srgbClr val="FF0000"/>
                </a:solidFill>
                <a:latin typeface="Times New Roman"/>
                <a:cs typeface="Times New Roman"/>
              </a:rPr>
              <a:t>TCLA monitors in IP7 (BLMEI.06R7.B1E10_TCLA.C6R7.B1 and BLMEI.06R7.B1E10_TCLA.D6R7.B1) have their monitor factor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increased </a:t>
            </a:r>
            <a:r>
              <a:rPr lang="en-GB" sz="2000" dirty="0">
                <a:solidFill>
                  <a:srgbClr val="FF0000"/>
                </a:solidFill>
                <a:latin typeface="Times New Roman"/>
                <a:cs typeface="Times New Roman"/>
              </a:rPr>
              <a:t>by a factor 2</a:t>
            </a:r>
            <a:r>
              <a:rPr lang="en-GB" sz="2000" dirty="0">
                <a:latin typeface="Times New Roman"/>
                <a:cs typeface="Times New Roman"/>
              </a:rPr>
              <a:t> (from 0.1 to 0.2).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110" y="6350169"/>
            <a:ext cx="331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Eduardo Nebot Del </a:t>
            </a:r>
            <a:r>
              <a:rPr lang="it-IT" dirty="0" smtClean="0"/>
              <a:t>Busto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596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Week 15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295400"/>
            <a:ext cx="8301421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Main Worries:</a:t>
            </a:r>
          </a:p>
          <a:p>
            <a:endParaRPr lang="en-US" sz="24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MKID</a:t>
            </a:r>
            <a:r>
              <a:rPr lang="en-US" sz="2400" b="1" dirty="0" smtClean="0">
                <a:latin typeface="Times New Roman"/>
                <a:cs typeface="Times New Roman"/>
              </a:rPr>
              <a:t> Beam2  HV break down, only 25% pulse length</a:t>
            </a:r>
          </a:p>
          <a:p>
            <a:endParaRPr lang="en-US" sz="24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b="1" dirty="0" smtClean="0">
                <a:latin typeface="Times New Roman"/>
                <a:cs typeface="Times New Roman"/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UPS </a:t>
            </a:r>
            <a:r>
              <a:rPr lang="en-US" sz="2400" b="1" dirty="0" smtClean="0">
                <a:latin typeface="Times New Roman"/>
                <a:cs typeface="Times New Roman"/>
              </a:rPr>
              <a:t>in point 6 (UA63) used in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LBDS </a:t>
            </a:r>
            <a:r>
              <a:rPr lang="en-US" sz="2400" b="1" dirty="0" smtClean="0">
                <a:latin typeface="Times New Roman"/>
                <a:cs typeface="Times New Roman"/>
              </a:rPr>
              <a:t>general </a:t>
            </a:r>
            <a:r>
              <a:rPr lang="en-US" sz="2400" b="1" dirty="0" smtClean="0">
                <a:latin typeface="Times New Roman"/>
                <a:cs typeface="Times New Roman"/>
              </a:rPr>
              <a:t>racks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asynchr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. dump</a:t>
            </a:r>
          </a:p>
          <a:p>
            <a:endParaRPr lang="en-US" sz="2400" b="1" dirty="0" smtClean="0">
              <a:solidFill>
                <a:srgbClr val="0000FF"/>
              </a:solidFill>
              <a:latin typeface="Times New Roman"/>
              <a:cs typeface="Times New Roman"/>
              <a:sym typeface="Wingdings"/>
            </a:endParaRPr>
          </a:p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OFSU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problem of 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“zero references” 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Check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Orbit references before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</a:t>
            </a:r>
          </a:p>
          <a:p>
            <a:endParaRPr lang="en-US" sz="2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UFOS 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b="1" dirty="0" smtClean="0">
              <a:solidFill>
                <a:srgbClr val="0000FF"/>
              </a:solidFill>
              <a:latin typeface="Times New Roman"/>
              <a:cs typeface="Times New Roman"/>
              <a:sym typeface="Wingdings"/>
            </a:endParaRPr>
          </a:p>
          <a:p>
            <a:endParaRPr lang="en-US" sz="2400" b="1" dirty="0" smtClean="0">
              <a:solidFill>
                <a:srgbClr val="0000FF"/>
              </a:solidFill>
              <a:latin typeface="Times New Roman"/>
              <a:cs typeface="Times New Roman"/>
              <a:sym typeface="Wingdings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Wed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Night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76200"/>
            <a:ext cx="8534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Remark OFSU: </a:t>
            </a: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Check Orbit references before squeeze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54982"/>
          <a:stretch>
            <a:fillRect/>
          </a:stretch>
        </p:blipFill>
        <p:spPr>
          <a:xfrm>
            <a:off x="1143000" y="1066800"/>
            <a:ext cx="7203090" cy="1463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275588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SIS interlock </a:t>
            </a:r>
            <a:r>
              <a:rPr lang="en-US" dirty="0" smtClean="0">
                <a:latin typeface="Times New Roman"/>
                <a:cs typeface="Times New Roman"/>
              </a:rPr>
              <a:t>has been deployed which is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checking that the reference orbit is not zero </a:t>
            </a:r>
            <a:r>
              <a:rPr lang="en-US" dirty="0" smtClean="0">
                <a:latin typeface="Times New Roman"/>
                <a:cs typeface="Times New Roman"/>
              </a:rPr>
              <a:t>during the beam mode RAMP and SQUEEZE, </a:t>
            </a:r>
            <a:r>
              <a:rPr lang="en-US" dirty="0" err="1" smtClean="0">
                <a:latin typeface="Times New Roman"/>
                <a:cs typeface="Times New Roman"/>
              </a:rPr>
              <a:t>andnot</a:t>
            </a:r>
            <a:r>
              <a:rPr lang="en-US" dirty="0" smtClean="0">
                <a:latin typeface="Times New Roman"/>
                <a:cs typeface="Times New Roman"/>
              </a:rPr>
              <a:t> in SAFE BEAM.</a:t>
            </a:r>
          </a:p>
          <a:p>
            <a:pPr marL="342900" indent="-342900"/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two tasks have been added in the nominal sequence </a:t>
            </a:r>
            <a:r>
              <a:rPr lang="en-US" dirty="0" smtClean="0">
                <a:latin typeface="Times New Roman"/>
                <a:cs typeface="Times New Roman"/>
              </a:rPr>
              <a:t>just after the loading of the reference orbits before the ramp and before the squeeze.</a:t>
            </a:r>
          </a:p>
          <a:p>
            <a:pPr marL="800100" lvl="1" indent="-342900">
              <a:buFontTx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One task (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CHECK ref orbit for ramp/squeeze</a:t>
            </a:r>
            <a:r>
              <a:rPr lang="en-US" dirty="0" smtClean="0">
                <a:latin typeface="Times New Roman"/>
                <a:cs typeface="Times New Roman"/>
              </a:rPr>
              <a:t>) is reading back from OFSU the list of loaded reference and compare with the contents of the optics table. </a:t>
            </a:r>
          </a:p>
          <a:p>
            <a:pPr marL="800100" lvl="1" indent="-342900">
              <a:buFontTx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it is followed by a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pop-up window which ask the operator to perform the same check in the YASP reference</a:t>
            </a:r>
            <a:r>
              <a:rPr lang="en-US" dirty="0" smtClean="0">
                <a:latin typeface="Times New Roman"/>
                <a:cs typeface="Times New Roman"/>
              </a:rPr>
              <a:t> orbit panel. In addition, you can check more FESA fields, as explained at the end of the email and in the logbook of Wednesday 11/04/2012 </a:t>
            </a:r>
            <a:r>
              <a:rPr lang="en-US" dirty="0" err="1" smtClean="0">
                <a:latin typeface="Times New Roman"/>
                <a:cs typeface="Times New Roman"/>
              </a:rPr>
              <a:t>night.In</a:t>
            </a:r>
            <a:r>
              <a:rPr lang="en-US" dirty="0" smtClean="0">
                <a:latin typeface="Times New Roman"/>
                <a:cs typeface="Times New Roman"/>
              </a:rPr>
              <a:t> case the check task failed, showing that one reference was not loaded correctly, just repeat the previous task till the check is OK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endParaRPr lang="en-US" sz="1800" kern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en-US" sz="1800" kern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3. </a:t>
            </a:r>
            <a:r>
              <a:rPr lang="en-US" sz="1800" kern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new SIS interlock is also dumping the beam during RAMP and SQUEEZE mode in case of crash of the OFSU 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(in this case, the OFSU </a:t>
            </a:r>
            <a:r>
              <a:rPr lang="en-US" sz="1800" kern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iscoming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back with the actual reference, but losing the next one to </a:t>
            </a:r>
            <a:r>
              <a:rPr lang="en-US" sz="1800" kern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beplayed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cannot be recovered so we have to dump).</a:t>
            </a:r>
          </a:p>
          <a:p>
            <a:pPr lvl="0" eaLnBrk="1" hangingPunct="1">
              <a:spcBef>
                <a:spcPct val="0"/>
              </a:spcBef>
              <a:buNone/>
            </a:pPr>
            <a:endParaRPr lang="en-US" sz="1800" kern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4. to avoid the crash of the OFSU (probably due to memory leak)</a:t>
            </a:r>
            <a:r>
              <a:rPr lang="en-US" sz="1800" kern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it is now advice to restart the host OFSULHC_M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on </a:t>
            </a:r>
            <a:r>
              <a:rPr lang="en-US" sz="1800" kern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cs-ccr-ofsu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during </a:t>
            </a:r>
            <a:r>
              <a:rPr lang="en-US" sz="1800" kern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thepreparation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for beam (can be done via DIAMON and a sequencer task will come soon)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39524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Remark OFSU:  Check Orbit references before squeeze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066800"/>
            <a:ext cx="91107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16:14h </a:t>
            </a:r>
            <a:r>
              <a:rPr lang="en-US" sz="2200" b="1" i="1" dirty="0" smtClean="0">
                <a:latin typeface="Times New Roman"/>
                <a:cs typeface="Times New Roman"/>
              </a:rPr>
              <a:t>Luminosity</a:t>
            </a:r>
          </a:p>
          <a:p>
            <a:r>
              <a:rPr lang="en-US" sz="2200" b="1" i="1" dirty="0" smtClean="0">
                <a:latin typeface="Times New Roman"/>
                <a:cs typeface="Times New Roman"/>
              </a:rPr>
              <a:t>	again: smooth, no problem</a:t>
            </a:r>
          </a:p>
          <a:p>
            <a:r>
              <a:rPr lang="en-US" sz="2200" b="1" i="1" dirty="0" smtClean="0">
                <a:latin typeface="Times New Roman"/>
                <a:cs typeface="Times New Roman"/>
              </a:rPr>
              <a:t>	</a:t>
            </a:r>
            <a:r>
              <a:rPr lang="en-US" dirty="0" smtClean="0"/>
              <a:t>Losses during collisions beam process up to 36% max and for very short time! </a:t>
            </a:r>
            <a:endParaRPr lang="en-US" b="1" i="1" dirty="0" smtClean="0"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39060"/>
          <a:stretch>
            <a:fillRect/>
          </a:stretch>
        </p:blipFill>
        <p:spPr>
          <a:xfrm>
            <a:off x="685800" y="2362200"/>
            <a:ext cx="6798000" cy="34058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6096000" y="4800600"/>
            <a:ext cx="1752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01000" y="4572000"/>
            <a:ext cx="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36%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92163"/>
          </a:xfrm>
        </p:spPr>
        <p:txBody>
          <a:bodyPr/>
          <a:lstStyle/>
          <a:p>
            <a:pPr algn="l"/>
            <a:r>
              <a:rPr lang="en-GB" dirty="0" smtClean="0"/>
              <a:t>UFO – 92% dump threshold</a:t>
            </a:r>
            <a:r>
              <a:rPr lang="en-GB" dirty="0" smtClean="0"/>
              <a:t> </a:t>
            </a:r>
            <a:r>
              <a:rPr lang="en-GB" dirty="0" smtClean="0"/>
              <a:t>(Fri morning)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90" y="980660"/>
            <a:ext cx="8625510" cy="546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15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Week 15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Statistics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Alick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):</a:t>
            </a:r>
          </a:p>
          <a:p>
            <a:pPr lvl="0"/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	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3759200" cy="28194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 flipH="1" flipV="1">
            <a:off x="1308100" y="3352006"/>
            <a:ext cx="12184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971800" y="3378200"/>
            <a:ext cx="12184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895600"/>
            <a:ext cx="4191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Week 15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15960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Statistics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Alick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):</a:t>
            </a:r>
          </a:p>
          <a:p>
            <a:pPr lvl="0"/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066800"/>
            <a:ext cx="5130800" cy="513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295400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performance: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4D34EDEB-5CDF-45D2-9C5E-FC5C40FD665F}" type="datetime1">
              <a:rPr lang="en-US" smtClean="0"/>
              <a:pPr/>
              <a:t>4/15/12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Sat 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1066800"/>
            <a:ext cx="31438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16:17 </a:t>
            </a:r>
            <a:r>
              <a:rPr lang="en-US" sz="2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Optimisation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11765" b="56056"/>
          <a:stretch>
            <a:fillRect/>
          </a:stretch>
        </p:blipFill>
        <p:spPr>
          <a:xfrm>
            <a:off x="1295400" y="1600200"/>
            <a:ext cx="7194947" cy="1975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3733800"/>
            <a:ext cx="443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lifetime ... during squeeze   /   ... during adjust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38600" y="2819400"/>
            <a:ext cx="3048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43600" y="2971800"/>
            <a:ext cx="1981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90800" y="4930170"/>
            <a:ext cx="5562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RQS.L7B2 lost the QPS OK (board to be changed). </a:t>
            </a:r>
          </a:p>
          <a:p>
            <a:endParaRPr lang="en-US" sz="8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RB.56 lost the QPS OK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4853970"/>
            <a:ext cx="17318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some issues: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8743" y="1008995"/>
            <a:ext cx="5107730" cy="33701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01:15h stable beams &amp; scheduled dump 	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38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Sat Night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32852"/>
          <a:stretch>
            <a:fillRect/>
          </a:stretch>
        </p:blipFill>
        <p:spPr>
          <a:xfrm>
            <a:off x="838200" y="1447800"/>
            <a:ext cx="7773914" cy="46049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Night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743" y="1008995"/>
            <a:ext cx="8538057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some issues: </a:t>
            </a:r>
            <a:r>
              <a:rPr lang="en-US" sz="2000" dirty="0" smtClean="0"/>
              <a:t>TDI.B2 didn't move to PARKING</a:t>
            </a:r>
          </a:p>
          <a:p>
            <a:r>
              <a:rPr lang="en-US" sz="2000" dirty="0" smtClean="0"/>
              <a:t>	          ROF.A81B2 tripped (EE switch)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03:46h injection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lovely ... in the beginning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BUT: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lang="en-US" sz="24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04:47h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during injection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057400"/>
            <a:ext cx="5181600" cy="215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14855" t="50065" r="2751"/>
          <a:stretch>
            <a:fillRect/>
          </a:stretch>
        </p:blipFill>
        <p:spPr>
          <a:xfrm>
            <a:off x="5029200" y="4648200"/>
            <a:ext cx="3834358" cy="18132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Night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219200"/>
            <a:ext cx="8610600" cy="71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04:47h    Pulse length of Injection Kicker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MKID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Beam2 is too short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Laurent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Ducimetiere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/ Mike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Barne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lang="en-US" sz="2200" b="1" i="1" dirty="0" smtClean="0">
                <a:latin typeface="Times New Roman"/>
                <a:cs typeface="Times New Roman"/>
              </a:rPr>
              <a:t>break down of kicker field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last event, same kicker: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6 days ago (Easter Monday)</a:t>
            </a:r>
          </a:p>
          <a:p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extended soft start performed,</a:t>
            </a:r>
          </a:p>
          <a:p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experts checked situation (Kicker, Vacuum, </a:t>
            </a:r>
            <a:r>
              <a:rPr lang="en-US" sz="2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Cryo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Magnets)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			</a:t>
            </a:r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   		</a:t>
            </a:r>
            <a:endParaRPr lang="en-US" i="1" dirty="0" smtClean="0"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/>
              <a:t>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22353"/>
          <a:stretch>
            <a:fillRect/>
          </a:stretch>
        </p:blipFill>
        <p:spPr>
          <a:xfrm>
            <a:off x="228600" y="1828800"/>
            <a:ext cx="3200400" cy="1760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20697"/>
          <a:stretch>
            <a:fillRect/>
          </a:stretch>
        </p:blipFill>
        <p:spPr>
          <a:xfrm>
            <a:off x="4267200" y="1828800"/>
            <a:ext cx="4288746" cy="24100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48400" y="2971800"/>
            <a:ext cx="1219200" cy="457200"/>
          </a:xfrm>
          <a:prstGeom prst="ellipse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534400" cy="2438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Night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251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 during injection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8200" y="2895600"/>
            <a:ext cx="26670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724400"/>
            <a:ext cx="177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 threshold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Sun Morning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32766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Cryo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S78 and IT XR8 tripped, several quenches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lost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condition for arc in S81  ... which </a:t>
            </a:r>
            <a:r>
              <a:rPr lang="en-US" dirty="0" smtClean="0">
                <a:solidFill>
                  <a:srgbClr val="FF0000"/>
                </a:solidFill>
              </a:rPr>
              <a:t>recovered</a:t>
            </a:r>
            <a:r>
              <a:rPr lang="en-US" dirty="0" smtClean="0"/>
              <a:t> meanwhile</a:t>
            </a: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Magnets: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checked by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Arjan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ok</a:t>
            </a:r>
          </a:p>
          <a:p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Kickers: </a:t>
            </a:r>
            <a:r>
              <a:rPr lang="en-US" dirty="0" smtClean="0">
                <a:latin typeface="Arial"/>
                <a:cs typeface="Arial"/>
              </a:rPr>
              <a:t>checked by Laurent </a:t>
            </a:r>
            <a:r>
              <a:rPr lang="en-US" dirty="0" err="1" smtClean="0">
                <a:latin typeface="Arial"/>
                <a:cs typeface="Arial"/>
              </a:rPr>
              <a:t>Ducimetiere</a:t>
            </a:r>
            <a:r>
              <a:rPr lang="en-US" dirty="0" smtClean="0">
                <a:latin typeface="Arial"/>
                <a:cs typeface="Arial"/>
              </a:rPr>
              <a:t>/ Mike Barnes 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	ok for restart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13716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vacuum</a:t>
            </a:r>
            <a:r>
              <a:rPr lang="en-US" dirty="0" smtClean="0"/>
              <a:t> piquet:  </a:t>
            </a:r>
          </a:p>
          <a:p>
            <a:r>
              <a:rPr lang="en-US" dirty="0" smtClean="0"/>
              <a:t>      During the failed injection a pressure rise triggered the </a:t>
            </a:r>
            <a:r>
              <a:rPr lang="en-US" dirty="0" smtClean="0">
                <a:solidFill>
                  <a:srgbClr val="FF0000"/>
                </a:solidFill>
              </a:rPr>
              <a:t>valve closures. </a:t>
            </a:r>
          </a:p>
          <a:p>
            <a:endParaRPr lang="en-US" dirty="0" smtClean="0"/>
          </a:p>
          <a:p>
            <a:r>
              <a:rPr lang="en-US" dirty="0" smtClean="0"/>
              <a:t>      present status: all valves and pumps which had tripped are back on and the     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pressures are recovering.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5475" b="38327"/>
          <a:stretch>
            <a:fillRect/>
          </a:stretch>
        </p:blipFill>
        <p:spPr>
          <a:xfrm>
            <a:off x="3200400" y="1219200"/>
            <a:ext cx="5641917" cy="2788881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Sun </a:t>
            </a:r>
            <a:r>
              <a:rPr lang="en-US" dirty="0" smtClean="0">
                <a:solidFill>
                  <a:srgbClr val="FF0000"/>
                </a:solidFill>
              </a:rPr>
              <a:t>Morning/Late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286" y="1219200"/>
            <a:ext cx="27929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08:30h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restart,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precycle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10:00h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</a:t>
            </a:r>
          </a:p>
          <a:p>
            <a:r>
              <a:rPr lang="en-US" sz="2000" b="1" i="1" smtClean="0">
                <a:solidFill>
                  <a:srgbClr val="0000FF"/>
                </a:solidFill>
                <a:latin typeface="Times New Roman"/>
                <a:cs typeface="Times New Roman"/>
              </a:rPr>
              <a:t>13: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scheduled dump  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04800" y="40386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(minor) problems during pre-cycle: 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TDI</a:t>
            </a:r>
            <a:r>
              <a:rPr lang="en-US" dirty="0" smtClean="0">
                <a:solidFill>
                  <a:srgbClr val="FF0000"/>
                </a:solidFill>
              </a:rPr>
              <a:t>.4R8 </a:t>
            </a:r>
            <a:r>
              <a:rPr lang="en-US" dirty="0" smtClean="0"/>
              <a:t>has </a:t>
            </a:r>
            <a:r>
              <a:rPr lang="en-US" dirty="0" smtClean="0"/>
              <a:t>interlocks ... </a:t>
            </a:r>
            <a:r>
              <a:rPr lang="en-US" dirty="0" smtClean="0">
                <a:latin typeface="Times New Roman"/>
                <a:cs typeface="Times New Roman"/>
              </a:rPr>
              <a:t>that disappear after some reset  (?)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Intervention </a:t>
            </a:r>
            <a:r>
              <a:rPr lang="en-US" dirty="0" smtClean="0">
                <a:solidFill>
                  <a:srgbClr val="FF0000"/>
                </a:solidFill>
              </a:rPr>
              <a:t>on ROF.A81B2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(Access): </a:t>
            </a:r>
            <a:r>
              <a:rPr lang="en-US" dirty="0" smtClean="0"/>
              <a:t>MPE-piquet exchanged the </a:t>
            </a:r>
            <a:r>
              <a:rPr lang="en-US" dirty="0" smtClean="0"/>
              <a:t>switch </a:t>
            </a:r>
            <a:r>
              <a:rPr lang="en-US" dirty="0" smtClean="0"/>
              <a:t>on the EE system.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1981200"/>
            <a:ext cx="57150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" y="5715000"/>
            <a:ext cx="2756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restart,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precycle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33053</TotalTime>
  <Words>1277</Words>
  <Application>Microsoft Macintosh PowerPoint</Application>
  <PresentationFormat>On-screen Show (4:3)</PresentationFormat>
  <Paragraphs>222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LHCpresentations</vt:lpstr>
      <vt:lpstr>Slide 1</vt:lpstr>
      <vt:lpstr>Slide 2</vt:lpstr>
      <vt:lpstr>Sat Late</vt:lpstr>
      <vt:lpstr>Slide 4</vt:lpstr>
      <vt:lpstr>Slide 5</vt:lpstr>
      <vt:lpstr>Slide 6</vt:lpstr>
      <vt:lpstr>Slide 7</vt:lpstr>
      <vt:lpstr>Sun Morning  </vt:lpstr>
      <vt:lpstr>Sun Morning/Late  </vt:lpstr>
      <vt:lpstr>Mon Morning  </vt:lpstr>
      <vt:lpstr>Week 15  </vt:lpstr>
      <vt:lpstr>Week 15  </vt:lpstr>
      <vt:lpstr>       </vt:lpstr>
      <vt:lpstr>       </vt:lpstr>
      <vt:lpstr>Week 15  </vt:lpstr>
      <vt:lpstr>Threshold changes</vt:lpstr>
      <vt:lpstr>Week 15  </vt:lpstr>
      <vt:lpstr>Slide 18</vt:lpstr>
      <vt:lpstr>Slide 19</vt:lpstr>
      <vt:lpstr>UFO – 92% dump threshold (Fri morning)</vt:lpstr>
      <vt:lpstr>Week 15  </vt:lpstr>
      <vt:lpstr>Week 15 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2143</cp:revision>
  <dcterms:created xsi:type="dcterms:W3CDTF">2012-04-15T14:51:45Z</dcterms:created>
  <dcterms:modified xsi:type="dcterms:W3CDTF">2012-04-16T05:16:04Z</dcterms:modified>
</cp:coreProperties>
</file>