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13"/>
  </p:notesMasterIdLst>
  <p:handoutMasterIdLst>
    <p:handoutMasterId r:id="rId14"/>
  </p:handoutMasterIdLst>
  <p:sldIdLst>
    <p:sldId id="540" r:id="rId2"/>
    <p:sldId id="575" r:id="rId3"/>
    <p:sldId id="573" r:id="rId4"/>
    <p:sldId id="577" r:id="rId5"/>
    <p:sldId id="576" r:id="rId6"/>
    <p:sldId id="578" r:id="rId7"/>
    <p:sldId id="568" r:id="rId8"/>
    <p:sldId id="579" r:id="rId9"/>
    <p:sldId id="543" r:id="rId10"/>
    <p:sldId id="566" r:id="rId11"/>
    <p:sldId id="544" r:id="rId1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B82300"/>
    <a:srgbClr val="FF9999"/>
    <a:srgbClr val="FE8002"/>
    <a:srgbClr val="CC0099"/>
    <a:srgbClr val="0000FF"/>
    <a:srgbClr val="003399"/>
    <a:srgbClr val="006600"/>
    <a:srgbClr val="FD5C03"/>
    <a:srgbClr val="8C8C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0" autoAdjust="0"/>
    <p:restoredTop sz="99274" autoAdjust="0"/>
  </p:normalViewPr>
  <p:slideViewPr>
    <p:cSldViewPr snapToObjects="1">
      <p:cViewPr>
        <p:scale>
          <a:sx n="70" d="100"/>
          <a:sy n="70" d="100"/>
        </p:scale>
        <p:origin x="-53" y="-240"/>
      </p:cViewPr>
      <p:guideLst>
        <p:guide orient="horz" pos="2704"/>
        <p:guide pos="57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4/9/2012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2CF9C-0117-4802-A492-4949F13F6F21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 Templa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7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62F67">
              <a:alpha val="85000"/>
            </a:srgbClr>
          </a:solidFill>
          <a:ln w="19050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>
              <a:defRPr/>
            </a:pP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Rectangle 47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062F67">
              <a:alpha val="85000"/>
            </a:srgbClr>
          </a:solidFill>
          <a:ln w="19050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>
              <a:defRPr/>
            </a:pP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3" y="92075"/>
            <a:ext cx="6334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800" y="160338"/>
            <a:ext cx="49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7"/>
          <p:cNvSpPr txBox="1"/>
          <p:nvPr userDrawn="1"/>
        </p:nvSpPr>
        <p:spPr>
          <a:xfrm>
            <a:off x="-9525" y="187325"/>
            <a:ext cx="6096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100" dirty="0">
                <a:solidFill>
                  <a:schemeClr val="bg1"/>
                </a:solidFill>
                <a:effectLst>
                  <a:outerShdw blurRad="165100" dist="635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CERN</a:t>
            </a:r>
            <a:endParaRPr lang="en-GB" sz="1100" dirty="0">
              <a:solidFill>
                <a:schemeClr val="bg1"/>
              </a:solidFill>
              <a:effectLst>
                <a:outerShdw blurRad="165100" dist="635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4"/>
          <p:cNvSpPr>
            <a:spLocks noChangeArrowheads="1"/>
          </p:cNvSpPr>
          <p:nvPr userDrawn="1"/>
        </p:nvSpPr>
        <p:spPr bwMode="auto">
          <a:xfrm>
            <a:off x="0" y="664210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Calibri" pitchFamily="34" charset="0"/>
              </a:rPr>
              <a:t>markus.zerlauth@cern.ch</a:t>
            </a:r>
          </a:p>
        </p:txBody>
      </p:sp>
      <p:sp>
        <p:nvSpPr>
          <p:cNvPr id="9" name="Rectangle 34"/>
          <p:cNvSpPr>
            <a:spLocks noChangeArrowheads="1"/>
          </p:cNvSpPr>
          <p:nvPr userDrawn="1"/>
        </p:nvSpPr>
        <p:spPr bwMode="auto">
          <a:xfrm>
            <a:off x="1828800" y="6642100"/>
            <a:ext cx="5486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LHC </a:t>
            </a: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</a:rPr>
              <a:t> Performance</a:t>
            </a:r>
            <a:r>
              <a:rPr lang="en-US" sz="1200" baseline="0" dirty="0" smtClean="0">
                <a:solidFill>
                  <a:schemeClr val="bg1"/>
                </a:solidFill>
                <a:latin typeface="Calibri" pitchFamily="34" charset="0"/>
              </a:rPr>
              <a:t> Workshop – Chamonix 2012</a:t>
            </a:r>
            <a:endParaRPr 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01000" y="6629400"/>
            <a:ext cx="1143000" cy="228600"/>
          </a:xfrm>
          <a:prstGeom prst="rect">
            <a:avLst/>
          </a:prstGeom>
        </p:spPr>
        <p:txBody>
          <a:bodyPr/>
          <a:lstStyle>
            <a:lvl1pPr eaLnBrk="1" hangingPunct="1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95C3B5D-A04A-42D5-B914-BF8EC138D9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2012-04-09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9:00</a:t>
            </a:r>
            <a:r>
              <a:rPr lang="en-US" sz="1300" baseline="0" dirty="0" smtClean="0"/>
              <a:t>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  <p:sldLayoutId id="2147483818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Sunday 8.4.2012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609600" y="938213"/>
            <a:ext cx="8229600" cy="5637212"/>
          </a:xfrm>
        </p:spPr>
        <p:txBody>
          <a:bodyPr/>
          <a:lstStyle/>
          <a:p>
            <a:r>
              <a:rPr lang="en-US" dirty="0" smtClean="0"/>
              <a:t>Friday till Monday the morning meeting will be at 9:00</a:t>
            </a:r>
          </a:p>
          <a:p>
            <a:r>
              <a:rPr lang="en-US" dirty="0" smtClean="0"/>
              <a:t>Tuesday 8:30 summary of the week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3 fills and 20 hours </a:t>
            </a:r>
            <a:r>
              <a:rPr lang="en-US" dirty="0" smtClean="0"/>
              <a:t>with 624b, 840b, 1092b, 1380b (intensity/</a:t>
            </a:r>
            <a:r>
              <a:rPr lang="en-US" dirty="0" err="1" smtClean="0"/>
              <a:t>lumi</a:t>
            </a:r>
            <a:r>
              <a:rPr lang="en-US" dirty="0" smtClean="0"/>
              <a:t> related problems)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2-3 fills and 4-6 hours </a:t>
            </a:r>
            <a:r>
              <a:rPr lang="en-US" dirty="0" smtClean="0"/>
              <a:t>with 48b, 84b, 264b and 624b (cycle validation)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3 fills and 20 hours </a:t>
            </a:r>
            <a:r>
              <a:rPr lang="en-US" dirty="0" smtClean="0"/>
              <a:t>with  840b, 1092b, 1380b (intensity/</a:t>
            </a:r>
            <a:r>
              <a:rPr lang="en-US" dirty="0" err="1" smtClean="0"/>
              <a:t>lumi</a:t>
            </a:r>
            <a:r>
              <a:rPr lang="en-US" dirty="0" smtClean="0"/>
              <a:t> related problems)</a:t>
            </a:r>
          </a:p>
          <a:p>
            <a:r>
              <a:rPr lang="en-US" sz="1800" dirty="0" smtClean="0"/>
              <a:t>MP checklists after 84b, 624b, 840b, 1092 bunches</a:t>
            </a:r>
          </a:p>
          <a:p>
            <a:r>
              <a:rPr lang="en-GB" sz="1800" dirty="0" smtClean="0"/>
              <a:t>Regular MP checklists every two weeks when operating with 1380b</a:t>
            </a:r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Intensity ramp-up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3549" y="3089488"/>
          <a:ext cx="8218488" cy="3291840"/>
        </p:xfrm>
        <a:graphic>
          <a:graphicData uri="http://schemas.openxmlformats.org/drawingml/2006/table">
            <a:tbl>
              <a:tblPr/>
              <a:tblGrid>
                <a:gridCol w="1773310"/>
                <a:gridCol w="4348625"/>
                <a:gridCol w="2096553"/>
              </a:tblGrid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Bunches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Max number of bunches injected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Alice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Main-main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Main-satellite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Main-satellite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Main-satellite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Main-satellite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Main-satellite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Main-satellite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1380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Main-satellite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85813"/>
            <a:ext cx="8224838" cy="5637212"/>
          </a:xfrm>
        </p:spPr>
        <p:txBody>
          <a:bodyPr/>
          <a:lstStyle/>
          <a:p>
            <a:r>
              <a:rPr lang="en-US" dirty="0" smtClean="0"/>
              <a:t>264 bunches, separation in Atlas and CMS (to 75% and 95% respectively). It seems to indicate a larger activity in the horizontal plane when the beam are separated and in particular for the larger separation (corresponding to 75% of the peak luminosity).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the fills 2488 and 2489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2140" y="2211456"/>
            <a:ext cx="5551859" cy="2301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2141" y="4512745"/>
            <a:ext cx="5550272" cy="2300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7:17 – 11:34 Fill 2489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stable beams 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264 bunches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dirty="0" smtClean="0"/>
              <a:t>Atlas and CMS separated to 95% peak luminosity and stay with constant offset for 1</a:t>
            </a:r>
            <a:r>
              <a:rPr lang="en-US" baseline="30000" dirty="0" smtClean="0"/>
              <a:t>st</a:t>
            </a:r>
            <a:r>
              <a:rPr lang="en-US" dirty="0" smtClean="0"/>
              <a:t> hour</a:t>
            </a:r>
          </a:p>
          <a:p>
            <a:pPr lvl="1"/>
            <a:r>
              <a:rPr lang="en-US" dirty="0" smtClean="0"/>
              <a:t>8:24 Atlas and CMS at 100% for 2</a:t>
            </a:r>
            <a:r>
              <a:rPr lang="en-US" baseline="30000" dirty="0" smtClean="0"/>
              <a:t>nd</a:t>
            </a:r>
            <a:r>
              <a:rPr lang="en-US" dirty="0" smtClean="0"/>
              <a:t> hour</a:t>
            </a:r>
          </a:p>
          <a:p>
            <a:pPr lvl="1"/>
            <a:r>
              <a:rPr lang="en-US" dirty="0" smtClean="0"/>
              <a:t>Separated during 3</a:t>
            </a:r>
            <a:r>
              <a:rPr lang="en-US" baseline="30000" dirty="0" smtClean="0"/>
              <a:t>rd</a:t>
            </a:r>
            <a:r>
              <a:rPr lang="en-US" dirty="0" smtClean="0"/>
              <a:t> hour</a:t>
            </a:r>
          </a:p>
          <a:p>
            <a:pPr lvl="1"/>
            <a:r>
              <a:rPr lang="en-US" dirty="0" smtClean="0"/>
              <a:t>At peak </a:t>
            </a:r>
            <a:r>
              <a:rPr lang="en-US" dirty="0" err="1" smtClean="0"/>
              <a:t>lumi</a:t>
            </a:r>
            <a:r>
              <a:rPr lang="en-US" dirty="0" smtClean="0"/>
              <a:t> during 4</a:t>
            </a:r>
            <a:r>
              <a:rPr lang="en-US" baseline="30000" dirty="0" smtClean="0"/>
              <a:t>th</a:t>
            </a:r>
            <a:r>
              <a:rPr lang="en-US" dirty="0" smtClean="0"/>
              <a:t> hour</a:t>
            </a:r>
          </a:p>
          <a:p>
            <a:pPr lvl="1"/>
            <a:r>
              <a:rPr lang="en-US" dirty="0" smtClean="0"/>
              <a:t>12 pb</a:t>
            </a:r>
            <a:r>
              <a:rPr lang="en-US" baseline="30000" dirty="0" smtClean="0"/>
              <a:t>-1</a:t>
            </a:r>
            <a:r>
              <a:rPr lang="en-US" dirty="0" smtClean="0"/>
              <a:t>delivered luminosity</a:t>
            </a:r>
          </a:p>
          <a:p>
            <a:r>
              <a:rPr lang="en-US" dirty="0" smtClean="0"/>
              <a:t>12:30 – 13:30 Left jaw blocked on TCSG.5L3B1. Collimator jaw lost motor steps and stayed blocked. Piquet restored the resolver positions. To be analyzed on Tuesday.</a:t>
            </a:r>
          </a:p>
          <a:p>
            <a:r>
              <a:rPr lang="en-US" dirty="0" smtClean="0"/>
              <a:t>14:54 – 16:10 Fill 2490 (</a:t>
            </a:r>
            <a:r>
              <a:rPr lang="en-US" dirty="0" smtClean="0">
                <a:solidFill>
                  <a:srgbClr val="00B050"/>
                </a:solidFill>
              </a:rPr>
              <a:t>264 bunches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0070C0"/>
                </a:solidFill>
              </a:rPr>
              <a:t>stable beams</a:t>
            </a:r>
          </a:p>
          <a:p>
            <a:pPr lvl="1"/>
            <a:r>
              <a:rPr lang="en-US" dirty="0" smtClean="0"/>
              <a:t>Average intensity </a:t>
            </a:r>
            <a:r>
              <a:rPr lang="en-US" b="1" dirty="0" smtClean="0">
                <a:solidFill>
                  <a:srgbClr val="00B050"/>
                </a:solidFill>
              </a:rPr>
              <a:t>1.5e11 per bunch</a:t>
            </a:r>
          </a:p>
          <a:p>
            <a:pPr lvl="1"/>
            <a:r>
              <a:rPr lang="en-US" dirty="0" smtClean="0"/>
              <a:t>Initial luminosity: 11x10</a:t>
            </a:r>
            <a:r>
              <a:rPr lang="en-US" baseline="30000" dirty="0" smtClean="0"/>
              <a:t>32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</a:p>
          <a:p>
            <a:pPr lvl="1"/>
            <a:r>
              <a:rPr lang="en-US" dirty="0" smtClean="0"/>
              <a:t>Losses not higher than 10-15% of dump thresholds all along the cycle (below 10% on RS 1.3s during collisions BP).</a:t>
            </a:r>
          </a:p>
          <a:p>
            <a:pPr lvl="1"/>
            <a:r>
              <a:rPr lang="en-US" dirty="0" smtClean="0"/>
              <a:t>5 pb</a:t>
            </a:r>
            <a:r>
              <a:rPr lang="en-US" baseline="30000" dirty="0" smtClean="0"/>
              <a:t>-1</a:t>
            </a:r>
            <a:r>
              <a:rPr lang="en-US" dirty="0" smtClean="0"/>
              <a:t>delivered luminosity  </a:t>
            </a:r>
          </a:p>
          <a:p>
            <a:pPr lvl="1"/>
            <a:endParaRPr lang="en-US" dirty="0" smtClean="0"/>
          </a:p>
          <a:p>
            <a:pPr lvl="1"/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 Morning and Afternoon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18:20 – 4:37 Fill 2491 </a:t>
            </a:r>
            <a:r>
              <a:rPr lang="en-US" dirty="0" smtClean="0">
                <a:solidFill>
                  <a:srgbClr val="0070C0"/>
                </a:solidFill>
              </a:rPr>
              <a:t>stable beams</a:t>
            </a:r>
            <a:r>
              <a:rPr lang="en-US" dirty="0" smtClean="0"/>
              <a:t> (624 bunches)</a:t>
            </a:r>
          </a:p>
          <a:p>
            <a:pPr lvl="1"/>
            <a:r>
              <a:rPr lang="en-US" dirty="0" smtClean="0"/>
              <a:t>Average intensity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1.4e11 ppb</a:t>
            </a:r>
          </a:p>
          <a:p>
            <a:pPr lvl="1"/>
            <a:r>
              <a:rPr lang="en-US" dirty="0" smtClean="0"/>
              <a:t>Initial luminosity: 24x10</a:t>
            </a:r>
            <a:r>
              <a:rPr lang="en-US" baseline="30000" dirty="0" smtClean="0"/>
              <a:t>32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</a:p>
          <a:p>
            <a:pPr lvl="1"/>
            <a:r>
              <a:rPr lang="en-US" dirty="0" smtClean="0"/>
              <a:t>60 pb</a:t>
            </a:r>
            <a:r>
              <a:rPr lang="en-US" baseline="30000" dirty="0" smtClean="0"/>
              <a:t>-1</a:t>
            </a:r>
            <a:r>
              <a:rPr lang="en-US" dirty="0" smtClean="0"/>
              <a:t>delivered luminosity</a:t>
            </a:r>
            <a:endParaRPr lang="en-US" baseline="30000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2491 (624 bunches)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358" t="13281" r="14301" b="13280"/>
          <a:stretch>
            <a:fillRect/>
          </a:stretch>
        </p:blipFill>
        <p:spPr bwMode="auto">
          <a:xfrm>
            <a:off x="683568" y="2370226"/>
            <a:ext cx="7283152" cy="4011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211960" y="2924944"/>
            <a:ext cx="3754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B82300"/>
                </a:solidFill>
              </a:rPr>
              <a:t>Intensity B1</a:t>
            </a:r>
          </a:p>
          <a:p>
            <a:r>
              <a:rPr lang="en-US" sz="2400" dirty="0" smtClean="0">
                <a:solidFill>
                  <a:srgbClr val="FFCC66"/>
                </a:solidFill>
              </a:rPr>
              <a:t>Intensity B2</a:t>
            </a:r>
            <a:endParaRPr lang="en-US" sz="2400" dirty="0">
              <a:solidFill>
                <a:srgbClr val="FFCC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rgbClr val="FE8002"/>
                </a:solidFill>
              </a:rPr>
              <a:t>BLM at warning level (&gt;30% of threshold)</a:t>
            </a:r>
          </a:p>
          <a:p>
            <a:pPr lvl="1"/>
            <a:r>
              <a:rPr lang="en-US" sz="1800" dirty="0" smtClean="0"/>
              <a:t>During SQUEEZE: TCLA point 7</a:t>
            </a:r>
          </a:p>
          <a:p>
            <a:pPr lvl="1"/>
            <a:r>
              <a:rPr lang="en-US" sz="1800" dirty="0" smtClean="0"/>
              <a:t>During ADJUST: MQWA point 7 </a:t>
            </a:r>
            <a:br>
              <a:rPr lang="en-US" sz="1800" dirty="0" smtClean="0"/>
            </a:br>
            <a:r>
              <a:rPr lang="en-US" sz="1800" dirty="0" smtClean="0"/>
              <a:t>(D5 and E5 L7)</a:t>
            </a:r>
          </a:p>
          <a:p>
            <a:pPr lvl="1"/>
            <a:r>
              <a:rPr lang="en-US" sz="1800" dirty="0" smtClean="0"/>
              <a:t>During stable beams (19:17) at the </a:t>
            </a:r>
            <a:br>
              <a:rPr lang="en-US" sz="1800" dirty="0" smtClean="0"/>
            </a:br>
            <a:r>
              <a:rPr lang="en-US" sz="1800" dirty="0" smtClean="0"/>
              <a:t>BGI</a:t>
            </a:r>
          </a:p>
          <a:p>
            <a:r>
              <a:rPr lang="en-US" sz="1800" dirty="0" smtClean="0">
                <a:sym typeface="Wingdings" pitchFamily="2" charset="2"/>
              </a:rPr>
              <a:t>Some vacuum activity (</a:t>
            </a:r>
            <a:r>
              <a:rPr lang="en-US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" pitchFamily="2" charset="2"/>
              </a:rPr>
              <a:t>4L8 </a:t>
            </a:r>
            <a:r>
              <a:rPr lang="en-US" sz="1800" dirty="0" smtClean="0">
                <a:sym typeface="Wingdings" pitchFamily="2" charset="2"/>
              </a:rPr>
              <a:t>and </a:t>
            </a:r>
            <a:r>
              <a:rPr lang="en-US" sz="1800" b="1" dirty="0" smtClean="0">
                <a:solidFill>
                  <a:srgbClr val="92D050"/>
                </a:solidFill>
                <a:sym typeface="Wingdings" pitchFamily="2" charset="2"/>
              </a:rPr>
              <a:t>6R7</a:t>
            </a:r>
            <a:r>
              <a:rPr lang="en-US" sz="1800" dirty="0" smtClean="0">
                <a:sym typeface="Wingdings" pitchFamily="2" charset="2"/>
              </a:rPr>
              <a:t>)</a:t>
            </a:r>
            <a:endParaRPr lang="en-US" sz="1800" dirty="0" smtClean="0"/>
          </a:p>
          <a:p>
            <a:pPr lvl="1"/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2491 (624 bunches), cont.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407124"/>
            <a:ext cx="4248472" cy="333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629296"/>
            <a:ext cx="4128214" cy="3239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4:50 Ramping down ALICE solenoid and dipole (+compensators)</a:t>
            </a:r>
          </a:p>
          <a:p>
            <a:pPr lvl="1"/>
            <a:r>
              <a:rPr lang="en-US" dirty="0" smtClean="0"/>
              <a:t>Masking interlocks related to IR2 spectrometer</a:t>
            </a:r>
          </a:p>
          <a:p>
            <a:pPr lvl="1"/>
            <a:r>
              <a:rPr lang="en-US" dirty="0" smtClean="0"/>
              <a:t>send frequency trim of 13Hz to center the orbit. The RMS was worse than usually due to Alice spectrometer OFF, corrected with Feedback only.</a:t>
            </a:r>
          </a:p>
          <a:p>
            <a:r>
              <a:rPr lang="en-US" dirty="0" smtClean="0"/>
              <a:t>Steering transfer line TI8</a:t>
            </a:r>
          </a:p>
          <a:p>
            <a:r>
              <a:rPr lang="en-US" dirty="0" smtClean="0"/>
              <a:t>12 bunches and 36 do not have the same average</a:t>
            </a:r>
            <a:br>
              <a:rPr lang="en-US" dirty="0" smtClean="0"/>
            </a:br>
            <a:r>
              <a:rPr lang="en-US" dirty="0" smtClean="0"/>
              <a:t>bunch intensity</a:t>
            </a:r>
          </a:p>
          <a:p>
            <a:r>
              <a:rPr lang="en-US" dirty="0" smtClean="0"/>
              <a:t>When preparing the ramp, the TCDQ beam 1 did </a:t>
            </a:r>
            <a:br>
              <a:rPr lang="en-US" dirty="0" smtClean="0"/>
            </a:br>
            <a:r>
              <a:rPr lang="en-US" dirty="0" smtClean="0"/>
              <a:t>not take the settings due to ref mismatch. The </a:t>
            </a:r>
            <a:br>
              <a:rPr lang="en-US" dirty="0" smtClean="0"/>
            </a:br>
            <a:r>
              <a:rPr lang="en-US" dirty="0" smtClean="0"/>
              <a:t>setting in the frontend was correct, but not the </a:t>
            </a:r>
            <a:br>
              <a:rPr lang="en-US" dirty="0" smtClean="0"/>
            </a:br>
            <a:r>
              <a:rPr lang="en-US" dirty="0" smtClean="0"/>
              <a:t>reading. Applying the already charged settings again from the collimator application. Solved the problem.</a:t>
            </a:r>
          </a:p>
          <a:p>
            <a:r>
              <a:rPr lang="en-US" dirty="0" smtClean="0"/>
              <a:t>7:32 beams dumped during squeeze by BLM at TCLA.D6L7 RS 1.3 sec (losses </a:t>
            </a:r>
            <a:r>
              <a:rPr lang="en-US" smtClean="0"/>
              <a:t>on </a:t>
            </a:r>
            <a:r>
              <a:rPr lang="en-US" smtClean="0"/>
              <a:t>B2).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2492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40033" r="74570" b="32282"/>
          <a:stretch>
            <a:fillRect/>
          </a:stretch>
        </p:blipFill>
        <p:spPr bwMode="auto">
          <a:xfrm>
            <a:off x="6588224" y="2420888"/>
            <a:ext cx="193779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to the working point 0.312/0.322 for both beams when going in collision (increase by 2E-3 both planes).</a:t>
            </a:r>
          </a:p>
          <a:p>
            <a:r>
              <a:rPr lang="en-US" dirty="0" smtClean="0"/>
              <a:t>Deployed functions to reduce the chromaticity by -1 unit both planes both beams at the beginning of the collisions BP (from 2 to 1 unit).</a:t>
            </a:r>
          </a:p>
          <a:p>
            <a:r>
              <a:rPr lang="en-US" dirty="0" smtClean="0"/>
              <a:t>ADT phase shift functions during the squeeze adapted:</a:t>
            </a:r>
          </a:p>
          <a:p>
            <a:pPr lvl="1"/>
            <a:r>
              <a:rPr lang="en-US" dirty="0" smtClean="0"/>
              <a:t>go from positive to negative values with a required jump from +179 to -180 this year (after having removed 1 turn of delay). The jump has been programmed to last 100 </a:t>
            </a:r>
            <a:r>
              <a:rPr lang="en-US" dirty="0" err="1" smtClean="0"/>
              <a:t>ms.</a:t>
            </a:r>
            <a:r>
              <a:rPr lang="en-US" dirty="0" smtClean="0"/>
              <a:t> Unfortunately this generates according to the attached logging intermediate points, which can make the system unstable for a brief moment of time. </a:t>
            </a:r>
          </a:p>
          <a:p>
            <a:r>
              <a:rPr lang="en-US" dirty="0" smtClean="0"/>
              <a:t>Problems with FIDEL (17:07), chromaticity changing at injection</a:t>
            </a:r>
          </a:p>
          <a:p>
            <a:r>
              <a:rPr lang="en-US" dirty="0" smtClean="0"/>
              <a:t>Restarted server CMW-DIP-LHC-EXP on cs-ccr-cmw1 to get he </a:t>
            </a:r>
            <a:r>
              <a:rPr lang="en-US" dirty="0" err="1" smtClean="0"/>
              <a:t>lumi</a:t>
            </a:r>
            <a:r>
              <a:rPr lang="en-US" dirty="0" smtClean="0"/>
              <a:t> values published properly (3:45).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Vacuum activity at BGI (19:17 - )</a:t>
            </a:r>
          </a:p>
          <a:p>
            <a:pPr lvl="1"/>
            <a:r>
              <a:rPr lang="en-US" dirty="0" smtClean="0"/>
              <a:t>Mariusz: “I see strange behavior of HV on one of BGIs (beam 1, vertical detector).  Will investigate, for the moment I shut it down. It has started between 19 and 20 during the first fill with 624 bunches. It is correlated with a vacuum spike. Horizontal detector, working with the same operational voltages, has no problems. Nevertheless I have lowered voltages on it. To be investigated. Of course there was no gas injection performed during this time. The profiled I have observed had large tails, similar as during the scrubbing run last year.”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 cont.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701</Words>
  <Application>Microsoft Office PowerPoint</Application>
  <PresentationFormat>On-screen Show (4:3)</PresentationFormat>
  <Paragraphs>88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Sunday 8.4.2012</vt:lpstr>
      <vt:lpstr>Comparison of the fills 2488 and 2489</vt:lpstr>
      <vt:lpstr>Sunday Morning and Afternoon</vt:lpstr>
      <vt:lpstr>Fill 2491 (624 bunches)</vt:lpstr>
      <vt:lpstr>Fill 2491 (624 bunches), cont.</vt:lpstr>
      <vt:lpstr>Fill 2492</vt:lpstr>
      <vt:lpstr>Others</vt:lpstr>
      <vt:lpstr>Others cont.</vt:lpstr>
      <vt:lpstr>Planning</vt:lpstr>
      <vt:lpstr>Planning</vt:lpstr>
      <vt:lpstr>Intensity ramp-up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2012-04-09T07:52:31Z</dcterms:modified>
</cp:coreProperties>
</file>