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3"/>
  </p:notesMasterIdLst>
  <p:sldIdLst>
    <p:sldId id="774" r:id="rId2"/>
    <p:sldId id="765" r:id="rId3"/>
    <p:sldId id="778" r:id="rId4"/>
    <p:sldId id="779" r:id="rId5"/>
    <p:sldId id="766" r:id="rId6"/>
    <p:sldId id="769" r:id="rId7"/>
    <p:sldId id="772" r:id="rId8"/>
    <p:sldId id="775" r:id="rId9"/>
    <p:sldId id="780" r:id="rId10"/>
    <p:sldId id="776" r:id="rId11"/>
    <p:sldId id="764" r:id="rId12"/>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9900"/>
    <a:srgbClr val="FFFF00"/>
    <a:srgbClr val="960663"/>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942" autoAdjust="0"/>
    <p:restoredTop sz="93882" autoAdjust="0"/>
  </p:normalViewPr>
  <p:slideViewPr>
    <p:cSldViewPr>
      <p:cViewPr varScale="1">
        <p:scale>
          <a:sx n="82" d="100"/>
          <a:sy n="82" d="100"/>
        </p:scale>
        <p:origin x="-141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6"/>
      </p:cViewPr>
      <p:guideLst>
        <p:guide orient="horz" pos="3128"/>
        <p:guide pos="214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GB" dirty="0"/>
          </a:p>
        </p:txBody>
      </p:sp>
      <p:sp>
        <p:nvSpPr>
          <p:cNvPr id="8195" name="Rectangle 3"/>
          <p:cNvSpPr>
            <a:spLocks noGrp="1" noChangeArrowheads="1"/>
          </p:cNvSpPr>
          <p:nvPr>
            <p:ph type="dt" idx="1"/>
          </p:nvPr>
        </p:nvSpPr>
        <p:spPr bwMode="auto">
          <a:xfrm>
            <a:off x="3849862" y="0"/>
            <a:ext cx="2946275" cy="496751"/>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GB" dirty="0"/>
          </a:p>
        </p:txBody>
      </p:sp>
      <p:sp>
        <p:nvSpPr>
          <p:cNvPr id="61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8845" y="4716585"/>
            <a:ext cx="5439987" cy="4467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8198" name="Rectangle 6"/>
          <p:cNvSpPr>
            <a:spLocks noGrp="1" noChangeArrowheads="1"/>
          </p:cNvSpPr>
          <p:nvPr>
            <p:ph type="ftr" sz="quarter" idx="4"/>
          </p:nvPr>
        </p:nvSpPr>
        <p:spPr bwMode="auto">
          <a:xfrm>
            <a:off x="0"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GB" dirty="0"/>
          </a:p>
        </p:txBody>
      </p:sp>
      <p:sp>
        <p:nvSpPr>
          <p:cNvPr id="8199" name="Rectangle 7"/>
          <p:cNvSpPr>
            <a:spLocks noGrp="1" noChangeArrowheads="1"/>
          </p:cNvSpPr>
          <p:nvPr>
            <p:ph type="sldNum" sz="quarter" idx="5"/>
          </p:nvPr>
        </p:nvSpPr>
        <p:spPr bwMode="auto">
          <a:xfrm>
            <a:off x="3849862" y="9429779"/>
            <a:ext cx="2946275" cy="496751"/>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E9550DCE-C0F6-4BD3-85B0-042E7AADD9F5}" type="slidenum">
              <a:rPr lang="en-GB"/>
              <a:pPr>
                <a:defRPr/>
              </a:pPr>
              <a:t>‹#›</a:t>
            </a:fld>
            <a:endParaRPr lang="en-GB" dirty="0"/>
          </a:p>
        </p:txBody>
      </p:sp>
    </p:spTree>
    <p:extLst>
      <p:ext uri="{BB962C8B-B14F-4D97-AF65-F5344CB8AC3E}">
        <p14:creationId xmlns:p14="http://schemas.microsoft.com/office/powerpoint/2010/main" xmlns="" val="32824193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9906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228600" y="3695700"/>
            <a:ext cx="42672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2 Content and Text">
    <p:spTree>
      <p:nvGrpSpPr>
        <p:cNvPr id="1" name=""/>
        <p:cNvGrpSpPr/>
        <p:nvPr/>
      </p:nvGrpSpPr>
      <p:grpSpPr>
        <a:xfrm>
          <a:off x="0" y="0"/>
          <a:ext cx="0" cy="0"/>
          <a:chOff x="0" y="0"/>
          <a:chExt cx="0" cy="0"/>
        </a:xfrm>
      </p:grpSpPr>
      <p:sp>
        <p:nvSpPr>
          <p:cNvPr id="5" name="Text Placeholder 4"/>
          <p:cNvSpPr>
            <a:spLocks noGrp="1"/>
          </p:cNvSpPr>
          <p:nvPr>
            <p:ph type="body" sz="half" idx="3"/>
          </p:nvPr>
        </p:nvSpPr>
        <p:spPr>
          <a:xfrm>
            <a:off x="46482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
        <p:nvSpPr>
          <p:cNvPr id="6" name="Text Placeholder 4"/>
          <p:cNvSpPr>
            <a:spLocks noGrp="1"/>
          </p:cNvSpPr>
          <p:nvPr>
            <p:ph type="body" sz="half" idx="10"/>
          </p:nvPr>
        </p:nvSpPr>
        <p:spPr>
          <a:xfrm>
            <a:off x="152400" y="990600"/>
            <a:ext cx="42672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02-12-11</a:t>
            </a:r>
            <a:endParaRPr lang="en-US"/>
          </a:p>
        </p:txBody>
      </p:sp>
      <p:sp>
        <p:nvSpPr>
          <p:cNvPr id="3" name="Footer Placeholder 2"/>
          <p:cNvSpPr>
            <a:spLocks noGrp="1"/>
          </p:cNvSpPr>
          <p:nvPr>
            <p:ph type="ftr" sz="quarter" idx="11"/>
          </p:nvPr>
        </p:nvSpPr>
        <p:spPr/>
        <p:txBody>
          <a:bodyPr/>
          <a:lstStyle/>
          <a:p>
            <a:r>
              <a:rPr lang="en-US" smtClean="0"/>
              <a:t>LHC status</a:t>
            </a:r>
            <a:endParaRPr lang="en-US"/>
          </a:p>
        </p:txBody>
      </p:sp>
      <p:sp>
        <p:nvSpPr>
          <p:cNvPr id="4" name="Slide Number Placeholder 3"/>
          <p:cNvSpPr>
            <a:spLocks noGrp="1"/>
          </p:cNvSpPr>
          <p:nvPr>
            <p:ph type="sldNum" sz="quarter" idx="12"/>
          </p:nvPr>
        </p:nvSpPr>
        <p:spPr/>
        <p:txBody>
          <a:bodyPr/>
          <a:lstStyle/>
          <a:p>
            <a:fld id="{C6BCD098-AF97-4460-B818-4576B737524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p:nvCxnSpPr>
        <p:spPr>
          <a:xfrm>
            <a:off x="228600" y="914400"/>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8600" y="6399212"/>
            <a:ext cx="8686800" cy="1588"/>
          </a:xfrm>
          <a:prstGeom prst="line">
            <a:avLst/>
          </a:prstGeom>
          <a:ln w="19050"/>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0" name="Picture 9" descr="newlhc logo1.gif"/>
          <p:cNvPicPr>
            <a:picLocks noChangeAspect="1"/>
          </p:cNvPicPr>
          <p:nvPr/>
        </p:nvPicPr>
        <p:blipFill>
          <a:blip r:embed="rId7"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pic>
        <p:nvPicPr>
          <p:cNvPr id="11" name="Picture 3" descr="newlhc logo1.gif"/>
          <p:cNvPicPr>
            <a:picLocks noChangeAspect="1"/>
          </p:cNvPicPr>
          <p:nvPr/>
        </p:nvPicPr>
        <p:blipFill>
          <a:blip r:embed="rId7" cstate="print"/>
          <a:stretch>
            <a:fillRect/>
          </a:stretch>
        </p:blipFill>
        <p:spPr>
          <a:xfrm>
            <a:off x="-681848" y="0"/>
            <a:ext cx="1357346" cy="1357346"/>
          </a:xfrm>
          <a:prstGeom prst="rect">
            <a:avLst/>
          </a:prstGeom>
          <a:effectLst>
            <a:glow rad="101600">
              <a:schemeClr val="accent1">
                <a:lumMod val="40000"/>
                <a:lumOff val="60000"/>
                <a:alpha val="40000"/>
              </a:schemeClr>
            </a:glow>
            <a:reflection blurRad="6350" stA="50000" endA="300" endPos="55000" dir="5400000" sy="-100000" algn="bl" rotWithShape="0"/>
            <a:softEdge rad="12700"/>
          </a:effectLst>
        </p:spPr>
      </p:pic>
      <p:sp>
        <p:nvSpPr>
          <p:cNvPr id="1030" name="Title Placeholder 1"/>
          <p:cNvSpPr>
            <a:spLocks noGrp="1"/>
          </p:cNvSpPr>
          <p:nvPr>
            <p:ph type="title"/>
          </p:nvPr>
        </p:nvSpPr>
        <p:spPr bwMode="auto">
          <a:xfrm>
            <a:off x="1600200" y="152400"/>
            <a:ext cx="7315200" cy="7921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Text Placeholder 2"/>
          <p:cNvSpPr>
            <a:spLocks noGrp="1"/>
          </p:cNvSpPr>
          <p:nvPr>
            <p:ph type="body" idx="1"/>
          </p:nvPr>
        </p:nvSpPr>
        <p:spPr bwMode="auto">
          <a:xfrm>
            <a:off x="228600" y="9906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Date Placeholder 3"/>
          <p:cNvSpPr>
            <a:spLocks noGrp="1"/>
          </p:cNvSpPr>
          <p:nvPr>
            <p:ph type="dt" sz="half" idx="2"/>
          </p:nvPr>
        </p:nvSpPr>
        <p:spPr>
          <a:xfrm>
            <a:off x="457200" y="6553200"/>
            <a:ext cx="2133600" cy="1682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j-lt"/>
              </a:defRPr>
            </a:lvl1pPr>
          </a:lstStyle>
          <a:p>
            <a:pPr>
              <a:defRPr/>
            </a:pPr>
            <a:r>
              <a:rPr lang="en-US" smtClean="0"/>
              <a:t>02-12-11</a:t>
            </a:r>
            <a:endParaRPr lang="en-US" dirty="0"/>
          </a:p>
        </p:txBody>
      </p:sp>
      <p:sp>
        <p:nvSpPr>
          <p:cNvPr id="13" name="Footer Placeholder 4"/>
          <p:cNvSpPr>
            <a:spLocks noGrp="1"/>
          </p:cNvSpPr>
          <p:nvPr>
            <p:ph type="ftr" sz="quarter" idx="3"/>
          </p:nvPr>
        </p:nvSpPr>
        <p:spPr>
          <a:xfrm>
            <a:off x="3124200" y="6553200"/>
            <a:ext cx="2895600" cy="16827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mn-lt"/>
              </a:defRPr>
            </a:lvl1pPr>
          </a:lstStyle>
          <a:p>
            <a:pPr>
              <a:defRPr/>
            </a:pPr>
            <a:r>
              <a:rPr lang="en-US" smtClean="0"/>
              <a:t>LHC status</a:t>
            </a:r>
            <a:endParaRPr lang="en-US" dirty="0"/>
          </a:p>
        </p:txBody>
      </p:sp>
      <p:sp>
        <p:nvSpPr>
          <p:cNvPr id="14" name="Slide Number Placeholder 5"/>
          <p:cNvSpPr>
            <a:spLocks noGrp="1"/>
          </p:cNvSpPr>
          <p:nvPr>
            <p:ph type="sldNum" sz="quarter" idx="4"/>
          </p:nvPr>
        </p:nvSpPr>
        <p:spPr>
          <a:xfrm>
            <a:off x="6553200" y="6553200"/>
            <a:ext cx="2133600" cy="1682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j-lt"/>
              </a:defRPr>
            </a:lvl1pPr>
          </a:lstStyle>
          <a:p>
            <a:pPr>
              <a:defRPr/>
            </a:pPr>
            <a:fld id="{1A8F772A-8CCA-4885-87BF-DE56416A220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hf sldNum="0" hdr="0" ftr="0" dt="0"/>
  <p:txStyles>
    <p:titleStyle>
      <a:lvl1pPr algn="r" rtl="0" eaLnBrk="0" fontAlgn="base" hangingPunct="0">
        <a:spcBef>
          <a:spcPct val="0"/>
        </a:spcBef>
        <a:spcAft>
          <a:spcPct val="0"/>
        </a:spcAft>
        <a:defRPr sz="3200">
          <a:solidFill>
            <a:schemeClr val="tx2"/>
          </a:solidFill>
          <a:latin typeface="+mj-lt"/>
          <a:ea typeface="+mj-ea"/>
          <a:cs typeface="+mj-cs"/>
        </a:defRPr>
      </a:lvl1pPr>
      <a:lvl2pPr algn="r" rtl="0" eaLnBrk="0" fontAlgn="base" hangingPunct="0">
        <a:spcBef>
          <a:spcPct val="0"/>
        </a:spcBef>
        <a:spcAft>
          <a:spcPct val="0"/>
        </a:spcAft>
        <a:defRPr sz="3200">
          <a:solidFill>
            <a:schemeClr val="tx2"/>
          </a:solidFill>
          <a:latin typeface="Trebuchet MS" pitchFamily="34" charset="0"/>
        </a:defRPr>
      </a:lvl2pPr>
      <a:lvl3pPr algn="r" rtl="0" eaLnBrk="0" fontAlgn="base" hangingPunct="0">
        <a:spcBef>
          <a:spcPct val="0"/>
        </a:spcBef>
        <a:spcAft>
          <a:spcPct val="0"/>
        </a:spcAft>
        <a:defRPr sz="3200">
          <a:solidFill>
            <a:schemeClr val="tx2"/>
          </a:solidFill>
          <a:latin typeface="Trebuchet MS" pitchFamily="34" charset="0"/>
        </a:defRPr>
      </a:lvl3pPr>
      <a:lvl4pPr algn="r" rtl="0" eaLnBrk="0" fontAlgn="base" hangingPunct="0">
        <a:spcBef>
          <a:spcPct val="0"/>
        </a:spcBef>
        <a:spcAft>
          <a:spcPct val="0"/>
        </a:spcAft>
        <a:defRPr sz="3200">
          <a:solidFill>
            <a:schemeClr val="tx2"/>
          </a:solidFill>
          <a:latin typeface="Trebuchet MS" pitchFamily="34" charset="0"/>
        </a:defRPr>
      </a:lvl4pPr>
      <a:lvl5pPr algn="r" rtl="0" eaLnBrk="0" fontAlgn="base" hangingPunct="0">
        <a:spcBef>
          <a:spcPct val="0"/>
        </a:spcBef>
        <a:spcAft>
          <a:spcPct val="0"/>
        </a:spcAft>
        <a:defRPr sz="3200">
          <a:solidFill>
            <a:schemeClr val="tx2"/>
          </a:solidFill>
          <a:latin typeface="Trebuchet MS" pitchFamily="34" charset="0"/>
        </a:defRPr>
      </a:lvl5pPr>
      <a:lvl6pPr marL="457200" algn="r" rtl="0" eaLnBrk="0" fontAlgn="base" hangingPunct="0">
        <a:spcBef>
          <a:spcPct val="0"/>
        </a:spcBef>
        <a:spcAft>
          <a:spcPct val="0"/>
        </a:spcAft>
        <a:defRPr sz="3200">
          <a:solidFill>
            <a:schemeClr val="tx2"/>
          </a:solidFill>
          <a:latin typeface="Trebuchet MS" pitchFamily="34" charset="0"/>
        </a:defRPr>
      </a:lvl6pPr>
      <a:lvl7pPr marL="914400" algn="r" rtl="0" eaLnBrk="0" fontAlgn="base" hangingPunct="0">
        <a:spcBef>
          <a:spcPct val="0"/>
        </a:spcBef>
        <a:spcAft>
          <a:spcPct val="0"/>
        </a:spcAft>
        <a:defRPr sz="3200">
          <a:solidFill>
            <a:schemeClr val="tx2"/>
          </a:solidFill>
          <a:latin typeface="Trebuchet MS" pitchFamily="34" charset="0"/>
        </a:defRPr>
      </a:lvl7pPr>
      <a:lvl8pPr marL="1371600" algn="r" rtl="0" eaLnBrk="0" fontAlgn="base" hangingPunct="0">
        <a:spcBef>
          <a:spcPct val="0"/>
        </a:spcBef>
        <a:spcAft>
          <a:spcPct val="0"/>
        </a:spcAft>
        <a:defRPr sz="3200">
          <a:solidFill>
            <a:schemeClr val="tx2"/>
          </a:solidFill>
          <a:latin typeface="Trebuchet MS" pitchFamily="34" charset="0"/>
        </a:defRPr>
      </a:lvl8pPr>
      <a:lvl9pPr marL="1828800" algn="r" rtl="0" eaLnBrk="0" fontAlgn="base" hangingPunct="0">
        <a:spcBef>
          <a:spcPct val="0"/>
        </a:spcBef>
        <a:spcAft>
          <a:spcPct val="0"/>
        </a:spcAft>
        <a:defRPr sz="3200">
          <a:solidFill>
            <a:schemeClr val="tx2"/>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686800" cy="2286000"/>
          </a:xfrm>
        </p:spPr>
        <p:txBody>
          <a:bodyPr/>
          <a:lstStyle/>
          <a:p>
            <a:r>
              <a:rPr lang="en-US" sz="2400" dirty="0" smtClean="0"/>
              <a:t>08:00-13:00: Access for:</a:t>
            </a:r>
          </a:p>
          <a:p>
            <a:pPr lvl="1"/>
            <a:r>
              <a:rPr lang="en-US" sz="2000" dirty="0" smtClean="0"/>
              <a:t>Experiments</a:t>
            </a:r>
          </a:p>
          <a:p>
            <a:pPr lvl="1"/>
            <a:r>
              <a:rPr lang="en-US" sz="2000" dirty="0" smtClean="0"/>
              <a:t>Power converters</a:t>
            </a:r>
          </a:p>
          <a:p>
            <a:pPr lvl="1"/>
            <a:r>
              <a:rPr lang="en-US" sz="2000" dirty="0" smtClean="0"/>
              <a:t>BBQ</a:t>
            </a:r>
          </a:p>
          <a:p>
            <a:pPr lvl="1"/>
            <a:r>
              <a:rPr lang="en-US" sz="2000" dirty="0" err="1" smtClean="0"/>
              <a:t>Cryo</a:t>
            </a:r>
            <a:r>
              <a:rPr lang="en-US" sz="2000" dirty="0" smtClean="0"/>
              <a:t> point 2 (insulation vacuum pump)</a:t>
            </a:r>
          </a:p>
          <a:p>
            <a:pPr lvl="1"/>
            <a:r>
              <a:rPr lang="en-US" sz="2000" dirty="0" smtClean="0"/>
              <a:t>BLMs point 2 and 8</a:t>
            </a:r>
          </a:p>
          <a:p>
            <a:r>
              <a:rPr lang="en-US" sz="2400" dirty="0" smtClean="0"/>
              <a:t>During pre-cycle trip of RQTL10.R3B2 twice. OK after QPS reset by MPE piquet.</a:t>
            </a:r>
          </a:p>
          <a:p>
            <a:pPr lvl="1"/>
            <a:endParaRPr lang="en-US" sz="2000" dirty="0" smtClean="0"/>
          </a:p>
        </p:txBody>
      </p:sp>
      <p:sp>
        <p:nvSpPr>
          <p:cNvPr id="3" name="Title 2"/>
          <p:cNvSpPr>
            <a:spLocks noGrp="1"/>
          </p:cNvSpPr>
          <p:nvPr>
            <p:ph type="title"/>
          </p:nvPr>
        </p:nvSpPr>
        <p:spPr/>
        <p:txBody>
          <a:bodyPr/>
          <a:lstStyle/>
          <a:p>
            <a:r>
              <a:rPr lang="en-US" dirty="0" smtClean="0"/>
              <a:t>Mon 2/4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smtClean="0"/>
              <a:t>FBCT is giving lower intensity as compared to DCBCT for  beam 2</a:t>
            </a:r>
          </a:p>
          <a:p>
            <a:endParaRPr lang="en-US" sz="2400" dirty="0"/>
          </a:p>
          <a:p>
            <a:endParaRPr lang="en-US" sz="2400" dirty="0" smtClean="0"/>
          </a:p>
          <a:p>
            <a:endParaRPr lang="en-US" sz="2400" dirty="0"/>
          </a:p>
          <a:p>
            <a:endParaRPr lang="en-US" sz="2400" dirty="0" smtClean="0"/>
          </a:p>
          <a:p>
            <a:endParaRPr lang="en-US" sz="2400" dirty="0"/>
          </a:p>
          <a:p>
            <a:r>
              <a:rPr lang="en-US" sz="2400" dirty="0" smtClean="0"/>
              <a:t>BBQ: When </a:t>
            </a:r>
            <a:r>
              <a:rPr lang="en-US" sz="2400" dirty="0"/>
              <a:t>switching on the chirp during the squeeze, the tune fitter window jumps to injection settings. </a:t>
            </a:r>
          </a:p>
          <a:p>
            <a:r>
              <a:rPr lang="en-US" sz="2400" dirty="0" smtClean="0"/>
              <a:t>The Post-mortem cannot </a:t>
            </a:r>
            <a:r>
              <a:rPr lang="en-US" sz="2400" dirty="0"/>
              <a:t>be launched from the CCM </a:t>
            </a:r>
            <a:br>
              <a:rPr lang="en-US" sz="2400" dirty="0"/>
            </a:br>
            <a:r>
              <a:rPr lang="en-US" sz="2400" dirty="0"/>
              <a:t/>
            </a:r>
            <a:br>
              <a:rPr lang="en-US" sz="2400" dirty="0"/>
            </a:br>
            <a:endParaRPr lang="en-US" sz="2400" dirty="0" smtClean="0"/>
          </a:p>
          <a:p>
            <a:endParaRPr lang="en-US" sz="2400" dirty="0" smtClean="0"/>
          </a:p>
          <a:p>
            <a:endParaRPr lang="en-US" dirty="0" smtClean="0"/>
          </a:p>
          <a:p>
            <a:endParaRPr lang="en-GB" dirty="0"/>
          </a:p>
        </p:txBody>
      </p:sp>
      <p:sp>
        <p:nvSpPr>
          <p:cNvPr id="3" name="Title 2"/>
          <p:cNvSpPr>
            <a:spLocks noGrp="1"/>
          </p:cNvSpPr>
          <p:nvPr>
            <p:ph type="title"/>
          </p:nvPr>
        </p:nvSpPr>
        <p:spPr/>
        <p:txBody>
          <a:bodyPr/>
          <a:lstStyle/>
          <a:p>
            <a:r>
              <a:rPr lang="en-US" dirty="0" smtClean="0"/>
              <a:t>Issues</a:t>
            </a:r>
            <a:endParaRPr lang="en-GB" dirty="0"/>
          </a:p>
        </p:txBody>
      </p:sp>
      <p:pic>
        <p:nvPicPr>
          <p:cNvPr id="6146" name="Picture 2" descr="http://elogbook.cern.ch/eLogbook/attach_reader?attach_id=1232255"/>
          <p:cNvPicPr>
            <a:picLocks noChangeAspect="1" noChangeArrowheads="1"/>
          </p:cNvPicPr>
          <p:nvPr/>
        </p:nvPicPr>
        <p:blipFill>
          <a:blip r:embed="rId2" cstate="print"/>
          <a:srcRect/>
          <a:stretch>
            <a:fillRect/>
          </a:stretch>
        </p:blipFill>
        <p:spPr bwMode="auto">
          <a:xfrm>
            <a:off x="1921525" y="1600200"/>
            <a:ext cx="5986463" cy="2085975"/>
          </a:xfrm>
          <a:prstGeom prst="rect">
            <a:avLst/>
          </a:prstGeom>
          <a:noFill/>
        </p:spPr>
      </p:pic>
    </p:spTree>
    <p:extLst>
      <p:ext uri="{BB962C8B-B14F-4D97-AF65-F5344CB8AC3E}">
        <p14:creationId xmlns:p14="http://schemas.microsoft.com/office/powerpoint/2010/main" xmlns="" val="642119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a:t>
            </a:r>
            <a:endParaRPr lang="en-US" dirty="0"/>
          </a:p>
        </p:txBody>
      </p:sp>
      <p:sp>
        <p:nvSpPr>
          <p:cNvPr id="4" name="Text Placeholder 3"/>
          <p:cNvSpPr>
            <a:spLocks noGrp="1"/>
          </p:cNvSpPr>
          <p:nvPr>
            <p:ph type="body" sz="half" idx="10"/>
          </p:nvPr>
        </p:nvSpPr>
        <p:spPr>
          <a:xfrm>
            <a:off x="152400" y="990600"/>
            <a:ext cx="8686800" cy="914400"/>
          </a:xfrm>
        </p:spPr>
        <p:txBody>
          <a:bodyPr/>
          <a:lstStyle/>
          <a:p>
            <a:r>
              <a:rPr lang="en-US" sz="2400" dirty="0" smtClean="0"/>
              <a:t>Loss map at injection ongoing</a:t>
            </a:r>
            <a:endParaRPr lang="en-US" sz="2400" dirty="0" smtClean="0"/>
          </a:p>
        </p:txBody>
      </p:sp>
      <p:graphicFrame>
        <p:nvGraphicFramePr>
          <p:cNvPr id="10" name="Table 9"/>
          <p:cNvGraphicFramePr>
            <a:graphicFrameLocks noGrp="1"/>
          </p:cNvGraphicFramePr>
          <p:nvPr>
            <p:extLst>
              <p:ext uri="{D42A27DB-BD31-4B8C-83A1-F6EECF244321}">
                <p14:modId xmlns:p14="http://schemas.microsoft.com/office/powerpoint/2010/main" xmlns="" val="1206199608"/>
              </p:ext>
            </p:extLst>
          </p:nvPr>
        </p:nvGraphicFramePr>
        <p:xfrm>
          <a:off x="304800" y="1828800"/>
          <a:ext cx="8534401" cy="2394847"/>
        </p:xfrm>
        <a:graphic>
          <a:graphicData uri="http://schemas.openxmlformats.org/drawingml/2006/table">
            <a:tbl>
              <a:tblPr/>
              <a:tblGrid>
                <a:gridCol w="523894"/>
                <a:gridCol w="354895"/>
                <a:gridCol w="422496"/>
                <a:gridCol w="540794"/>
                <a:gridCol w="4579846"/>
                <a:gridCol w="1275935"/>
                <a:gridCol w="836541"/>
              </a:tblGrid>
              <a:tr h="217713">
                <a:tc>
                  <a:txBody>
                    <a:bodyPr/>
                    <a:lstStyle/>
                    <a:p>
                      <a:pPr algn="ctr" fontAlgn="ctr"/>
                      <a:r>
                        <a:rPr lang="en-US" sz="1050" b="1" i="0" u="none" strike="noStrike" dirty="0">
                          <a:solidFill>
                            <a:srgbClr val="FFFFFF"/>
                          </a:solidFill>
                          <a:latin typeface="Arial"/>
                        </a:rPr>
                        <a:t>Date</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50" b="1" i="0" u="none" strike="noStrike" dirty="0">
                          <a:solidFill>
                            <a:srgbClr val="FFFFFF"/>
                          </a:solidFill>
                          <a:latin typeface="Arial"/>
                        </a:rPr>
                        <a:t>Day</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50" b="1" i="0" u="none" strike="noStrike" dirty="0">
                          <a:solidFill>
                            <a:srgbClr val="FFFFFF"/>
                          </a:solidFill>
                          <a:latin typeface="Arial"/>
                        </a:rPr>
                        <a:t>Shift</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50" b="1" i="0" u="none" strike="noStrike">
                          <a:solidFill>
                            <a:srgbClr val="FFFFFF"/>
                          </a:solidFill>
                          <a:latin typeface="Arial"/>
                        </a:rPr>
                        <a:t>Time (h)</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050" b="1" i="0" u="none" strike="noStrike" dirty="0">
                          <a:solidFill>
                            <a:srgbClr val="FFFFFF"/>
                          </a:solidFill>
                          <a:latin typeface="Arial"/>
                        </a:rPr>
                        <a:t>Activity</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50" b="1" i="0" u="none" strike="noStrike" dirty="0">
                          <a:solidFill>
                            <a:srgbClr val="FFFFFF"/>
                          </a:solidFill>
                          <a:latin typeface="Arial"/>
                        </a:rPr>
                        <a:t>System/topic</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050" b="1" i="0" u="none" strike="noStrike">
                          <a:solidFill>
                            <a:srgbClr val="FFFFFF"/>
                          </a:solidFill>
                          <a:latin typeface="Arial"/>
                        </a:rPr>
                        <a:t>Beam</a:t>
                      </a:r>
                    </a:p>
                  </a:txBody>
                  <a:tcPr marL="4007" marR="4007" marT="4007"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17713">
                <a:tc>
                  <a:txBody>
                    <a:bodyPr/>
                    <a:lstStyle/>
                    <a:p>
                      <a:pPr algn="ctr" fontAlgn="ctr"/>
                      <a:r>
                        <a:rPr lang="en-US" sz="1050" b="1" i="0" u="none" strike="noStrike" dirty="0">
                          <a:solidFill>
                            <a:srgbClr val="000000"/>
                          </a:solidFill>
                          <a:latin typeface="Arial"/>
                        </a:rPr>
                        <a:t>2</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a:rPr>
                        <a:t>MON</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latin typeface="Arial"/>
                        </a:rPr>
                        <a:t>M</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a:rPr>
                        <a:t>2</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6600"/>
                          </a:solidFill>
                          <a:latin typeface="Arial"/>
                        </a:rPr>
                        <a:t>Loss map at injection betatronic B1H + asynch dump</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a:solidFill>
                            <a:srgbClr val="000000"/>
                          </a:solidFill>
                          <a:latin typeface="Arial"/>
                        </a:rPr>
                        <a:t>Collimation</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latin typeface="Arial"/>
                        </a:rPr>
                        <a:t>Nominal</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35430">
                <a:tc>
                  <a:txBody>
                    <a:bodyPr/>
                    <a:lstStyle/>
                    <a:p>
                      <a:pPr algn="ctr" fontAlgn="ctr"/>
                      <a:r>
                        <a:rPr lang="en-US" sz="1050" b="1" i="0" u="none" strike="noStrike">
                          <a:solidFill>
                            <a:srgbClr val="000000"/>
                          </a:solidFill>
                          <a:latin typeface="Arial"/>
                        </a:rPr>
                        <a:t>3</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a:rPr>
                        <a:t>TUE</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latin typeface="Arial"/>
                        </a:rPr>
                        <a:t>M</a:t>
                      </a:r>
                    </a:p>
                  </a:txBody>
                  <a:tcPr marL="4007" marR="4007" marT="40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a:rPr>
                        <a:t>6</a:t>
                      </a:r>
                    </a:p>
                  </a:txBody>
                  <a:tcPr marL="4007" marR="4007" marT="400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6600"/>
                          </a:solidFill>
                          <a:latin typeface="Arial"/>
                        </a:rPr>
                        <a:t>Chromaticity correction with MCS at flat-top + chromaticity correction through the squeeze</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a:solidFill>
                            <a:srgbClr val="000000"/>
                          </a:solidFill>
                          <a:latin typeface="Arial"/>
                        </a:rPr>
                        <a:t>OP</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latin typeface="Arial"/>
                        </a:rPr>
                        <a:t>Probe</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713">
                <a:tc>
                  <a:txBody>
                    <a:bodyPr/>
                    <a:lstStyle/>
                    <a:p>
                      <a:pPr algn="ctr" fontAlgn="ctr"/>
                      <a:r>
                        <a:rPr lang="en-US" sz="1050" b="1" i="0" u="none" strike="noStrike">
                          <a:solidFill>
                            <a:srgbClr val="000000"/>
                          </a:solidFill>
                          <a:latin typeface="Arial"/>
                        </a:rPr>
                        <a:t>3</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a:rPr>
                        <a:t>TUE</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latin typeface="Arial"/>
                        </a:rPr>
                        <a:t>A</a:t>
                      </a:r>
                    </a:p>
                  </a:txBody>
                  <a:tcPr marL="4007" marR="4007" marT="40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a:rPr>
                        <a:t>8</a:t>
                      </a:r>
                    </a:p>
                  </a:txBody>
                  <a:tcPr marL="4007" marR="4007" marT="400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6600"/>
                          </a:solidFill>
                          <a:latin typeface="Arial"/>
                        </a:rPr>
                        <a:t>Injection setting-up with 50 ns beams (injection, damper)  </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a:solidFill>
                            <a:srgbClr val="000000"/>
                          </a:solidFill>
                          <a:latin typeface="Arial"/>
                        </a:rPr>
                        <a:t>ABT/RF</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latin typeface="Arial"/>
                        </a:rPr>
                        <a:t>50 ns</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713">
                <a:tc>
                  <a:txBody>
                    <a:bodyPr/>
                    <a:lstStyle/>
                    <a:p>
                      <a:pPr algn="ctr" fontAlgn="ctr"/>
                      <a:r>
                        <a:rPr lang="en-US" sz="1050" b="1" i="0" u="none" strike="noStrike" dirty="0">
                          <a:solidFill>
                            <a:srgbClr val="000000"/>
                          </a:solidFill>
                          <a:latin typeface="Arial"/>
                        </a:rPr>
                        <a:t>3</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a:rPr>
                        <a:t>TUE</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latin typeface="Arial"/>
                        </a:rPr>
                        <a:t>N</a:t>
                      </a:r>
                    </a:p>
                  </a:txBody>
                  <a:tcPr marL="4007" marR="4007" marT="40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latin typeface="Arial"/>
                        </a:rPr>
                        <a:t>5</a:t>
                      </a:r>
                    </a:p>
                  </a:txBody>
                  <a:tcPr marL="4007" marR="4007" marT="400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dirty="0">
                          <a:solidFill>
                            <a:srgbClr val="006600"/>
                          </a:solidFill>
                          <a:latin typeface="Arial"/>
                        </a:rPr>
                        <a:t>BI </a:t>
                      </a:r>
                      <a:r>
                        <a:rPr lang="en-US" sz="1050" b="1" i="0" u="none" strike="noStrike" dirty="0" smtClean="0">
                          <a:solidFill>
                            <a:srgbClr val="006600"/>
                          </a:solidFill>
                          <a:latin typeface="Arial"/>
                        </a:rPr>
                        <a:t>shift with 50 ns</a:t>
                      </a:r>
                      <a:endParaRPr lang="en-US" sz="1050" b="1" i="0" u="none" strike="noStrike" dirty="0">
                        <a:solidFill>
                          <a:srgbClr val="006600"/>
                        </a:solidFill>
                        <a:latin typeface="Arial"/>
                      </a:endParaRP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a:solidFill>
                            <a:srgbClr val="000000"/>
                          </a:solidFill>
                          <a:latin typeface="Arial"/>
                        </a:rPr>
                        <a:t>BI</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latin typeface="Arial"/>
                        </a:rPr>
                        <a:t>50 ns</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713">
                <a:tc>
                  <a:txBody>
                    <a:bodyPr/>
                    <a:lstStyle/>
                    <a:p>
                      <a:pPr algn="ctr" fontAlgn="ctr"/>
                      <a:r>
                        <a:rPr lang="en-US" sz="1050" b="1" i="0" u="none" strike="noStrike" dirty="0" smtClean="0">
                          <a:solidFill>
                            <a:srgbClr val="000000"/>
                          </a:solidFill>
                          <a:latin typeface="Arial"/>
                        </a:rPr>
                        <a:t>3</a:t>
                      </a:r>
                      <a:endParaRPr lang="en-US" sz="1050" b="1" i="0" u="none" strike="noStrike" dirty="0">
                        <a:solidFill>
                          <a:srgbClr val="000000"/>
                        </a:solidFill>
                        <a:latin typeface="Arial"/>
                      </a:endParaRP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smtClean="0">
                          <a:solidFill>
                            <a:srgbClr val="000000"/>
                          </a:solidFill>
                          <a:latin typeface="Arial"/>
                        </a:rPr>
                        <a:t>TUE</a:t>
                      </a:r>
                      <a:endParaRPr lang="en-US" sz="1050" b="1" i="0" u="none" strike="noStrike" dirty="0">
                        <a:solidFill>
                          <a:srgbClr val="000000"/>
                        </a:solidFill>
                        <a:latin typeface="Arial"/>
                      </a:endParaRP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smtClean="0">
                          <a:solidFill>
                            <a:srgbClr val="000000"/>
                          </a:solidFill>
                          <a:latin typeface="Arial"/>
                        </a:rPr>
                        <a:t>N</a:t>
                      </a:r>
                      <a:endParaRPr lang="en-US" sz="1050" b="1" i="0" u="none" strike="noStrike" dirty="0">
                        <a:solidFill>
                          <a:srgbClr val="000000"/>
                        </a:solidFill>
                        <a:latin typeface="Arial"/>
                      </a:endParaRPr>
                    </a:p>
                  </a:txBody>
                  <a:tcPr marL="4007" marR="4007" marT="40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smtClean="0">
                          <a:solidFill>
                            <a:srgbClr val="000000"/>
                          </a:solidFill>
                          <a:latin typeface="Arial"/>
                        </a:rPr>
                        <a:t>5</a:t>
                      </a:r>
                      <a:endParaRPr lang="en-US" sz="1050" b="1" i="0" u="none" strike="noStrike" dirty="0">
                        <a:solidFill>
                          <a:srgbClr val="000000"/>
                        </a:solidFill>
                        <a:latin typeface="Arial"/>
                      </a:endParaRPr>
                    </a:p>
                  </a:txBody>
                  <a:tcPr marL="4007" marR="4007" marT="400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50" b="1" i="0" u="none" strike="noStrike" dirty="0" smtClean="0">
                          <a:solidFill>
                            <a:srgbClr val="006600"/>
                          </a:solidFill>
                          <a:latin typeface="Arial"/>
                        </a:rPr>
                        <a:t>Loss</a:t>
                      </a:r>
                      <a:r>
                        <a:rPr lang="en-US" sz="1050" b="1" i="0" u="none" strike="noStrike" baseline="0" dirty="0" smtClean="0">
                          <a:solidFill>
                            <a:srgbClr val="006600"/>
                          </a:solidFill>
                          <a:latin typeface="Arial"/>
                        </a:rPr>
                        <a:t> </a:t>
                      </a:r>
                      <a:r>
                        <a:rPr lang="en-US" sz="1050" b="1" i="0" u="none" strike="noStrike" baseline="0" dirty="0" smtClean="0">
                          <a:solidFill>
                            <a:srgbClr val="006600"/>
                          </a:solidFill>
                          <a:latin typeface="Arial"/>
                        </a:rPr>
                        <a:t>maps</a:t>
                      </a:r>
                      <a:endParaRPr lang="en-US" sz="1050" b="1" i="0" u="none" strike="noStrike" dirty="0" smtClean="0">
                        <a:solidFill>
                          <a:srgbClr val="006600"/>
                        </a:solidFill>
                        <a:latin typeface="Arial"/>
                      </a:endParaRP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smtClean="0">
                          <a:solidFill>
                            <a:srgbClr val="000000"/>
                          </a:solidFill>
                          <a:latin typeface="Arial"/>
                        </a:rPr>
                        <a:t>Collimation</a:t>
                      </a:r>
                      <a:endParaRPr lang="en-US" sz="1050" b="1" i="0" u="none" strike="noStrike" dirty="0">
                        <a:solidFill>
                          <a:srgbClr val="000000"/>
                        </a:solidFill>
                        <a:latin typeface="Arial"/>
                      </a:endParaRP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smtClean="0">
                          <a:solidFill>
                            <a:srgbClr val="000000"/>
                          </a:solidFill>
                          <a:latin typeface="Arial"/>
                        </a:rPr>
                        <a:t>Nominal</a:t>
                      </a:r>
                      <a:endParaRPr lang="en-US" sz="1050" b="1" i="0" u="none" strike="noStrike" dirty="0">
                        <a:solidFill>
                          <a:srgbClr val="000000"/>
                        </a:solidFill>
                        <a:latin typeface="Arial"/>
                      </a:endParaRP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713">
                <a:tc>
                  <a:txBody>
                    <a:bodyPr/>
                    <a:lstStyle/>
                    <a:p>
                      <a:pPr algn="ctr" fontAlgn="ctr"/>
                      <a:r>
                        <a:rPr lang="en-US" sz="1050" b="1" i="0" u="none" strike="noStrike" dirty="0">
                          <a:solidFill>
                            <a:srgbClr val="000000"/>
                          </a:solidFill>
                          <a:latin typeface="Arial"/>
                        </a:rPr>
                        <a:t>4</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a:rPr>
                        <a:t>WED</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latin typeface="Arial"/>
                        </a:rPr>
                        <a:t>M</a:t>
                      </a:r>
                    </a:p>
                  </a:txBody>
                  <a:tcPr marL="4007" marR="4007" marT="400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latin typeface="Arial"/>
                        </a:rPr>
                        <a:t>6</a:t>
                      </a:r>
                    </a:p>
                  </a:txBody>
                  <a:tcPr marL="4007" marR="4007" marT="400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dirty="0">
                          <a:solidFill>
                            <a:srgbClr val="006600"/>
                          </a:solidFill>
                          <a:latin typeface="Arial"/>
                        </a:rPr>
                        <a:t>STABLE beams with 3 on 3 bunches</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a:solidFill>
                            <a:srgbClr val="000000"/>
                          </a:solidFill>
                          <a:latin typeface="Arial"/>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latin typeface="Arial"/>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713">
                <a:tc>
                  <a:txBody>
                    <a:bodyPr/>
                    <a:lstStyle/>
                    <a:p>
                      <a:pPr algn="ctr" fontAlgn="ctr"/>
                      <a:r>
                        <a:rPr lang="en-US" sz="1050" b="1" i="0" u="none" strike="noStrike">
                          <a:solidFill>
                            <a:srgbClr val="000000"/>
                          </a:solidFill>
                          <a:latin typeface="Arial"/>
                        </a:rPr>
                        <a:t>4</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a:rPr>
                        <a:t>WED</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smtClean="0">
                          <a:solidFill>
                            <a:srgbClr val="000000"/>
                          </a:solidFill>
                          <a:latin typeface="Arial"/>
                        </a:rPr>
                        <a:t>A</a:t>
                      </a:r>
                      <a:endParaRPr lang="en-US" sz="1050" b="1" i="0" u="none" strike="noStrike" dirty="0">
                        <a:solidFill>
                          <a:srgbClr val="000000"/>
                        </a:solidFill>
                        <a:latin typeface="Arial"/>
                      </a:endParaRP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a:rPr>
                        <a:t>8</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6600"/>
                          </a:solidFill>
                          <a:latin typeface="Arial"/>
                        </a:rPr>
                        <a:t>STABLE beams with 48 bunches and low-pile-up for ATLAS</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a:solidFill>
                            <a:srgbClr val="000000"/>
                          </a:solidFill>
                          <a:latin typeface="Arial"/>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latin typeface="Arial"/>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17713">
                <a:tc>
                  <a:txBody>
                    <a:bodyPr/>
                    <a:lstStyle/>
                    <a:p>
                      <a:pPr algn="ctr" fontAlgn="ctr"/>
                      <a:r>
                        <a:rPr lang="en-US" sz="1050" b="1" i="0" u="none" strike="noStrike">
                          <a:solidFill>
                            <a:srgbClr val="000000"/>
                          </a:solidFill>
                          <a:latin typeface="Arial"/>
                        </a:rPr>
                        <a:t>4</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a:rPr>
                        <a:t>WED</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smtClean="0">
                          <a:solidFill>
                            <a:srgbClr val="000000"/>
                          </a:solidFill>
                          <a:latin typeface="Arial"/>
                        </a:rPr>
                        <a:t>N</a:t>
                      </a:r>
                      <a:endParaRPr lang="en-US" sz="1050" b="1" i="0" u="none" strike="noStrike" dirty="0">
                        <a:solidFill>
                          <a:srgbClr val="000000"/>
                        </a:solidFill>
                        <a:latin typeface="Arial"/>
                      </a:endParaRP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a:rPr>
                        <a:t>8</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6600"/>
                          </a:solidFill>
                          <a:latin typeface="Arial"/>
                        </a:rPr>
                        <a:t>STABLE beams with 48 bunches and low-pile-up for ATLAS</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a:solidFill>
                            <a:srgbClr val="000000"/>
                          </a:solidFill>
                          <a:latin typeface="Arial"/>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dirty="0">
                          <a:solidFill>
                            <a:srgbClr val="000000"/>
                          </a:solidFill>
                          <a:latin typeface="Arial"/>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7713">
                <a:tc>
                  <a:txBody>
                    <a:bodyPr/>
                    <a:lstStyle/>
                    <a:p>
                      <a:pPr algn="ctr" fontAlgn="ctr"/>
                      <a:r>
                        <a:rPr lang="en-US" sz="1050" b="1" i="0" u="none" strike="noStrike">
                          <a:solidFill>
                            <a:srgbClr val="000000"/>
                          </a:solidFill>
                          <a:latin typeface="Arial"/>
                        </a:rPr>
                        <a:t>5</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a:rPr>
                        <a:t>THU</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a:rPr>
                        <a:t>M</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50" b="1" i="0" u="none" strike="noStrike">
                          <a:solidFill>
                            <a:srgbClr val="000000"/>
                          </a:solidFill>
                          <a:latin typeface="Arial"/>
                        </a:rPr>
                        <a:t>8</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1" i="0" u="none" strike="noStrike">
                          <a:solidFill>
                            <a:srgbClr val="006600"/>
                          </a:solidFill>
                          <a:latin typeface="Arial"/>
                        </a:rPr>
                        <a:t>STABLE beams with 84 bunches</a:t>
                      </a:r>
                    </a:p>
                  </a:txBody>
                  <a:tcPr marL="4007" marR="4007" marT="400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a:solidFill>
                            <a:srgbClr val="000000"/>
                          </a:solidFill>
                          <a:latin typeface="Arial"/>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a:solidFill>
                            <a:srgbClr val="000000"/>
                          </a:solidFill>
                          <a:latin typeface="Arial"/>
                        </a:rPr>
                        <a:t> </a:t>
                      </a:r>
                    </a:p>
                  </a:txBody>
                  <a:tcPr marL="4007" marR="4007" marT="400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1800" dirty="0" smtClean="0"/>
              <a:t>We injected 2 </a:t>
            </a:r>
            <a:r>
              <a:rPr lang="en-GB" sz="1800" dirty="0" err="1" smtClean="0"/>
              <a:t>equispaced</a:t>
            </a:r>
            <a:r>
              <a:rPr lang="en-GB" sz="1800" dirty="0" smtClean="0"/>
              <a:t> bunches per ring 1.1-1.2E11 p.</a:t>
            </a:r>
            <a:endParaRPr lang="en-US" sz="1800" dirty="0" smtClean="0"/>
          </a:p>
          <a:p>
            <a:r>
              <a:rPr lang="en-GB" sz="1800" dirty="0" smtClean="0"/>
              <a:t>We had extended the lower frequency of the excitation spectrum on B2: For B1 we excite from 0.85 fs0 to 1.1 fs0, for B2 from 0.75 fs0 to 1.1 fs0. (to test the hypothesis that the synchrotron tune shift brings the excitation outside the bunch tune spectrum).</a:t>
            </a:r>
          </a:p>
          <a:p>
            <a:r>
              <a:rPr lang="en-GB" sz="1800" dirty="0" smtClean="0"/>
              <a:t>Concerning the beam we observed similar behaviour on both rings: no instability, still significant dispersion in final bunch length (attached). 100 </a:t>
            </a:r>
            <a:r>
              <a:rPr lang="en-GB" sz="1800" dirty="0" err="1" smtClean="0"/>
              <a:t>ps</a:t>
            </a:r>
            <a:r>
              <a:rPr lang="en-GB" sz="1800" dirty="0" smtClean="0"/>
              <a:t> in B1, 200 </a:t>
            </a:r>
            <a:r>
              <a:rPr lang="en-GB" sz="1800" dirty="0" err="1" smtClean="0"/>
              <a:t>ps</a:t>
            </a:r>
            <a:r>
              <a:rPr lang="en-GB" sz="1800" dirty="0" smtClean="0"/>
              <a:t> in B2</a:t>
            </a:r>
            <a:endParaRPr lang="en-US" sz="1800" dirty="0" smtClean="0"/>
          </a:p>
          <a:p>
            <a:endParaRPr lang="en-US" sz="1800" dirty="0" smtClean="0"/>
          </a:p>
        </p:txBody>
      </p:sp>
      <p:sp>
        <p:nvSpPr>
          <p:cNvPr id="3" name="Title 2"/>
          <p:cNvSpPr>
            <a:spLocks noGrp="1"/>
          </p:cNvSpPr>
          <p:nvPr>
            <p:ph type="title"/>
          </p:nvPr>
        </p:nvSpPr>
        <p:spPr/>
        <p:txBody>
          <a:bodyPr/>
          <a:lstStyle/>
          <a:p>
            <a:r>
              <a:rPr lang="en-US" dirty="0" smtClean="0"/>
              <a:t>RF blow-up status (Philippe et al.)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066800" y="3429000"/>
            <a:ext cx="7171412" cy="27670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000" dirty="0" smtClean="0"/>
              <a:t>We observed the phase noise spectrum during the ramp in cav1B1 and the Cavity Sum phase noise spectrum. These were as expected. We also observed the phase noise in time domain and saw no visible modulation at </a:t>
            </a:r>
            <a:r>
              <a:rPr lang="en-GB" sz="2000" dirty="0" err="1" smtClean="0"/>
              <a:t>frev</a:t>
            </a:r>
            <a:r>
              <a:rPr lang="en-GB" sz="2000" dirty="0" smtClean="0"/>
              <a:t> (that could explain different bunch lengthening).</a:t>
            </a:r>
            <a:endParaRPr lang="en-US" sz="2000" dirty="0" smtClean="0"/>
          </a:p>
          <a:p>
            <a:r>
              <a:rPr lang="en-GB" sz="2000" dirty="0" smtClean="0"/>
              <a:t>We have reverted Controls and Functions to the Old Blow-up (acting via the main phase loop) for the next ramp.</a:t>
            </a:r>
            <a:endParaRPr lang="en-US" dirty="0" smtClean="0"/>
          </a:p>
          <a:p>
            <a:endParaRPr lang="en-US" sz="2000" dirty="0" smtClean="0"/>
          </a:p>
        </p:txBody>
      </p:sp>
      <p:sp>
        <p:nvSpPr>
          <p:cNvPr id="3" name="Title 2"/>
          <p:cNvSpPr>
            <a:spLocks noGrp="1"/>
          </p:cNvSpPr>
          <p:nvPr>
            <p:ph type="title"/>
          </p:nvPr>
        </p:nvSpPr>
        <p:spPr/>
        <p:txBody>
          <a:bodyPr/>
          <a:lstStyle/>
          <a:p>
            <a:r>
              <a:rPr lang="en-US" dirty="0" smtClean="0"/>
              <a:t>RF blow-up status (Philippe et al.)</a:t>
            </a:r>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2362200" y="3276600"/>
            <a:ext cx="4546393" cy="3276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000" dirty="0" smtClean="0"/>
              <a:t>"</a:t>
            </a:r>
            <a:r>
              <a:rPr lang="en-GB" sz="2000" dirty="0"/>
              <a:t>2011-style" longitudinal </a:t>
            </a:r>
            <a:r>
              <a:rPr lang="en-GB" sz="2000" dirty="0" smtClean="0"/>
              <a:t>blow-up: We </a:t>
            </a:r>
            <a:r>
              <a:rPr lang="en-GB" sz="2000" dirty="0"/>
              <a:t>observed nice convergence of bunch </a:t>
            </a:r>
            <a:r>
              <a:rPr lang="en-GB" sz="2000" dirty="0" err="1"/>
              <a:t>lenghts</a:t>
            </a:r>
            <a:r>
              <a:rPr lang="en-GB" sz="2000" dirty="0"/>
              <a:t> (the plus)... but big jumps (probably changes in bunch profile, quite violent on B2) on the way (the minus)... See attached figures. The target was 1.3 ns and we got very closed. I have reduced it to 1.25 ns for later ramps. </a:t>
            </a:r>
          </a:p>
          <a:p>
            <a:r>
              <a:rPr lang="en-GB" sz="2000" dirty="0"/>
              <a:t>We have a problem when launching the blow-up from the sequencer. This needs CO expert intervention to-morrow. Andy will follow it up with CO."</a:t>
            </a:r>
          </a:p>
          <a:p>
            <a:endParaRPr lang="en-US" sz="2000" dirty="0" smtClean="0"/>
          </a:p>
        </p:txBody>
      </p:sp>
      <p:sp>
        <p:nvSpPr>
          <p:cNvPr id="3" name="Title 2"/>
          <p:cNvSpPr>
            <a:spLocks noGrp="1"/>
          </p:cNvSpPr>
          <p:nvPr>
            <p:ph type="title"/>
          </p:nvPr>
        </p:nvSpPr>
        <p:spPr/>
        <p:txBody>
          <a:bodyPr/>
          <a:lstStyle/>
          <a:p>
            <a:r>
              <a:rPr lang="en-US" dirty="0" smtClean="0"/>
              <a:t>RF blow-up status (Philippe et al.)</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581400"/>
            <a:ext cx="5490210" cy="2354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0400" y="4419600"/>
            <a:ext cx="5490210" cy="23545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57992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BBQ</a:t>
            </a:r>
            <a:endParaRPr lang="en-US" dirty="0"/>
          </a:p>
        </p:txBody>
      </p:sp>
      <p:sp>
        <p:nvSpPr>
          <p:cNvPr id="3" name="Content Placeholder 2"/>
          <p:cNvSpPr>
            <a:spLocks noGrp="1"/>
          </p:cNvSpPr>
          <p:nvPr>
            <p:ph idx="1"/>
          </p:nvPr>
        </p:nvSpPr>
        <p:spPr>
          <a:xfrm>
            <a:off x="539440" y="990600"/>
            <a:ext cx="8229600" cy="5399790"/>
          </a:xfrm>
        </p:spPr>
        <p:txBody>
          <a:bodyPr/>
          <a:lstStyle/>
          <a:p>
            <a:r>
              <a:rPr lang="en-US" sz="2400" dirty="0" smtClean="0"/>
              <a:t>Detectors for continuous and on-demand tune measurement exchanged (low pass filter at 450 MHz now in continuous BBQ to reduce the noise level in particular during long blow-up)</a:t>
            </a:r>
          </a:p>
        </p:txBody>
      </p:sp>
      <p:pic>
        <p:nvPicPr>
          <p:cNvPr id="10244" name="Picture 4" descr="http://elogbook.cern.ch/eLogbook/attach_reader?attach_id=1232029"/>
          <p:cNvPicPr>
            <a:picLocks noChangeAspect="1" noChangeArrowheads="1"/>
          </p:cNvPicPr>
          <p:nvPr/>
        </p:nvPicPr>
        <p:blipFill>
          <a:blip r:embed="rId2" cstate="print"/>
          <a:srcRect/>
          <a:stretch>
            <a:fillRect/>
          </a:stretch>
        </p:blipFill>
        <p:spPr bwMode="auto">
          <a:xfrm>
            <a:off x="4724400" y="3024820"/>
            <a:ext cx="3817620" cy="3181350"/>
          </a:xfrm>
          <a:prstGeom prst="rect">
            <a:avLst/>
          </a:prstGeom>
          <a:noFill/>
        </p:spPr>
      </p:pic>
      <p:pic>
        <p:nvPicPr>
          <p:cNvPr id="10246" name="Picture 6" descr="http://elogbook.cern.ch/eLogbook/attach_reader?attach_id=1232031"/>
          <p:cNvPicPr>
            <a:picLocks noChangeAspect="1" noChangeArrowheads="1"/>
          </p:cNvPicPr>
          <p:nvPr/>
        </p:nvPicPr>
        <p:blipFill>
          <a:blip r:embed="rId3" cstate="print"/>
          <a:srcRect/>
          <a:stretch>
            <a:fillRect/>
          </a:stretch>
        </p:blipFill>
        <p:spPr bwMode="auto">
          <a:xfrm>
            <a:off x="449580" y="3037902"/>
            <a:ext cx="3817620" cy="319278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Ramp</a:t>
            </a:r>
            <a:endParaRPr lang="en-GB" dirty="0"/>
          </a:p>
        </p:txBody>
      </p:sp>
      <p:sp>
        <p:nvSpPr>
          <p:cNvPr id="6" name="Text Placeholder 5"/>
          <p:cNvSpPr>
            <a:spLocks noGrp="1"/>
          </p:cNvSpPr>
          <p:nvPr>
            <p:ph type="body" sz="half" idx="10"/>
          </p:nvPr>
        </p:nvSpPr>
        <p:spPr>
          <a:xfrm>
            <a:off x="152400" y="990600"/>
            <a:ext cx="8610600" cy="1447800"/>
          </a:xfrm>
        </p:spPr>
        <p:txBody>
          <a:bodyPr/>
          <a:lstStyle/>
          <a:p>
            <a:r>
              <a:rPr lang="en-US" sz="2800" dirty="0" smtClean="0"/>
              <a:t>Fidel correction (tune and chromaticity still to be improved. Fidel team working on that.</a:t>
            </a:r>
            <a:endParaRPr lang="en-GB" sz="2800" dirty="0"/>
          </a:p>
        </p:txBody>
      </p:sp>
      <p:pic>
        <p:nvPicPr>
          <p:cNvPr id="9218" name="Picture 2" descr="http://elogbook.cern.ch/eLogbook/attach_reader?attach_id=1232025"/>
          <p:cNvPicPr>
            <a:picLocks noChangeAspect="1" noChangeArrowheads="1"/>
          </p:cNvPicPr>
          <p:nvPr/>
        </p:nvPicPr>
        <p:blipFill>
          <a:blip r:embed="rId2" cstate="print"/>
          <a:srcRect/>
          <a:stretch>
            <a:fillRect/>
          </a:stretch>
        </p:blipFill>
        <p:spPr bwMode="auto">
          <a:xfrm>
            <a:off x="2590800" y="1981200"/>
            <a:ext cx="4572000" cy="3810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Squeeze</a:t>
            </a:r>
            <a:endParaRPr lang="en-GB" dirty="0"/>
          </a:p>
        </p:txBody>
      </p:sp>
      <p:sp>
        <p:nvSpPr>
          <p:cNvPr id="4" name="Text Placeholder 3"/>
          <p:cNvSpPr>
            <a:spLocks noGrp="1"/>
          </p:cNvSpPr>
          <p:nvPr>
            <p:ph type="body" sz="half" idx="10"/>
          </p:nvPr>
        </p:nvSpPr>
        <p:spPr>
          <a:xfrm>
            <a:off x="152400" y="990600"/>
            <a:ext cx="4114800" cy="5257800"/>
          </a:xfrm>
        </p:spPr>
        <p:txBody>
          <a:bodyPr/>
          <a:lstStyle/>
          <a:p>
            <a:r>
              <a:rPr lang="en-US" sz="2000" dirty="0" smtClean="0"/>
              <a:t>Instability developing (B1/B2 H) when ADT OFF for loss maps at the end of the squeeze:</a:t>
            </a:r>
            <a:br>
              <a:rPr lang="en-US" sz="2000" dirty="0" smtClean="0"/>
            </a:br>
            <a:r>
              <a:rPr lang="en-US" sz="2000" dirty="0" smtClean="0"/>
              <a:t>Q’ B1 -1/+4</a:t>
            </a:r>
            <a:br>
              <a:rPr lang="en-US" sz="2000" dirty="0" smtClean="0"/>
            </a:br>
            <a:r>
              <a:rPr lang="en-US" sz="2000" dirty="0" smtClean="0"/>
              <a:t>Q’ B2, -3/+8. </a:t>
            </a:r>
            <a:br>
              <a:rPr lang="en-US" sz="2000" dirty="0" smtClean="0"/>
            </a:br>
            <a:r>
              <a:rPr lang="en-US" sz="2000" dirty="0" smtClean="0"/>
              <a:t/>
            </a:r>
            <a:br>
              <a:rPr lang="en-US" sz="2000" dirty="0" smtClean="0"/>
            </a:br>
            <a:r>
              <a:rPr lang="en-US" sz="2000" dirty="0" smtClean="0"/>
              <a:t>Correction to 3-4 units.</a:t>
            </a:r>
          </a:p>
          <a:p>
            <a:r>
              <a:rPr lang="en-US" sz="2000" dirty="0" smtClean="0"/>
              <a:t>Need to revisit flat-top and squeeze </a:t>
            </a:r>
            <a:r>
              <a:rPr lang="en-US" sz="2000" dirty="0" smtClean="0">
                <a:sym typeface="Wingdings" pitchFamily="2" charset="2"/>
              </a:rPr>
              <a:t> this morning</a:t>
            </a:r>
            <a:r>
              <a:rPr lang="en-US" sz="2000" dirty="0" smtClean="0"/>
              <a:t> </a:t>
            </a:r>
            <a:r>
              <a:rPr lang="en-US" sz="2800" dirty="0" smtClean="0"/>
              <a:t/>
            </a:r>
            <a:br>
              <a:rPr lang="en-US" sz="2800" dirty="0" smtClean="0"/>
            </a:br>
            <a:endParaRPr lang="en-US" sz="2800" dirty="0" smtClean="0"/>
          </a:p>
        </p:txBody>
      </p:sp>
      <p:pic>
        <p:nvPicPr>
          <p:cNvPr id="8194" name="Picture 2" descr="http://elogbook.cern.ch/eLogbook/attach_reader?attach_id=1232054"/>
          <p:cNvPicPr>
            <a:picLocks noChangeAspect="1" noChangeArrowheads="1"/>
          </p:cNvPicPr>
          <p:nvPr/>
        </p:nvPicPr>
        <p:blipFill>
          <a:blip r:embed="rId2" cstate="print"/>
          <a:srcRect/>
          <a:stretch>
            <a:fillRect/>
          </a:stretch>
        </p:blipFill>
        <p:spPr bwMode="auto">
          <a:xfrm>
            <a:off x="4371975" y="1524000"/>
            <a:ext cx="4772025" cy="3990975"/>
          </a:xfrm>
          <a:prstGeom prst="rect">
            <a:avLst/>
          </a:prstGeom>
          <a:noFill/>
        </p:spPr>
      </p:pic>
    </p:spTree>
    <p:extLst>
      <p:ext uri="{BB962C8B-B14F-4D97-AF65-F5344CB8AC3E}">
        <p14:creationId xmlns:p14="http://schemas.microsoft.com/office/powerpoint/2010/main" xmlns="" val="3504505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990600"/>
            <a:ext cx="3429000" cy="5257800"/>
          </a:xfrm>
        </p:spPr>
        <p:txBody>
          <a:bodyPr/>
          <a:lstStyle/>
          <a:p>
            <a:r>
              <a:rPr lang="en-US" sz="2000" dirty="0" smtClean="0"/>
              <a:t>Test of b3 knob for correction of chromaticity decay at flat-top (Mike)</a:t>
            </a:r>
          </a:p>
          <a:p>
            <a:r>
              <a:rPr lang="en-US" sz="2000" dirty="0" smtClean="0"/>
              <a:t>To be implemented this morning</a:t>
            </a:r>
          </a:p>
          <a:p>
            <a:endParaRPr lang="en-US" sz="2000" dirty="0" smtClean="0"/>
          </a:p>
          <a:p>
            <a:endParaRPr lang="en-US" sz="2000" dirty="0" smtClean="0"/>
          </a:p>
          <a:p>
            <a:r>
              <a:rPr lang="en-US" sz="2000" dirty="0" smtClean="0"/>
              <a:t>Then loss maps (</a:t>
            </a:r>
            <a:r>
              <a:rPr lang="en-US" sz="2000" dirty="0" err="1" smtClean="0"/>
              <a:t>Betatronic</a:t>
            </a:r>
            <a:r>
              <a:rPr lang="en-US" sz="2000" dirty="0" smtClean="0"/>
              <a:t>) and </a:t>
            </a:r>
            <a:r>
              <a:rPr lang="en-US" sz="2000" dirty="0" err="1" smtClean="0"/>
              <a:t>asynch</a:t>
            </a:r>
            <a:r>
              <a:rPr lang="en-US" sz="2000" dirty="0" smtClean="0"/>
              <a:t> dump test at the end of squeeze and separated.</a:t>
            </a:r>
            <a:endParaRPr lang="en-US" sz="2000" dirty="0"/>
          </a:p>
        </p:txBody>
      </p:sp>
      <p:sp>
        <p:nvSpPr>
          <p:cNvPr id="5" name="Title 4"/>
          <p:cNvSpPr>
            <a:spLocks noGrp="1"/>
          </p:cNvSpPr>
          <p:nvPr>
            <p:ph type="title"/>
          </p:nvPr>
        </p:nvSpPr>
        <p:spPr/>
        <p:txBody>
          <a:bodyPr/>
          <a:lstStyle/>
          <a:p>
            <a:r>
              <a:rPr lang="en-US" dirty="0" smtClean="0"/>
              <a:t>b3 knob and loss maps</a:t>
            </a:r>
            <a:endParaRPr lang="en-GB" dirty="0"/>
          </a:p>
        </p:txBody>
      </p:sp>
      <p:pic>
        <p:nvPicPr>
          <p:cNvPr id="7170" name="Picture 2" descr="http://elogbook.cern.ch/eLogbook/attach_reader?attach_id=1232104"/>
          <p:cNvPicPr>
            <a:picLocks noChangeAspect="1" noChangeArrowheads="1"/>
          </p:cNvPicPr>
          <p:nvPr/>
        </p:nvPicPr>
        <p:blipFill>
          <a:blip r:embed="rId2" cstate="print"/>
          <a:srcRect t="52800"/>
          <a:stretch>
            <a:fillRect/>
          </a:stretch>
        </p:blipFill>
        <p:spPr bwMode="auto">
          <a:xfrm>
            <a:off x="3429000" y="1447800"/>
            <a:ext cx="5715000" cy="2247900"/>
          </a:xfrm>
          <a:prstGeom prst="rect">
            <a:avLst/>
          </a:prstGeom>
          <a:noFill/>
        </p:spPr>
      </p:pic>
      <p:pic>
        <p:nvPicPr>
          <p:cNvPr id="7172" name="Picture 4" descr="http://elogbook.cern.ch/eLogbook/attach_reader?attach_id=1232157"/>
          <p:cNvPicPr>
            <a:picLocks noChangeAspect="1" noChangeArrowheads="1"/>
          </p:cNvPicPr>
          <p:nvPr/>
        </p:nvPicPr>
        <p:blipFill>
          <a:blip r:embed="rId3" cstate="print"/>
          <a:srcRect/>
          <a:stretch>
            <a:fillRect/>
          </a:stretch>
        </p:blipFill>
        <p:spPr bwMode="auto">
          <a:xfrm>
            <a:off x="4286250" y="3962400"/>
            <a:ext cx="4857750" cy="2171700"/>
          </a:xfrm>
          <a:prstGeom prst="rect">
            <a:avLst/>
          </a:prstGeom>
          <a:noFill/>
        </p:spPr>
      </p:pic>
    </p:spTree>
    <p:extLst>
      <p:ext uri="{BB962C8B-B14F-4D97-AF65-F5344CB8AC3E}">
        <p14:creationId xmlns:p14="http://schemas.microsoft.com/office/powerpoint/2010/main" xmlns="" val="14601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94072126"/>
              </p:ext>
            </p:extLst>
          </p:nvPr>
        </p:nvGraphicFramePr>
        <p:xfrm>
          <a:off x="124425" y="3291075"/>
          <a:ext cx="8915400" cy="2763520"/>
        </p:xfrm>
        <a:graphic>
          <a:graphicData uri="http://schemas.openxmlformats.org/drawingml/2006/table">
            <a:tbl>
              <a:tblPr firstRow="1" bandRow="1">
                <a:tableStyleId>{5C22544A-7EE6-4342-B048-85BDC9FD1C3A}</a:tableStyleId>
              </a:tblPr>
              <a:tblGrid>
                <a:gridCol w="1981200"/>
                <a:gridCol w="1584960"/>
                <a:gridCol w="1783080"/>
                <a:gridCol w="1783080"/>
                <a:gridCol w="1783080"/>
              </a:tblGrid>
              <a:tr h="370840">
                <a:tc>
                  <a:txBody>
                    <a:bodyPr/>
                    <a:lstStyle/>
                    <a:p>
                      <a:endParaRPr lang="en-GB" dirty="0"/>
                    </a:p>
                  </a:txBody>
                  <a:tcPr/>
                </a:tc>
                <a:tc>
                  <a:txBody>
                    <a:bodyPr/>
                    <a:lstStyle/>
                    <a:p>
                      <a:r>
                        <a:rPr lang="en-US" dirty="0" smtClean="0"/>
                        <a:t>Injection</a:t>
                      </a:r>
                      <a:endParaRPr lang="en-GB" dirty="0"/>
                    </a:p>
                  </a:txBody>
                  <a:tcPr/>
                </a:tc>
                <a:tc>
                  <a:txBody>
                    <a:bodyPr/>
                    <a:lstStyle/>
                    <a:p>
                      <a:r>
                        <a:rPr lang="en-US" dirty="0" smtClean="0"/>
                        <a:t>Flat-top</a:t>
                      </a:r>
                      <a:endParaRPr lang="en-GB" dirty="0"/>
                    </a:p>
                  </a:txBody>
                  <a:tcPr/>
                </a:tc>
                <a:tc>
                  <a:txBody>
                    <a:bodyPr/>
                    <a:lstStyle/>
                    <a:p>
                      <a:r>
                        <a:rPr lang="en-US" dirty="0" smtClean="0"/>
                        <a:t>Squeezed</a:t>
                      </a:r>
                      <a:endParaRPr lang="en-GB" dirty="0"/>
                    </a:p>
                  </a:txBody>
                  <a:tcPr/>
                </a:tc>
                <a:tc>
                  <a:txBody>
                    <a:bodyPr/>
                    <a:lstStyle/>
                    <a:p>
                      <a:r>
                        <a:rPr lang="en-US" dirty="0" smtClean="0"/>
                        <a:t>Collision</a:t>
                      </a:r>
                      <a:endParaRPr lang="en-GB" dirty="0"/>
                    </a:p>
                  </a:txBody>
                  <a:tcPr/>
                </a:tc>
              </a:tr>
              <a:tr h="370840">
                <a:tc>
                  <a:txBody>
                    <a:bodyPr/>
                    <a:lstStyle/>
                    <a:p>
                      <a:r>
                        <a:rPr lang="en-US" dirty="0" err="1" smtClean="0"/>
                        <a:t>Betatronic</a:t>
                      </a:r>
                      <a:r>
                        <a:rPr lang="en-US" dirty="0" smtClean="0"/>
                        <a:t>-H</a:t>
                      </a:r>
                      <a:endParaRPr lang="en-GB" dirty="0"/>
                    </a:p>
                  </a:txBody>
                  <a:tcPr/>
                </a:tc>
                <a:tc>
                  <a:txBody>
                    <a:bodyPr/>
                    <a:lstStyle/>
                    <a:p>
                      <a:r>
                        <a:rPr lang="en-US" dirty="0" smtClean="0"/>
                        <a:t>To</a:t>
                      </a:r>
                      <a:r>
                        <a:rPr lang="en-US" baseline="0" dirty="0" smtClean="0"/>
                        <a:t> be repeated B1</a:t>
                      </a:r>
                      <a:endParaRPr lang="en-GB" dirty="0"/>
                    </a:p>
                  </a:txBody>
                  <a:tcPr/>
                </a:tc>
                <a:tc>
                  <a:txBody>
                    <a:bodyPr/>
                    <a:lstStyle/>
                    <a:p>
                      <a:r>
                        <a:rPr lang="en-US" dirty="0" smtClean="0"/>
                        <a:t>Done</a:t>
                      </a:r>
                      <a:endParaRPr lang="en-GB" dirty="0"/>
                    </a:p>
                  </a:txBody>
                  <a:tcPr/>
                </a:tc>
                <a:tc>
                  <a:txBody>
                    <a:bodyPr/>
                    <a:lstStyle/>
                    <a:p>
                      <a:r>
                        <a:rPr lang="en-US" dirty="0" smtClean="0"/>
                        <a:t>Done</a:t>
                      </a:r>
                      <a:endParaRPr lang="en-GB" dirty="0"/>
                    </a:p>
                  </a:txBody>
                  <a:tcPr/>
                </a:tc>
                <a:tc>
                  <a:txBody>
                    <a:bodyPr/>
                    <a:lstStyle/>
                    <a:p>
                      <a:r>
                        <a:rPr lang="en-US" dirty="0" smtClean="0"/>
                        <a:t>Done</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Betatronic</a:t>
                      </a:r>
                      <a:r>
                        <a:rPr lang="en-US" dirty="0" smtClean="0"/>
                        <a:t>-V</a:t>
                      </a:r>
                      <a:endParaRPr lang="en-GB"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Done</a:t>
                      </a:r>
                      <a:endParaRPr lang="en-GB" dirty="0" smtClean="0"/>
                    </a:p>
                  </a:txBody>
                  <a:tcPr/>
                </a:tc>
                <a:tc>
                  <a:txBody>
                    <a:bodyPr/>
                    <a:lstStyle/>
                    <a:p>
                      <a:r>
                        <a:rPr lang="en-US" dirty="0" smtClean="0"/>
                        <a:t>Done</a:t>
                      </a:r>
                    </a:p>
                  </a:txBody>
                  <a:tcPr/>
                </a:tc>
                <a:tc>
                  <a:txBody>
                    <a:bodyPr/>
                    <a:lstStyle/>
                    <a:p>
                      <a:r>
                        <a:rPr lang="en-US" dirty="0" smtClean="0"/>
                        <a:t>Done</a:t>
                      </a:r>
                    </a:p>
                  </a:txBody>
                  <a:tcPr/>
                </a:tc>
                <a:tc>
                  <a:txBody>
                    <a:bodyPr/>
                    <a:lstStyle/>
                    <a:p>
                      <a:r>
                        <a:rPr lang="en-US" dirty="0" smtClean="0"/>
                        <a:t>Done</a:t>
                      </a:r>
                    </a:p>
                  </a:txBody>
                  <a:tcPr/>
                </a:tc>
              </a:tr>
              <a:tr h="370840">
                <a:tc>
                  <a:txBody>
                    <a:bodyPr/>
                    <a:lstStyle/>
                    <a:p>
                      <a:r>
                        <a:rPr lang="en-US" dirty="0" smtClean="0"/>
                        <a:t>Off-mom +500 Hz</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Done</a:t>
                      </a:r>
                      <a:endParaRPr lang="en-GB" dirty="0" smtClean="0"/>
                    </a:p>
                  </a:txBody>
                  <a:tcPr/>
                </a:tc>
                <a:tc>
                  <a:txBody>
                    <a:bodyPr/>
                    <a:lstStyle/>
                    <a:p>
                      <a:r>
                        <a:rPr lang="en-US" dirty="0" smtClean="0"/>
                        <a:t>Done</a:t>
                      </a:r>
                      <a:endParaRPr lang="en-GB" dirty="0"/>
                    </a:p>
                  </a:txBody>
                  <a:tcPr/>
                </a:tc>
                <a:tc>
                  <a:txBody>
                    <a:bodyPr/>
                    <a:lstStyle/>
                    <a:p>
                      <a:endParaRPr lang="en-GB" dirty="0"/>
                    </a:p>
                  </a:txBody>
                  <a:tcPr/>
                </a:tc>
                <a:tc>
                  <a:txBody>
                    <a:bodyPr/>
                    <a:lstStyle/>
                    <a:p>
                      <a:r>
                        <a:rPr lang="en-US" dirty="0" smtClean="0"/>
                        <a:t>Done</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Off-mom -500 Hz</a:t>
                      </a:r>
                      <a:endParaRPr lang="en-GB"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Done</a:t>
                      </a:r>
                      <a:endParaRPr lang="en-GB" dirty="0" smtClean="0"/>
                    </a:p>
                  </a:txBody>
                  <a:tcPr/>
                </a:tc>
                <a:tc>
                  <a:txBody>
                    <a:bodyPr/>
                    <a:lstStyle/>
                    <a:p>
                      <a:r>
                        <a:rPr lang="en-US" dirty="0" smtClean="0"/>
                        <a:t>Done</a:t>
                      </a:r>
                      <a:endParaRPr lang="en-GB" dirty="0"/>
                    </a:p>
                  </a:txBody>
                  <a:tcPr/>
                </a:tc>
                <a:tc>
                  <a:txBody>
                    <a:bodyPr/>
                    <a:lstStyle/>
                    <a:p>
                      <a:endParaRPr lang="en-GB" dirty="0"/>
                    </a:p>
                  </a:txBody>
                  <a:tcPr/>
                </a:tc>
                <a:tc>
                  <a:txBody>
                    <a:bodyPr/>
                    <a:lstStyle/>
                    <a:p>
                      <a:r>
                        <a:rPr lang="en-US" dirty="0" smtClean="0"/>
                        <a:t>Done</a:t>
                      </a:r>
                      <a:endParaRPr lang="en-GB" dirty="0"/>
                    </a:p>
                  </a:txBody>
                  <a:tcPr/>
                </a:tc>
              </a:tr>
              <a:tr h="370840">
                <a:tc>
                  <a:txBody>
                    <a:bodyPr/>
                    <a:lstStyle/>
                    <a:p>
                      <a:r>
                        <a:rPr lang="en-US" dirty="0" err="1" smtClean="0"/>
                        <a:t>Asynch</a:t>
                      </a:r>
                      <a:r>
                        <a:rPr lang="en-US" dirty="0" smtClean="0"/>
                        <a:t> dump</a:t>
                      </a:r>
                      <a:endParaRPr lang="en-GB" dirty="0"/>
                    </a:p>
                  </a:txBody>
                  <a:tcPr/>
                </a:tc>
                <a:tc>
                  <a:txBody>
                    <a:bodyPr/>
                    <a:lstStyle/>
                    <a:p>
                      <a:r>
                        <a:rPr lang="en-US" dirty="0" smtClean="0"/>
                        <a:t>To</a:t>
                      </a:r>
                      <a:r>
                        <a:rPr lang="en-US" baseline="0" dirty="0" smtClean="0"/>
                        <a:t> be repeated B1</a:t>
                      </a:r>
                      <a:endParaRPr lang="en-GB" dirty="0"/>
                    </a:p>
                  </a:txBody>
                  <a:tcPr/>
                </a:tc>
                <a:tc>
                  <a:txBody>
                    <a:bodyPr/>
                    <a:lstStyle/>
                    <a:p>
                      <a:r>
                        <a:rPr lang="en-US" dirty="0" smtClean="0"/>
                        <a:t>Done</a:t>
                      </a:r>
                      <a:endParaRPr lang="en-GB" dirty="0"/>
                    </a:p>
                  </a:txBody>
                  <a:tcPr/>
                </a:tc>
                <a:tc>
                  <a:txBody>
                    <a:bodyPr/>
                    <a:lstStyle/>
                    <a:p>
                      <a:r>
                        <a:rPr lang="en-US" dirty="0" smtClean="0"/>
                        <a:t>Done</a:t>
                      </a:r>
                      <a:endParaRPr lang="en-GB" dirty="0"/>
                    </a:p>
                  </a:txBody>
                  <a:tcPr/>
                </a:tc>
                <a:tc>
                  <a:txBody>
                    <a:bodyPr/>
                    <a:lstStyle/>
                    <a:p>
                      <a:r>
                        <a:rPr lang="en-US" dirty="0" smtClean="0"/>
                        <a:t>Done</a:t>
                      </a:r>
                      <a:endParaRPr lang="en-GB" dirty="0"/>
                    </a:p>
                  </a:txBody>
                  <a:tcPr/>
                </a:tc>
              </a:tr>
            </a:tbl>
          </a:graphicData>
        </a:graphic>
      </p:graphicFrame>
      <p:sp>
        <p:nvSpPr>
          <p:cNvPr id="3" name="Title 2"/>
          <p:cNvSpPr>
            <a:spLocks noGrp="1"/>
          </p:cNvSpPr>
          <p:nvPr>
            <p:ph type="title"/>
          </p:nvPr>
        </p:nvSpPr>
        <p:spPr/>
        <p:txBody>
          <a:bodyPr/>
          <a:lstStyle/>
          <a:p>
            <a:r>
              <a:rPr lang="en-US" dirty="0" smtClean="0"/>
              <a:t>MPS tests</a:t>
            </a:r>
            <a:endParaRPr lang="en-GB" dirty="0"/>
          </a:p>
        </p:txBody>
      </p:sp>
      <p:sp>
        <p:nvSpPr>
          <p:cNvPr id="5" name="Content Placeholder 1"/>
          <p:cNvSpPr txBox="1">
            <a:spLocks/>
          </p:cNvSpPr>
          <p:nvPr/>
        </p:nvSpPr>
        <p:spPr bwMode="auto">
          <a:xfrm>
            <a:off x="228600" y="990600"/>
            <a:ext cx="86868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a:solidFill>
                  <a:schemeClr val="tx2"/>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2"/>
                </a:solidFill>
                <a:latin typeface="+mn-lt"/>
              </a:defRPr>
            </a:lvl2pPr>
            <a:lvl3pPr marL="1143000" indent="-228600" algn="l" rtl="0" eaLnBrk="0" fontAlgn="base" hangingPunct="0">
              <a:spcBef>
                <a:spcPct val="20000"/>
              </a:spcBef>
              <a:spcAft>
                <a:spcPct val="0"/>
              </a:spcAft>
              <a:buFont typeface="Arial" charset="0"/>
              <a:buChar char="•"/>
              <a:defRPr sz="2400">
                <a:solidFill>
                  <a:schemeClr val="tx2"/>
                </a:solidFill>
                <a:latin typeface="+mn-lt"/>
              </a:defRPr>
            </a:lvl3pPr>
            <a:lvl4pPr marL="1600200" indent="-228600" algn="l" rtl="0" eaLnBrk="0" fontAlgn="base" hangingPunct="0">
              <a:spcBef>
                <a:spcPct val="20000"/>
              </a:spcBef>
              <a:spcAft>
                <a:spcPct val="0"/>
              </a:spcAft>
              <a:buFont typeface="Arial" charset="0"/>
              <a:buChar char="–"/>
              <a:defRPr sz="2000">
                <a:solidFill>
                  <a:schemeClr val="tx2"/>
                </a:solidFill>
                <a:latin typeface="+mn-lt"/>
              </a:defRPr>
            </a:lvl4pPr>
            <a:lvl5pPr marL="2057400" indent="-228600" algn="l" rtl="0" eaLnBrk="0" fontAlgn="base" hangingPunct="0">
              <a:spcBef>
                <a:spcPct val="20000"/>
              </a:spcBef>
              <a:spcAft>
                <a:spcPct val="0"/>
              </a:spcAft>
              <a:buFont typeface="Arial" charset="0"/>
              <a:buChar char="»"/>
              <a:defRPr sz="2000">
                <a:solidFill>
                  <a:schemeClr val="tx2"/>
                </a:solidFill>
                <a:latin typeface="+mn-lt"/>
              </a:defRPr>
            </a:lvl5pPr>
            <a:lvl6pPr marL="2514600" indent="-228600" algn="l" rtl="0" eaLnBrk="0" fontAlgn="base" hangingPunct="0">
              <a:spcBef>
                <a:spcPct val="20000"/>
              </a:spcBef>
              <a:spcAft>
                <a:spcPct val="0"/>
              </a:spcAft>
              <a:buFont typeface="Arial" charset="0"/>
              <a:buChar char="»"/>
              <a:defRPr sz="2000">
                <a:solidFill>
                  <a:schemeClr val="tx2"/>
                </a:solidFill>
                <a:latin typeface="+mn-lt"/>
              </a:defRPr>
            </a:lvl6pPr>
            <a:lvl7pPr marL="2971800" indent="-228600" algn="l" rtl="0" eaLnBrk="0" fontAlgn="base" hangingPunct="0">
              <a:spcBef>
                <a:spcPct val="20000"/>
              </a:spcBef>
              <a:spcAft>
                <a:spcPct val="0"/>
              </a:spcAft>
              <a:buFont typeface="Arial" charset="0"/>
              <a:buChar char="»"/>
              <a:defRPr sz="2000">
                <a:solidFill>
                  <a:schemeClr val="tx2"/>
                </a:solidFill>
                <a:latin typeface="+mn-lt"/>
              </a:defRPr>
            </a:lvl7pPr>
            <a:lvl8pPr marL="3429000" indent="-228600" algn="l" rtl="0" eaLnBrk="0" fontAlgn="base" hangingPunct="0">
              <a:spcBef>
                <a:spcPct val="20000"/>
              </a:spcBef>
              <a:spcAft>
                <a:spcPct val="0"/>
              </a:spcAft>
              <a:buFont typeface="Arial" charset="0"/>
              <a:buChar char="»"/>
              <a:defRPr sz="2000">
                <a:solidFill>
                  <a:schemeClr val="tx2"/>
                </a:solidFill>
                <a:latin typeface="+mn-lt"/>
              </a:defRPr>
            </a:lvl8pPr>
            <a:lvl9pPr marL="3886200" indent="-228600" algn="l" rtl="0" eaLnBrk="0" fontAlgn="base" hangingPunct="0">
              <a:spcBef>
                <a:spcPct val="20000"/>
              </a:spcBef>
              <a:spcAft>
                <a:spcPct val="0"/>
              </a:spcAft>
              <a:buFont typeface="Arial" charset="0"/>
              <a:buChar char="»"/>
              <a:defRPr sz="2000">
                <a:solidFill>
                  <a:schemeClr val="tx2"/>
                </a:solidFill>
                <a:latin typeface="+mn-lt"/>
              </a:defRPr>
            </a:lvl9pPr>
          </a:lstStyle>
          <a:p>
            <a:r>
              <a:rPr lang="en-US" sz="2400" dirty="0" smtClean="0"/>
              <a:t>To be analyzed by Collimation team and confirmed OK by </a:t>
            </a:r>
            <a:r>
              <a:rPr lang="en-US" sz="2400" dirty="0" err="1" smtClean="0"/>
              <a:t>rMPP</a:t>
            </a:r>
            <a:endParaRPr lang="en-US" sz="2400" dirty="0" smtClean="0"/>
          </a:p>
          <a:p>
            <a:r>
              <a:rPr lang="en-US" sz="2400" dirty="0" smtClean="0"/>
              <a:t>Injection loss maps (B1-H and </a:t>
            </a:r>
            <a:r>
              <a:rPr lang="en-US" sz="2400" dirty="0" err="1" smtClean="0"/>
              <a:t>asynch</a:t>
            </a:r>
            <a:r>
              <a:rPr lang="en-US" sz="2400" dirty="0" smtClean="0"/>
              <a:t> dump to be repeated after </a:t>
            </a:r>
            <a:r>
              <a:rPr lang="en-US" sz="2400" dirty="0" err="1" smtClean="0"/>
              <a:t>readjustement</a:t>
            </a:r>
            <a:r>
              <a:rPr lang="en-US" sz="2400" dirty="0" smtClean="0"/>
              <a:t> of TCSG in point 6 for B1 yesterday</a:t>
            </a:r>
            <a:r>
              <a:rPr lang="en-US" sz="2400" dirty="0" smtClean="0"/>
              <a:t/>
            </a:r>
            <a:br>
              <a:rPr lang="en-US" sz="2400" dirty="0" smtClean="0"/>
            </a:br>
            <a:endParaRPr lang="en-US" sz="2400" dirty="0" smtClean="0"/>
          </a:p>
          <a:p>
            <a:endParaRPr lang="en-US" sz="2400" dirty="0" smtClean="0"/>
          </a:p>
          <a:p>
            <a:endParaRPr lang="en-US" dirty="0" smtClean="0"/>
          </a:p>
          <a:p>
            <a:endParaRPr lang="en-GB" dirty="0"/>
          </a:p>
        </p:txBody>
      </p:sp>
    </p:spTree>
    <p:extLst>
      <p:ext uri="{BB962C8B-B14F-4D97-AF65-F5344CB8AC3E}">
        <p14:creationId xmlns:p14="http://schemas.microsoft.com/office/powerpoint/2010/main" xmlns="" val="3029230773"/>
      </p:ext>
    </p:extLst>
  </p:cSld>
  <p:clrMapOvr>
    <a:masterClrMapping/>
  </p:clrMapOvr>
</p:sld>
</file>

<file path=ppt/theme/theme1.xml><?xml version="1.0" encoding="utf-8"?>
<a:theme xmlns:a="http://schemas.openxmlformats.org/drawingml/2006/main" name="LHCpresentations">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26979</TotalTime>
  <Words>667</Words>
  <Application>Microsoft Office PowerPoint</Application>
  <PresentationFormat>On-screen Show (4:3)</PresentationFormat>
  <Paragraphs>144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LHCpresentations</vt:lpstr>
      <vt:lpstr>Mon 2/4</vt:lpstr>
      <vt:lpstr>RF blow-up status (Philippe et al.) </vt:lpstr>
      <vt:lpstr>RF blow-up status (Philippe et al.)</vt:lpstr>
      <vt:lpstr>RF blow-up status (Philippe et al.)</vt:lpstr>
      <vt:lpstr>BBQ</vt:lpstr>
      <vt:lpstr>Ramp</vt:lpstr>
      <vt:lpstr>Squeeze</vt:lpstr>
      <vt:lpstr>b3 knob and loss maps</vt:lpstr>
      <vt:lpstr>MPS tests</vt:lpstr>
      <vt:lpstr>Issues</vt:lpstr>
      <vt:lpstr>Plan</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Gianluigi Arduini</dc:creator>
  <cp:lastModifiedBy>arduini</cp:lastModifiedBy>
  <cp:revision>2483</cp:revision>
  <dcterms:created xsi:type="dcterms:W3CDTF">2010-04-25T23:23:07Z</dcterms:created>
  <dcterms:modified xsi:type="dcterms:W3CDTF">2012-04-03T06:23:57Z</dcterms:modified>
</cp:coreProperties>
</file>