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144" r:id="rId2"/>
    <p:sldId id="1126" r:id="rId3"/>
    <p:sldId id="1145" r:id="rId4"/>
    <p:sldId id="1146" r:id="rId5"/>
    <p:sldId id="1147" r:id="rId6"/>
    <p:sldId id="1142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0000FF"/>
    <a:srgbClr val="CC0066"/>
    <a:srgbClr val="008000"/>
    <a:srgbClr val="FFCC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1" d="100"/>
          <a:sy n="71" d="100"/>
        </p:scale>
        <p:origin x="-1398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3/30/2012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3/30/2012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3/30/2012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3/30/2012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3/30/2012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3/30/2012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3/30/2012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3/30/2012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3/30/2012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3/30/2012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3/30/2012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3/30/2012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3/30/2012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3/30/2012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497180" cy="28804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15:00 Collimator setup at 4 </a:t>
            </a:r>
            <a:r>
              <a:rPr lang="en-US" dirty="0" err="1" smtClean="0">
                <a:sym typeface="Wingdings" pitchFamily="2" charset="2"/>
              </a:rPr>
              <a:t>TeV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unsqueezed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Still bunch length issues in the ramp. Instability in beam1 calming down around 8:40…</a:t>
            </a:r>
          </a:p>
          <a:p>
            <a:pPr lvl="1"/>
            <a:r>
              <a:rPr lang="en-US" dirty="0" smtClean="0"/>
              <a:t>The blow-up did work, with bunch lengths of 1-1.2 ns on FT.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quadrupolar</a:t>
            </a:r>
            <a:r>
              <a:rPr lang="en-US" dirty="0" smtClean="0"/>
              <a:t> oscillation of the bunches developed in the last part of the ramp, at length where there was never a problem in 2011.</a:t>
            </a:r>
          </a:p>
          <a:p>
            <a:pPr lvl="1"/>
            <a:r>
              <a:rPr lang="en-US" dirty="0" smtClean="0"/>
              <a:t>Suspicion is that the phase loop has influence on the stability (now off in the ramp).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3/30/2012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3933070"/>
            <a:ext cx="8604560" cy="1960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497180" cy="57608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15:00 Collimator setup at 4 </a:t>
            </a:r>
            <a:r>
              <a:rPr lang="en-US" dirty="0" err="1" smtClean="0">
                <a:sym typeface="Wingdings" pitchFamily="2" charset="2"/>
              </a:rPr>
              <a:t>TeV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unsqueezed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Despite those ‘conditions’, collimator setup was completed in 7h45 hours and a single fill (first time).</a:t>
            </a:r>
          </a:p>
          <a:p>
            <a:pPr lvl="1"/>
            <a:r>
              <a:rPr lang="en-US" dirty="0" smtClean="0"/>
              <a:t>First a coarse setup was performed, using the automatic setup algorithm, in parallel for all collimators per plane in B1 and B2. Then the semi-automatic algorithm was used to fine-tune the </a:t>
            </a:r>
            <a:r>
              <a:rPr lang="en-US" dirty="0" err="1" smtClean="0"/>
              <a:t>parllel</a:t>
            </a:r>
            <a:r>
              <a:rPr lang="en-US" dirty="0" smtClean="0"/>
              <a:t> alignment and drive in the collimators again towards the beam. Once all collimators were close to the beam, they were aligned sequentially, first with the 12Hz data and then cross-checked with 1Hz data. </a:t>
            </a:r>
          </a:p>
          <a:p>
            <a:pPr lvl="1"/>
            <a:r>
              <a:rPr lang="en-US" dirty="0" smtClean="0"/>
              <a:t>During the alignment B2 was scraped down to levels where the orbit readings disappear and the position interlocks trigger (at ~3E10 p/bunch, but they were masked).</a:t>
            </a:r>
          </a:p>
          <a:p>
            <a:pPr lvl="1"/>
            <a:r>
              <a:rPr lang="en-US" dirty="0" err="1" smtClean="0"/>
              <a:t>Betatron</a:t>
            </a:r>
            <a:r>
              <a:rPr lang="en-US" dirty="0" smtClean="0"/>
              <a:t> loss maps look very good (done with ADT).</a:t>
            </a:r>
          </a:p>
          <a:p>
            <a:pPr lvl="1"/>
            <a:r>
              <a:rPr lang="en-US" dirty="0" smtClean="0"/>
              <a:t>Off-momentum loss map (+500 Hz, ‘natural’ failure direction) done.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3/30/2012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B1H loss map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3/30/2012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2687" y="1196975"/>
            <a:ext cx="62186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17:10 Electrical perturbation while preparing for special ramp for RF instability investigations.	</a:t>
            </a:r>
          </a:p>
          <a:p>
            <a:pPr lvl="1"/>
            <a:r>
              <a:rPr lang="en-US" dirty="0" smtClean="0"/>
              <a:t>CERN wide.</a:t>
            </a:r>
          </a:p>
          <a:p>
            <a:pPr lvl="1"/>
            <a:r>
              <a:rPr lang="en-US" dirty="0" smtClean="0"/>
              <a:t>Trip of RD1.LR1, </a:t>
            </a:r>
            <a:r>
              <a:rPr lang="en-US" dirty="0" err="1" smtClean="0"/>
              <a:t>LHCb</a:t>
            </a:r>
            <a:r>
              <a:rPr lang="en-US" dirty="0" smtClean="0"/>
              <a:t> dipole + compensators and RB.A23.</a:t>
            </a:r>
          </a:p>
          <a:p>
            <a:r>
              <a:rPr lang="en-US" dirty="0" smtClean="0"/>
              <a:t>18:00 Dry ramp of the collimators with the new functions based on the alignment at 4 </a:t>
            </a:r>
            <a:r>
              <a:rPr lang="en-US" dirty="0" err="1" smtClean="0"/>
              <a:t>TeV</a:t>
            </a:r>
            <a:r>
              <a:rPr lang="en-US" dirty="0" smtClean="0"/>
              <a:t> – ok.</a:t>
            </a:r>
          </a:p>
          <a:p>
            <a:r>
              <a:rPr lang="en-US" dirty="0" smtClean="0"/>
              <a:t>19:00 Moving to injection and dump setup.</a:t>
            </a:r>
          </a:p>
          <a:p>
            <a:pPr lvl="1"/>
            <a:r>
              <a:rPr lang="en-US" dirty="0" smtClean="0"/>
              <a:t>Abort gap protection checked: limit bunches 1-31181.</a:t>
            </a:r>
          </a:p>
          <a:p>
            <a:pPr lvl="1"/>
            <a:r>
              <a:rPr lang="en-US" dirty="0" smtClean="0"/>
              <a:t>MKI failure simulation and beam grazing on TDI. Analysis to follow.</a:t>
            </a:r>
          </a:p>
          <a:p>
            <a:pPr lvl="1"/>
            <a:r>
              <a:rPr lang="en-US" dirty="0" smtClean="0"/>
              <a:t>Settings defined for TCLI (6.8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,8.3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), TDI (6.8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), TCDI (4.5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3/30/2012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MKD test 14/15 kicker simulation – OK.</a:t>
            </a:r>
          </a:p>
          <a:p>
            <a:pPr lvl="1"/>
            <a:r>
              <a:rPr lang="en-US" dirty="0" smtClean="0"/>
              <a:t>No increase in losses for  ‘-1’ kicker.</a:t>
            </a:r>
          </a:p>
          <a:p>
            <a:r>
              <a:rPr lang="en-US" dirty="0" smtClean="0"/>
              <a:t>Dump with extreme bunches (1- 34291) OK.</a:t>
            </a:r>
          </a:p>
          <a:p>
            <a:r>
              <a:rPr lang="en-US" dirty="0" smtClean="0"/>
              <a:t>03:00 Preparing for optics measurements squeezed.</a:t>
            </a:r>
          </a:p>
          <a:p>
            <a:r>
              <a:rPr lang="en-US" dirty="0" smtClean="0"/>
              <a:t>04:00 Beam ready at 0.6 m. </a:t>
            </a:r>
          </a:p>
          <a:p>
            <a:pPr lvl="1"/>
            <a:r>
              <a:rPr lang="en-US" dirty="0" smtClean="0"/>
              <a:t>Collapsing crossing angles.</a:t>
            </a:r>
          </a:p>
          <a:p>
            <a:r>
              <a:rPr lang="en-US" dirty="0" smtClean="0"/>
              <a:t>Strong losses on TCTH.4R1 (parking) with AC-dipole.</a:t>
            </a:r>
          </a:p>
          <a:p>
            <a:pPr lvl="1"/>
            <a:r>
              <a:rPr lang="en-US" dirty="0" smtClean="0"/>
              <a:t>Ramping down the </a:t>
            </a:r>
            <a:r>
              <a:rPr lang="en-US" dirty="0" err="1" smtClean="0"/>
              <a:t>octupoles</a:t>
            </a:r>
            <a:r>
              <a:rPr lang="en-US" dirty="0" smtClean="0"/>
              <a:t> improves things.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3/30/2012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363390" cy="5111750"/>
          </a:xfrm>
        </p:spPr>
        <p:txBody>
          <a:bodyPr/>
          <a:lstStyle/>
          <a:p>
            <a:r>
              <a:rPr lang="en-US" dirty="0" smtClean="0"/>
              <a:t>Optics </a:t>
            </a:r>
            <a:r>
              <a:rPr lang="en-US" smtClean="0"/>
              <a:t>until ~10:00</a:t>
            </a:r>
            <a:endParaRPr lang="en-US" dirty="0" smtClean="0"/>
          </a:p>
          <a:p>
            <a:r>
              <a:rPr lang="en-US" dirty="0" smtClean="0"/>
              <a:t>From 10:00: special ramp(</a:t>
            </a:r>
            <a:r>
              <a:rPr lang="en-US" u="sng" dirty="0" smtClean="0"/>
              <a:t>s</a:t>
            </a:r>
            <a:r>
              <a:rPr lang="en-US" dirty="0" smtClean="0"/>
              <a:t>) to understand longitudinal beam instability.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Following program depends heavily on outcome of the ramp(s).</a:t>
            </a:r>
          </a:p>
          <a:p>
            <a:r>
              <a:rPr lang="en-US" dirty="0" smtClean="0"/>
              <a:t>If the beam is in good conditions at 4 </a:t>
            </a:r>
            <a:r>
              <a:rPr lang="en-US" dirty="0" err="1" smtClean="0"/>
              <a:t>TeV</a:t>
            </a:r>
            <a:r>
              <a:rPr lang="en-US" dirty="0" smtClean="0"/>
              <a:t>: carry on with squeeze and collisions, else prepare a fresh fill (assuming ramp with nominal works!).</a:t>
            </a:r>
          </a:p>
          <a:p>
            <a:r>
              <a:rPr lang="en-US" dirty="0" smtClean="0"/>
              <a:t>Evening/night : loss maps.</a:t>
            </a:r>
          </a:p>
          <a:p>
            <a:endParaRPr lang="en-US" dirty="0" smtClean="0"/>
          </a:p>
          <a:p>
            <a:r>
              <a:rPr lang="en-US" dirty="0" smtClean="0"/>
              <a:t>We will review the program of the weekend today – expect changes.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3/30/2012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45967</TotalTime>
  <Words>428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Thursday morning</vt:lpstr>
      <vt:lpstr>Thursday morning</vt:lpstr>
      <vt:lpstr>B1H loss map</vt:lpstr>
      <vt:lpstr>Thursday afternoon</vt:lpstr>
      <vt:lpstr>Thursday night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3273</cp:revision>
  <dcterms:created xsi:type="dcterms:W3CDTF">2010-07-26T05:43:59Z</dcterms:created>
  <dcterms:modified xsi:type="dcterms:W3CDTF">2012-03-30T07:44:41Z</dcterms:modified>
</cp:coreProperties>
</file>