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1208" r:id="rId2"/>
    <p:sldId id="1209" r:id="rId3"/>
    <p:sldId id="1212" r:id="rId4"/>
    <p:sldId id="1213" r:id="rId5"/>
    <p:sldId id="1214" r:id="rId6"/>
    <p:sldId id="1215" r:id="rId7"/>
    <p:sldId id="1216" r:id="rId8"/>
    <p:sldId id="1219" r:id="rId9"/>
    <p:sldId id="1220" r:id="rId10"/>
    <p:sldId id="1217" r:id="rId11"/>
    <p:sldId id="1210" r:id="rId12"/>
    <p:sldId id="1211" r:id="rId13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105" d="100"/>
          <a:sy n="105" d="100"/>
        </p:scale>
        <p:origin x="-294" y="-12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24/03/2012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23</a:t>
            </a:r>
            <a:r>
              <a:rPr lang="en-GB" baseline="30000" dirty="0" smtClean="0"/>
              <a:t>rd</a:t>
            </a:r>
            <a:r>
              <a:rPr lang="en-GB" dirty="0" smtClean="0"/>
              <a:t> March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363390" cy="5111750"/>
          </a:xfrm>
        </p:spPr>
        <p:txBody>
          <a:bodyPr/>
          <a:lstStyle/>
          <a:p>
            <a:r>
              <a:rPr lang="en-US" dirty="0" smtClean="0"/>
              <a:t>08:00 Access</a:t>
            </a:r>
          </a:p>
          <a:p>
            <a:r>
              <a:rPr lang="en-US" dirty="0" smtClean="0"/>
              <a:t>11:20 Machine closed, cycling the magnets</a:t>
            </a:r>
          </a:p>
          <a:p>
            <a:r>
              <a:rPr lang="en-US" dirty="0" smtClean="0"/>
              <a:t>12:45 Probe injected, machine protection tests after modifications during access</a:t>
            </a:r>
          </a:p>
          <a:p>
            <a:r>
              <a:rPr lang="en-US" dirty="0" smtClean="0"/>
              <a:t>14:00 Refill blown-up probes for aperture measurements</a:t>
            </a:r>
          </a:p>
          <a:p>
            <a:r>
              <a:rPr lang="en-US" dirty="0" smtClean="0"/>
              <a:t>14:40 Ramp - squeeze - aperture measurements at 0.6 m</a:t>
            </a:r>
          </a:p>
          <a:p>
            <a:r>
              <a:rPr lang="en-US" dirty="0" smtClean="0"/>
              <a:t>23:39 Dump after aperture studies</a:t>
            </a:r>
          </a:p>
          <a:p>
            <a:r>
              <a:rPr lang="en-US" dirty="0" smtClean="0"/>
              <a:t>01:16 Ramp of 1 pilot with flattened functions for Q and Q’ corrections</a:t>
            </a:r>
          </a:p>
          <a:p>
            <a:r>
              <a:rPr lang="en-US" dirty="0" smtClean="0"/>
              <a:t>MP tests and ramp with collimator functions</a:t>
            </a:r>
          </a:p>
          <a:p>
            <a:r>
              <a:rPr lang="en-US" dirty="0" smtClean="0"/>
              <a:t>06:30 access interlock (from door between UJ83 and </a:t>
            </a:r>
            <a:r>
              <a:rPr lang="en-US" dirty="0" err="1" smtClean="0"/>
              <a:t>LHCb</a:t>
            </a:r>
            <a:r>
              <a:rPr lang="en-US" dirty="0" smtClean="0"/>
              <a:t> cavern US85)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 test &amp; ramp with collimators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r>
              <a:rPr lang="en-US" dirty="0" smtClean="0"/>
              <a:t>Scraped down single </a:t>
            </a:r>
            <a:r>
              <a:rPr lang="en-US" dirty="0" err="1" smtClean="0"/>
              <a:t>indiv</a:t>
            </a:r>
            <a:r>
              <a:rPr lang="en-US" dirty="0" smtClean="0"/>
              <a:t> to verify BPM interlock: </a:t>
            </a:r>
          </a:p>
          <a:p>
            <a:pPr lvl="1"/>
            <a:r>
              <a:rPr lang="en-US" dirty="0" smtClean="0"/>
              <a:t>orbit BPMs lose the readings </a:t>
            </a:r>
            <a:r>
              <a:rPr lang="en-US" dirty="0" smtClean="0"/>
              <a:t>sooner </a:t>
            </a:r>
            <a:r>
              <a:rPr lang="en-US" dirty="0" smtClean="0"/>
              <a:t>than the interlock </a:t>
            </a:r>
            <a:r>
              <a:rPr lang="en-US" dirty="0" smtClean="0"/>
              <a:t>BPMS </a:t>
            </a:r>
            <a:r>
              <a:rPr lang="en-US" dirty="0" smtClean="0"/>
              <a:t>in pt 6. Reading correct (one bunch only in the machine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Orbit BPMs loose readings around 4e10 p+</a:t>
            </a:r>
          </a:p>
          <a:p>
            <a:pPr lvl="2"/>
            <a:r>
              <a:rPr lang="en-US" dirty="0" smtClean="0"/>
              <a:t>Interlocked BPMS in point 6 loose readings around 1.6e10 p+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Performed a ramp with collimator functions followed by a squeeze in one step (no TCT functions). </a:t>
            </a:r>
          </a:p>
          <a:p>
            <a:pPr lvl="1"/>
            <a:r>
              <a:rPr lang="en-US" dirty="0" smtClean="0"/>
              <a:t>Observed lifetime dips towards the end of the ramp and during squeeze, losses in 7 and 8. </a:t>
            </a:r>
            <a:br>
              <a:rPr lang="en-US" dirty="0" smtClean="0"/>
            </a:br>
            <a:r>
              <a:rPr lang="en-US" dirty="0" smtClean="0"/>
              <a:t>Long. blowup was on, QFB often turned off during squeeze </a:t>
            </a:r>
            <a:br>
              <a:rPr lang="en-US" dirty="0" smtClean="0"/>
            </a:br>
            <a:r>
              <a:rPr lang="en-US" dirty="0" smtClean="0"/>
              <a:t>and had large RT trims (&gt;25urad) in B1H orbit. </a:t>
            </a:r>
          </a:p>
          <a:p>
            <a:r>
              <a:rPr lang="en-US" dirty="0" smtClean="0"/>
              <a:t>Dumped with a MP test: RD1.LR5 PC off (FMCM triggered).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/ outstanding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sz="2000" dirty="0" smtClean="0"/>
              <a:t>FMCM on RD34 in 7 still not ok. Will prevent us from taking up more than 3 </a:t>
            </a:r>
            <a:r>
              <a:rPr lang="en-US" sz="2000" dirty="0" err="1" smtClean="0"/>
              <a:t>nominals</a:t>
            </a:r>
            <a:r>
              <a:rPr lang="en-US" sz="2000" dirty="0" smtClean="0"/>
              <a:t> to 4 </a:t>
            </a:r>
            <a:r>
              <a:rPr lang="en-US" sz="2000" dirty="0" err="1" smtClean="0"/>
              <a:t>TeV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the BPMSW.1L5 is now OK in the V plane, but has the incorrect sign in the H plane</a:t>
            </a:r>
          </a:p>
          <a:p>
            <a:r>
              <a:rPr lang="en-US" sz="2000" dirty="0" smtClean="0"/>
              <a:t>“</a:t>
            </a:r>
            <a:r>
              <a:rPr lang="fr-FR" sz="2000" dirty="0" smtClean="0"/>
              <a:t>un problème sur le circuit RCBV25.R4B1. Vous risquez de perdre rapidement ce circuit, (</a:t>
            </a:r>
            <a:r>
              <a:rPr lang="fr-FR" sz="2000" dirty="0" err="1" smtClean="0"/>
              <a:t>pb</a:t>
            </a:r>
            <a:r>
              <a:rPr lang="fr-FR" sz="2000" dirty="0" smtClean="0"/>
              <a:t> Alim Aux)</a:t>
            </a:r>
            <a:r>
              <a:rPr lang="en-US" sz="2000" dirty="0" smtClean="0"/>
              <a:t>”</a:t>
            </a:r>
          </a:p>
          <a:p>
            <a:r>
              <a:rPr lang="en-US" sz="2000" dirty="0" smtClean="0"/>
              <a:t>TCDQ angular alignment to be revisited</a:t>
            </a:r>
          </a:p>
          <a:p>
            <a:r>
              <a:rPr lang="en-US" sz="2000" dirty="0" smtClean="0"/>
              <a:t>BPMD giving bad </a:t>
            </a:r>
            <a:r>
              <a:rPr lang="en-US" sz="2000" dirty="0" smtClean="0"/>
              <a:t>reading</a:t>
            </a:r>
          </a:p>
          <a:p>
            <a:r>
              <a:rPr lang="en-US" sz="2000" dirty="0" smtClean="0"/>
              <a:t>lost RCD/RCO.A34B1 twice, third time in 3 days, looks like a QPS </a:t>
            </a:r>
            <a:r>
              <a:rPr lang="en-US" sz="2000" dirty="0" smtClean="0"/>
              <a:t>problem</a:t>
            </a:r>
          </a:p>
          <a:p>
            <a:r>
              <a:rPr lang="en-US" sz="2000" dirty="0" smtClean="0"/>
              <a:t>Lost </a:t>
            </a:r>
            <a:r>
              <a:rPr lang="en-US" sz="2000" dirty="0" err="1" smtClean="0"/>
              <a:t>fBCT</a:t>
            </a:r>
            <a:r>
              <a:rPr lang="en-US" sz="2000" dirty="0" smtClean="0"/>
              <a:t> fixed displays (and maybe more), for the experts to check; </a:t>
            </a:r>
            <a:endParaRPr lang="en-US" sz="20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24/03/2012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868" y="1268700"/>
            <a:ext cx="8819742" cy="453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1655945"/>
          </a:xfrm>
        </p:spPr>
        <p:txBody>
          <a:bodyPr/>
          <a:lstStyle/>
          <a:p>
            <a:r>
              <a:rPr lang="en-GB" dirty="0" smtClean="0"/>
              <a:t>Cleared the long list of outstanding items</a:t>
            </a:r>
          </a:p>
          <a:p>
            <a:r>
              <a:rPr lang="en-GB" dirty="0" smtClean="0"/>
              <a:t>Fixed many things and hopefully did not introduce too many other problems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219" y="2266950"/>
            <a:ext cx="8143341" cy="267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Ramp – Aperture checks at beta* = 0.6 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76080"/>
          </a:xfrm>
        </p:spPr>
        <p:txBody>
          <a:bodyPr/>
          <a:lstStyle/>
          <a:p>
            <a:r>
              <a:rPr lang="en-GB" dirty="0" smtClean="0"/>
              <a:t>Tunes and </a:t>
            </a:r>
            <a:r>
              <a:rPr lang="en-GB" dirty="0" err="1" smtClean="0"/>
              <a:t>Chromaticities</a:t>
            </a:r>
            <a:r>
              <a:rPr lang="en-GB" dirty="0" smtClean="0"/>
              <a:t> during the ramp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1484730"/>
            <a:ext cx="4505882" cy="295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70" y="3068950"/>
            <a:ext cx="5370880" cy="354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Aperture at 0.6 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1584220"/>
          </a:xfrm>
        </p:spPr>
        <p:txBody>
          <a:bodyPr/>
          <a:lstStyle/>
          <a:p>
            <a:r>
              <a:rPr lang="en-GB" dirty="0" smtClean="0"/>
              <a:t>Use ADT to blow up the bunches</a:t>
            </a:r>
          </a:p>
          <a:p>
            <a:r>
              <a:rPr lang="en-GB" dirty="0" smtClean="0"/>
              <a:t>7 low intensity bunches B1, 8 B2</a:t>
            </a:r>
          </a:p>
          <a:p>
            <a:r>
              <a:rPr lang="en-GB" dirty="0" smtClean="0"/>
              <a:t>Method worked very well!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8105" y="2670795"/>
            <a:ext cx="5490225" cy="3853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TCP.C6L7.B1 alignment with fast data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24/03/2012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6349" y="2348849"/>
            <a:ext cx="3401772" cy="395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3460" y="908650"/>
            <a:ext cx="76330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Test the new collimator alignment with 8Hz jaw movements and 12.5Hz after a bug was corrected with the BLM mapping.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It now worked reliably at high energy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Aperture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25170" cy="5111750"/>
          </a:xfrm>
        </p:spPr>
        <p:txBody>
          <a:bodyPr/>
          <a:lstStyle/>
          <a:p>
            <a:r>
              <a:rPr lang="en-US" dirty="0" smtClean="0"/>
              <a:t>The bottlenecks are found in the triplet of IR1/5 as expected</a:t>
            </a:r>
          </a:p>
          <a:p>
            <a:pPr lvl="1"/>
            <a:r>
              <a:rPr lang="en-US" dirty="0" smtClean="0"/>
              <a:t>B1-V: limit in IP1-left (crossing plane). Aperture 11-11.5 </a:t>
            </a:r>
            <a:r>
              <a:rPr lang="en-US" dirty="0" err="1" smtClean="0"/>
              <a:t>sigmas</a:t>
            </a:r>
            <a:endParaRPr lang="en-US" dirty="0" smtClean="0"/>
          </a:p>
          <a:p>
            <a:pPr lvl="1"/>
            <a:r>
              <a:rPr lang="en-US" dirty="0" smtClean="0"/>
              <a:t>B1-H: limit in IP5 left (crossing plane). Aperture 11.5-12 </a:t>
            </a:r>
            <a:r>
              <a:rPr lang="en-US" dirty="0" err="1" smtClean="0"/>
              <a:t>sigmas</a:t>
            </a:r>
            <a:endParaRPr lang="en-US" dirty="0" smtClean="0"/>
          </a:p>
          <a:p>
            <a:pPr lvl="1"/>
            <a:r>
              <a:rPr lang="en-US" dirty="0" smtClean="0"/>
              <a:t>B2-V: limit IP1 right (crossing plane). Aperture 11-11.5 </a:t>
            </a:r>
            <a:r>
              <a:rPr lang="en-US" dirty="0" err="1" smtClean="0"/>
              <a:t>sigmas</a:t>
            </a:r>
            <a:endParaRPr lang="en-US" dirty="0" smtClean="0"/>
          </a:p>
          <a:p>
            <a:pPr lvl="1"/>
            <a:r>
              <a:rPr lang="en-US" dirty="0" smtClean="0"/>
              <a:t>B2-H: limit in </a:t>
            </a:r>
            <a:r>
              <a:rPr lang="en-US" b="1" dirty="0" smtClean="0">
                <a:solidFill>
                  <a:srgbClr val="FF0000"/>
                </a:solidFill>
              </a:rPr>
              <a:t>IP1 </a:t>
            </a:r>
            <a:r>
              <a:rPr lang="en-US" dirty="0" smtClean="0"/>
              <a:t>right (separation plane). Aperture 11.5-12 </a:t>
            </a:r>
            <a:r>
              <a:rPr lang="en-US" dirty="0" err="1" smtClean="0"/>
              <a:t>sigmas</a:t>
            </a:r>
            <a:endParaRPr lang="en-US" dirty="0" smtClean="0"/>
          </a:p>
          <a:p>
            <a:r>
              <a:rPr lang="en-US" dirty="0" smtClean="0"/>
              <a:t>The latter result is a bit puzzling as the limit should be in IP5 (crossing plane). This case was repeated several times, but the loss location was always confirmed.   </a:t>
            </a:r>
          </a:p>
          <a:p>
            <a:endParaRPr lang="en-GB" dirty="0" smtClean="0"/>
          </a:p>
          <a:p>
            <a:r>
              <a:rPr lang="en-GB" dirty="0" smtClean="0"/>
              <a:t>Beta* of 0.6 m looks promising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24/03/2012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Ramp of pilot with flat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1224170"/>
          </a:xfrm>
        </p:spPr>
        <p:txBody>
          <a:bodyPr/>
          <a:lstStyle/>
          <a:p>
            <a:r>
              <a:rPr lang="en-GB" sz="2000" dirty="0" smtClean="0"/>
              <a:t>To be used for tune and </a:t>
            </a:r>
            <a:r>
              <a:rPr lang="en-GB" sz="2000" dirty="0" err="1" smtClean="0"/>
              <a:t>chroma</a:t>
            </a:r>
            <a:r>
              <a:rPr lang="en-GB" sz="2000" dirty="0" smtClean="0"/>
              <a:t> snapback modelling / FIDEL</a:t>
            </a:r>
          </a:p>
          <a:p>
            <a:r>
              <a:rPr lang="en-GB" sz="2000" dirty="0" smtClean="0"/>
              <a:t>(faster) tune and orbit feedback corrections during the ramp</a:t>
            </a:r>
          </a:p>
          <a:p>
            <a:pPr lvl="1"/>
            <a:r>
              <a:rPr lang="en-GB" sz="1600" dirty="0" smtClean="0"/>
              <a:t>Smooth corrections, except some h correctors (bump point 2)</a:t>
            </a:r>
          </a:p>
          <a:p>
            <a:pPr lvl="1"/>
            <a:r>
              <a:rPr lang="en-GB" sz="1600" dirty="0" smtClean="0"/>
              <a:t>Measured tune perfectly flat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3051"/>
          <a:stretch>
            <a:fillRect/>
          </a:stretch>
        </p:blipFill>
        <p:spPr bwMode="auto">
          <a:xfrm>
            <a:off x="1187530" y="2276840"/>
            <a:ext cx="7273010" cy="408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Chroma</a:t>
            </a:r>
            <a:r>
              <a:rPr lang="en-GB" dirty="0" smtClean="0"/>
              <a:t> </a:t>
            </a:r>
            <a:r>
              <a:rPr lang="en-GB" dirty="0" err="1" smtClean="0"/>
              <a:t>measuerments</a:t>
            </a:r>
            <a:r>
              <a:rPr lang="en-GB" dirty="0" smtClean="0"/>
              <a:t>, no corrections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524" y="1196975"/>
            <a:ext cx="8010951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43510" y="5229250"/>
            <a:ext cx="864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-20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520" y="1844780"/>
            <a:ext cx="864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20</a:t>
            </a:r>
            <a:endParaRPr lang="en-GB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4427980" y="1052670"/>
            <a:ext cx="1008140" cy="100814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932050" y="836640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Snapback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Snapback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24/03/2012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540" y="836640"/>
            <a:ext cx="6275100" cy="382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9440" y="5157240"/>
            <a:ext cx="79211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Q' snapback of around +/-27 units in ~27 seconds well resolved - again to be fed forward into settings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Decay on flat-top also cleanly measured +/- 3 unit in H/V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580140" y="6453420"/>
            <a:ext cx="356386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Ralph, Mike, Ezio, Giulia, Guy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50692</TotalTime>
  <Words>586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Friday 23rd March</vt:lpstr>
      <vt:lpstr>Access</vt:lpstr>
      <vt:lpstr>Ramp – Aperture checks at beta* = 0.6 m</vt:lpstr>
      <vt:lpstr>Aperture at 0.6 m</vt:lpstr>
      <vt:lpstr>TCP.C6L7.B1 alignment with fast data</vt:lpstr>
      <vt:lpstr>Aperture conclusion</vt:lpstr>
      <vt:lpstr>Ramp of pilot with flat functions</vt:lpstr>
      <vt:lpstr>Chroma measuerments, no corrections</vt:lpstr>
      <vt:lpstr>Snapback</vt:lpstr>
      <vt:lpstr>MP test &amp; ramp with collimators</vt:lpstr>
      <vt:lpstr>Access / outstanding</vt:lpstr>
      <vt:lpstr>The 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2846</cp:revision>
  <dcterms:created xsi:type="dcterms:W3CDTF">2010-07-26T05:43:59Z</dcterms:created>
  <dcterms:modified xsi:type="dcterms:W3CDTF">2012-03-24T09:55:47Z</dcterms:modified>
</cp:coreProperties>
</file>