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774" r:id="rId2"/>
    <p:sldId id="765" r:id="rId3"/>
    <p:sldId id="766" r:id="rId4"/>
    <p:sldId id="769" r:id="rId5"/>
    <p:sldId id="772" r:id="rId6"/>
    <p:sldId id="775" r:id="rId7"/>
    <p:sldId id="776" r:id="rId8"/>
    <p:sldId id="764" r:id="rId9"/>
    <p:sldId id="777" r:id="rId10"/>
    <p:sldId id="770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FF00"/>
    <a:srgbClr val="960663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2419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02-12-11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02-12-11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286000"/>
          </a:xfrm>
        </p:spPr>
        <p:txBody>
          <a:bodyPr/>
          <a:lstStyle/>
          <a:p>
            <a:r>
              <a:rPr lang="en-US" sz="2400" dirty="0" smtClean="0"/>
              <a:t>Again glitch on the safe beam flag for beam 2. </a:t>
            </a:r>
            <a:r>
              <a:rPr lang="en-US" sz="2400" dirty="0"/>
              <a:t>C</a:t>
            </a:r>
            <a:r>
              <a:rPr lang="en-US" sz="2400" dirty="0" smtClean="0"/>
              <a:t>ause identified: noise on BCT2B giving values above the safe beam limit (2.4×10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p @ 4TeV). For the time being forced relaxed safe beam flag (~1.2 ×10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p @ 4TeV) and relaxed thresholds on noisy BPM: BMPSA.B4R6.B2 </a:t>
            </a:r>
            <a:r>
              <a:rPr lang="en-US" sz="2400" dirty="0" smtClean="0">
                <a:sym typeface="Wingdings" pitchFamily="2" charset="2"/>
              </a:rPr>
              <a:t> follow-up with BI for the BCT and BPMs problem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18/3 - Ramp to 4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17410" name="Picture 2" descr="\\cern.ch\dfs\Users\a\arduini\Documents\safebeam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8610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BPMSA.B4R6.B2 + BCT Noisy and giving spurious interlocks</a:t>
            </a:r>
          </a:p>
          <a:p>
            <a:r>
              <a:rPr lang="en-US" sz="2400" dirty="0" smtClean="0"/>
              <a:t>Vacuum gauge outgassing between Q6 and Q5.L5. V. </a:t>
            </a:r>
            <a:r>
              <a:rPr lang="en-US" sz="2400" dirty="0" err="1" smtClean="0"/>
              <a:t>Baglin</a:t>
            </a:r>
            <a:r>
              <a:rPr lang="en-US" sz="2400" dirty="0" smtClean="0"/>
              <a:t> investigating: likely vacuum gauge outgassing when switching ON</a:t>
            </a:r>
          </a:p>
          <a:p>
            <a:r>
              <a:rPr lang="en-US" sz="2400" dirty="0" smtClean="0"/>
              <a:t>Still some issues with chromaticity measurement and feedback displays </a:t>
            </a:r>
            <a:r>
              <a:rPr lang="en-US" sz="2400" smtClean="0">
                <a:sym typeface="Wingdings" pitchFamily="2" charset="2"/>
              </a:rPr>
              <a:t> Ralph</a:t>
            </a:r>
            <a:endParaRPr lang="en-US" sz="2400" dirty="0" smtClean="0"/>
          </a:p>
          <a:p>
            <a:r>
              <a:rPr lang="en-US" sz="2400" dirty="0" smtClean="0"/>
              <a:t>Suspected electrical </a:t>
            </a:r>
            <a:r>
              <a:rPr lang="en-US" sz="2400" dirty="0"/>
              <a:t>problem </a:t>
            </a:r>
            <a:r>
              <a:rPr lang="en-US" sz="2400" dirty="0" smtClean="0"/>
              <a:t>on a fire detection unit in UX85. Access required at the next occasion.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Feed-forward on the orbit based on the previous ramp: </a:t>
            </a:r>
            <a:br>
              <a:rPr lang="en-US" sz="2400" dirty="0" smtClean="0"/>
            </a:br>
            <a:r>
              <a:rPr lang="en-US" sz="2400" dirty="0" smtClean="0"/>
              <a:t>- Applied 60% of the RT correction with an interval of 20 s. </a:t>
            </a:r>
            <a:br>
              <a:rPr lang="en-US" sz="2400" dirty="0" smtClean="0"/>
            </a:br>
            <a:r>
              <a:rPr lang="en-US" sz="2400" dirty="0" smtClean="0"/>
              <a:t>- Most changes occur around 1 </a:t>
            </a:r>
            <a:r>
              <a:rPr lang="en-US" sz="2400" dirty="0" err="1" smtClean="0"/>
              <a:t>TeV</a:t>
            </a:r>
            <a:r>
              <a:rPr lang="en-US" sz="2400" dirty="0" smtClean="0"/>
              <a:t>, as in previous years.\</a:t>
            </a:r>
          </a:p>
          <a:p>
            <a:r>
              <a:rPr lang="en-US" sz="2400" dirty="0" smtClean="0"/>
              <a:t>Feed-forward on the tunes based on the previous ramp: </a:t>
            </a:r>
            <a:br>
              <a:rPr lang="en-US" sz="2400" dirty="0" smtClean="0"/>
            </a:br>
            <a:r>
              <a:rPr lang="en-US" sz="2400" dirty="0" smtClean="0"/>
              <a:t>- Applied 80% of the RT correction with an interval of 10 s. </a:t>
            </a:r>
            <a:br>
              <a:rPr lang="en-US" sz="2400" dirty="0" smtClean="0"/>
            </a:br>
            <a:r>
              <a:rPr lang="en-US" sz="2400" dirty="0" smtClean="0"/>
              <a:t>- FF takes out a tune bump between 100 and 200 s. </a:t>
            </a:r>
            <a:br>
              <a:rPr lang="en-US" sz="2400" dirty="0" smtClean="0"/>
            </a:br>
            <a:endParaRPr lang="en-US" sz="2400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18/3</a:t>
            </a:r>
            <a:endParaRPr lang="en-US" dirty="0"/>
          </a:p>
        </p:txBody>
      </p:sp>
      <p:pic>
        <p:nvPicPr>
          <p:cNvPr id="9218" name="Picture 2" descr="http://elogbook.cern.ch/eLogbook/attach_reader?attach_id=1226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438650" cy="3429000"/>
          </a:xfrm>
          <a:prstGeom prst="rect">
            <a:avLst/>
          </a:prstGeom>
          <a:noFill/>
        </p:spPr>
      </p:pic>
      <p:pic>
        <p:nvPicPr>
          <p:cNvPr id="9220" name="Picture 4" descr="http://elogbook.cern.ch/eLogbook/attach_reader?attach_id=1226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3276600"/>
            <a:ext cx="44386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18/3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90600"/>
            <a:ext cx="8229600" cy="5399790"/>
          </a:xfrm>
        </p:spPr>
        <p:txBody>
          <a:bodyPr/>
          <a:lstStyle/>
          <a:p>
            <a:r>
              <a:rPr lang="en-US" sz="2400" dirty="0" smtClean="0"/>
              <a:t>No beam 2 from the SPS from 11:00 due to problem with extraction magnetic septum power converter</a:t>
            </a:r>
          </a:p>
          <a:p>
            <a:r>
              <a:rPr lang="en-US" sz="2400" dirty="0" smtClean="0"/>
              <a:t> Decided to go through the squeeze with beam 1 only</a:t>
            </a:r>
          </a:p>
        </p:txBody>
      </p:sp>
      <p:pic>
        <p:nvPicPr>
          <p:cNvPr id="8194" name="Picture 2" descr="http://elogbook.cern.ch/eLogbook/attach_reader?attach_id=1226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308860" cy="1874520"/>
          </a:xfrm>
          <a:prstGeom prst="rect">
            <a:avLst/>
          </a:prstGeom>
          <a:noFill/>
        </p:spPr>
      </p:pic>
      <p:pic>
        <p:nvPicPr>
          <p:cNvPr id="8196" name="Picture 4" descr="http://elogbook.cern.ch/eLogbook/attach_reader?attach_id=1226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2308860" cy="1874520"/>
          </a:xfrm>
          <a:prstGeom prst="rect">
            <a:avLst/>
          </a:prstGeom>
          <a:noFill/>
        </p:spPr>
      </p:pic>
      <p:pic>
        <p:nvPicPr>
          <p:cNvPr id="8198" name="Picture 6" descr="http://elogbook.cern.ch/eLogbook/attach_reader?attach_id=12265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2308860" cy="1874520"/>
          </a:xfrm>
          <a:prstGeom prst="rect">
            <a:avLst/>
          </a:prstGeom>
          <a:noFill/>
        </p:spPr>
      </p:pic>
      <p:pic>
        <p:nvPicPr>
          <p:cNvPr id="8200" name="Picture 8" descr="http://elogbook.cern.ch/eLogbook/attach_reader?attach_id=1226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95600"/>
            <a:ext cx="2308860" cy="1874520"/>
          </a:xfrm>
          <a:prstGeom prst="rect">
            <a:avLst/>
          </a:prstGeom>
          <a:noFill/>
        </p:spPr>
      </p:pic>
      <p:pic>
        <p:nvPicPr>
          <p:cNvPr id="8202" name="Picture 10" descr="http://elogbook.cern.ch/eLogbook/attach_reader?attach_id=12265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24200"/>
            <a:ext cx="2308860" cy="1874520"/>
          </a:xfrm>
          <a:prstGeom prst="rect">
            <a:avLst/>
          </a:prstGeom>
          <a:noFill/>
        </p:spPr>
      </p:pic>
      <p:pic>
        <p:nvPicPr>
          <p:cNvPr id="8204" name="Picture 12" descr="http://elogbook.cern.ch/eLogbook/attach_reader?attach_id=12265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352800"/>
            <a:ext cx="2308860" cy="1874520"/>
          </a:xfrm>
          <a:prstGeom prst="rect">
            <a:avLst/>
          </a:prstGeom>
          <a:noFill/>
        </p:spPr>
      </p:pic>
      <p:pic>
        <p:nvPicPr>
          <p:cNvPr id="8206" name="Picture 14" descr="http://elogbook.cern.ch/eLogbook/attach_reader?attach_id=12265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140" y="3733800"/>
            <a:ext cx="2308860" cy="1874520"/>
          </a:xfrm>
          <a:prstGeom prst="rect">
            <a:avLst/>
          </a:prstGeom>
          <a:noFill/>
        </p:spPr>
      </p:pic>
      <p:pic>
        <p:nvPicPr>
          <p:cNvPr id="8208" name="Picture 16" descr="http://elogbook.cern.ch/eLogbook/attach_reader?attach_id=12265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14600"/>
            <a:ext cx="4617720" cy="374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Squeeze to 60 cm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10600" cy="1447800"/>
          </a:xfrm>
        </p:spPr>
        <p:txBody>
          <a:bodyPr/>
          <a:lstStyle/>
          <a:p>
            <a:r>
              <a:rPr lang="en-US" sz="2800" dirty="0" smtClean="0"/>
              <a:t>Rather smooth. No lifetime dips. Rather gentle corrections required </a:t>
            </a:r>
            <a:endParaRPr lang="en-GB" sz="2800" dirty="0"/>
          </a:p>
        </p:txBody>
      </p:sp>
      <p:pic>
        <p:nvPicPr>
          <p:cNvPr id="5122" name="Picture 2" descr="http://elogbook.cern.ch/eLogbook/attach_reader?attach_id=1226544"/>
          <p:cNvPicPr>
            <a:picLocks noChangeAspect="1" noChangeArrowheads="1"/>
          </p:cNvPicPr>
          <p:nvPr/>
        </p:nvPicPr>
        <p:blipFill rotWithShape="1">
          <a:blip r:embed="rId2" cstate="print"/>
          <a:srcRect t="46650" r="17338" b="7005"/>
          <a:stretch/>
        </p:blipFill>
        <p:spPr bwMode="auto">
          <a:xfrm>
            <a:off x="0" y="1905000"/>
            <a:ext cx="5404408" cy="2383755"/>
          </a:xfrm>
          <a:prstGeom prst="rect">
            <a:avLst/>
          </a:prstGeom>
          <a:noFill/>
        </p:spPr>
      </p:pic>
      <p:pic>
        <p:nvPicPr>
          <p:cNvPr id="5124" name="Picture 4" descr="http://elogbook.cern.ch/eLogbook/attach_reader?attach_id=1226543"/>
          <p:cNvPicPr>
            <a:picLocks noChangeAspect="1" noChangeArrowheads="1"/>
          </p:cNvPicPr>
          <p:nvPr/>
        </p:nvPicPr>
        <p:blipFill rotWithShape="1">
          <a:blip r:embed="rId3" cstate="print"/>
          <a:srcRect t="46100" r="17796" b="3326"/>
          <a:stretch/>
        </p:blipFill>
        <p:spPr bwMode="auto">
          <a:xfrm>
            <a:off x="2057400" y="2514600"/>
            <a:ext cx="5374465" cy="2601274"/>
          </a:xfrm>
          <a:prstGeom prst="rect">
            <a:avLst/>
          </a:prstGeom>
          <a:noFill/>
        </p:spPr>
      </p:pic>
      <p:pic>
        <p:nvPicPr>
          <p:cNvPr id="5126" name="Picture 6" descr="http://elogbook.cern.ch/eLogbook/attach_reader?attach_id=1226542"/>
          <p:cNvPicPr>
            <a:picLocks noChangeAspect="1" noChangeArrowheads="1"/>
          </p:cNvPicPr>
          <p:nvPr/>
        </p:nvPicPr>
        <p:blipFill rotWithShape="1">
          <a:blip r:embed="rId4" cstate="print"/>
          <a:srcRect t="46713" r="16952" b="3632"/>
          <a:stretch/>
        </p:blipFill>
        <p:spPr bwMode="auto">
          <a:xfrm>
            <a:off x="3714355" y="3810000"/>
            <a:ext cx="5429645" cy="255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800" dirty="0" smtClean="0"/>
              <a:t>Optics measurements at 60 cm. Some work to do…</a:t>
            </a:r>
          </a:p>
        </p:txBody>
      </p:sp>
      <p:pic>
        <p:nvPicPr>
          <p:cNvPr id="2" name="Picture 2" descr="http://elogbook.cern.ch/eLogbook/attach_reader?attach_id=12265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19600"/>
            <a:ext cx="4762500" cy="1905000"/>
          </a:xfrm>
          <a:prstGeom prst="rect">
            <a:avLst/>
          </a:prstGeom>
          <a:noFill/>
        </p:spPr>
      </p:pic>
      <p:pic>
        <p:nvPicPr>
          <p:cNvPr id="6" name="Picture 2" descr="http://elogbook.cern.ch/eLogbook/attach_reader?attach_id=1226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88585"/>
            <a:ext cx="4863465" cy="3469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45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5257800"/>
          </a:xfrm>
        </p:spPr>
        <p:txBody>
          <a:bodyPr/>
          <a:lstStyle/>
          <a:p>
            <a:r>
              <a:rPr lang="en-US" sz="2000" dirty="0" smtClean="0"/>
              <a:t>19:00: still no beam 2 from SPS </a:t>
            </a:r>
            <a:r>
              <a:rPr lang="en-US" sz="2000" dirty="0" smtClean="0">
                <a:sym typeface="Wingdings" pitchFamily="2" charset="2"/>
              </a:rPr>
              <a:t> dump and go for damper setting-up (thanks Daniel!!)</a:t>
            </a:r>
            <a:endParaRPr lang="en-US" sz="2000" dirty="0"/>
          </a:p>
          <a:p>
            <a:r>
              <a:rPr lang="en-US" sz="2000" dirty="0" smtClean="0"/>
              <a:t>Summary </a:t>
            </a:r>
            <a:r>
              <a:rPr lang="en-US" sz="2000" dirty="0"/>
              <a:t>of the ADT setting </a:t>
            </a:r>
            <a:r>
              <a:rPr lang="en-US" sz="2000" dirty="0" smtClean="0"/>
              <a:t>up:</a:t>
            </a:r>
          </a:p>
          <a:p>
            <a:pPr lvl="1"/>
            <a:r>
              <a:rPr lang="en-US" sz="1600" dirty="0" smtClean="0"/>
              <a:t>the re-cabled </a:t>
            </a:r>
            <a:r>
              <a:rPr lang="en-US" sz="1600" dirty="0"/>
              <a:t>system (Hor. B2) was set-up and it is </a:t>
            </a:r>
            <a:r>
              <a:rPr lang="en-US" sz="1600" dirty="0" smtClean="0"/>
              <a:t>operational</a:t>
            </a:r>
            <a:endParaRPr lang="en-US" sz="1600" dirty="0"/>
          </a:p>
          <a:p>
            <a:pPr lvl="1"/>
            <a:r>
              <a:rPr lang="en-US" sz="1600" dirty="0" smtClean="0"/>
              <a:t>checked/adjusted </a:t>
            </a:r>
            <a:r>
              <a:rPr lang="en-US" sz="1600" dirty="0"/>
              <a:t>loop parameters for all </a:t>
            </a:r>
            <a:r>
              <a:rPr lang="en-US" sz="1600" dirty="0" smtClean="0"/>
              <a:t>units</a:t>
            </a:r>
          </a:p>
          <a:p>
            <a:pPr lvl="1"/>
            <a:r>
              <a:rPr lang="en-US" sz="1600" dirty="0" smtClean="0"/>
              <a:t>Injection gap and abort gap cleaning is </a:t>
            </a:r>
            <a:r>
              <a:rPr lang="en-US" sz="1600" dirty="0" err="1" smtClean="0"/>
              <a:t>preliminarly</a:t>
            </a:r>
            <a:r>
              <a:rPr lang="en-US" sz="1600" dirty="0" smtClean="0"/>
              <a:t> set up (there was major intervention on this system during the TS). </a:t>
            </a:r>
            <a:r>
              <a:rPr lang="en-US" sz="1600" dirty="0"/>
              <a:t/>
            </a:r>
            <a:br>
              <a:rPr lang="en-US" sz="1600" dirty="0"/>
            </a:br>
            <a:endParaRPr lang="en-GB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Damper setting-up</a:t>
            </a:r>
            <a:endParaRPr lang="en-GB" dirty="0"/>
          </a:p>
        </p:txBody>
      </p:sp>
      <p:pic>
        <p:nvPicPr>
          <p:cNvPr id="1026" name="Picture 2" descr="http://elogbook.cern.ch/eLogbook/attach_reader?attach_id=12265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0" y="4419600"/>
            <a:ext cx="887588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US" sz="1600" dirty="0" smtClean="0"/>
              <a:t>Transverse blow up available for both beams now (unfortunately there was not much time to test it tonight).</a:t>
            </a:r>
          </a:p>
          <a:p>
            <a:pPr lvl="1"/>
            <a:r>
              <a:rPr lang="en-US" sz="1600" dirty="0" smtClean="0"/>
              <a:t>The ADT is left loaded with settings for nominal intensity and 50ns or greater bunch spacing. </a:t>
            </a:r>
          </a:p>
          <a:p>
            <a:pPr lvl="1"/>
            <a:r>
              <a:rPr lang="en-US" sz="1600" dirty="0" smtClean="0"/>
              <a:t>The blow-up strength and mode is set to safe values (zero and OFF) so there is no accidental trigger before proper </a:t>
            </a:r>
            <a:r>
              <a:rPr lang="en-US" sz="1600" dirty="0" err="1" smtClean="0"/>
              <a:t>rbac</a:t>
            </a:r>
            <a:r>
              <a:rPr lang="en-US" sz="1600" dirty="0" smtClean="0"/>
              <a:t> roles are prepared.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4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Beam 2 available in the evening</a:t>
            </a:r>
          </a:p>
          <a:p>
            <a:r>
              <a:rPr lang="en-US" sz="2400" dirty="0" smtClean="0"/>
              <a:t>Ramp and squeeze after damper setting –up (completed by 2 AM)</a:t>
            </a:r>
          </a:p>
          <a:p>
            <a:r>
              <a:rPr lang="en-US" sz="2400" dirty="0" smtClean="0"/>
              <a:t>Machine at 4 </a:t>
            </a:r>
            <a:r>
              <a:rPr lang="en-US" sz="2400" dirty="0" err="1" smtClean="0"/>
              <a:t>TeV</a:t>
            </a:r>
            <a:r>
              <a:rPr lang="en-US" sz="2400" dirty="0" smtClean="0"/>
              <a:t> very similar to 3.5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04:11 Spurious dump from </a:t>
            </a:r>
            <a:r>
              <a:rPr lang="en-US" sz="2400" dirty="0" err="1" smtClean="0"/>
              <a:t>unmaskable</a:t>
            </a:r>
            <a:r>
              <a:rPr lang="en-US" sz="2400" dirty="0" smtClean="0"/>
              <a:t> BLM channel in point 1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and squeeze</a:t>
            </a:r>
            <a:endParaRPr lang="en-GB" dirty="0"/>
          </a:p>
        </p:txBody>
      </p:sp>
      <p:pic>
        <p:nvPicPr>
          <p:cNvPr id="2050" name="Picture 2" descr="http://elogbook.cern.ch/eLogbook/attach_reader?attach_id=1226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2895600"/>
            <a:ext cx="39338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ogbook.cern.ch/eLogbook/attach_reader?attach_id=12265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6075"/>
            <a:ext cx="401955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1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(this was the…)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914400"/>
          </a:xfrm>
        </p:spPr>
        <p:txBody>
          <a:bodyPr/>
          <a:lstStyle/>
          <a:p>
            <a:r>
              <a:rPr lang="en-US" sz="2400" dirty="0" smtClean="0"/>
              <a:t>Optics measurements ongoing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There will be a stop of the injector complex on Monday 19 March at 09:00 for about 2h for an intervention of EN/EL on the SPS cables. In the shadow of this a number of interventions are scheduled in the other machines (Linac2 RF tube change, TT2 for </a:t>
            </a:r>
            <a:r>
              <a:rPr lang="en-US" sz="2000" dirty="0" err="1" smtClean="0"/>
              <a:t>nTOF</a:t>
            </a:r>
            <a:r>
              <a:rPr lang="en-US" sz="2000" dirty="0" smtClean="0"/>
              <a:t> DSO tests, EN/CV intervention in the PS).</a:t>
            </a:r>
            <a:endParaRPr lang="en-US" sz="28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68471551"/>
              </p:ext>
            </p:extLst>
          </p:nvPr>
        </p:nvGraphicFramePr>
        <p:xfrm>
          <a:off x="228600" y="1676400"/>
          <a:ext cx="8686800" cy="320989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685800"/>
                <a:gridCol w="3352800"/>
                <a:gridCol w="1371600"/>
                <a:gridCol w="1295400"/>
                <a:gridCol w="914400"/>
              </a:tblGrid>
              <a:tr h="19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Day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Shift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Time (h)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Activity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Breakpoint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System/topic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Beam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Optics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6600"/>
                          </a:solidFill>
                          <a:latin typeface="Arial"/>
                        </a:rPr>
                        <a:t> measurements during the squeeze to 0.6 m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First squeeze with B2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Optics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Orbit at injection with nominal bunch and bumps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Experimental magnets ON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Orbit feedback with dynamic reference in the ramp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Feedback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Pre-cycle or ramp (no beam) - decay measurement at 450 </a:t>
                      </a:r>
                      <a:r>
                        <a:rPr lang="en-US" sz="1600" b="1" i="0" u="none" strike="noStrike" dirty="0" err="1">
                          <a:solidFill>
                            <a:srgbClr val="006600"/>
                          </a:solidFill>
                          <a:latin typeface="Arial"/>
                        </a:rPr>
                        <a:t>GeV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Magnets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No beam from the injectors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6600"/>
                          </a:solidFill>
                          <a:latin typeface="Arial"/>
                        </a:rPr>
                        <a:t> from 9 to 11. Test ramp and squeeze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Probe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Smoke form SPS RF transmitter</a:t>
            </a:r>
          </a:p>
          <a:p>
            <a:r>
              <a:rPr lang="en-US" dirty="0" smtClean="0"/>
              <a:t>Possibilities of having pilot – single nominal bunch during the day being investigated</a:t>
            </a:r>
          </a:p>
          <a:p>
            <a:r>
              <a:rPr lang="en-US" dirty="0" smtClean="0"/>
              <a:t>Try to </a:t>
            </a:r>
            <a:r>
              <a:rPr lang="en-US" smtClean="0"/>
              <a:t>plan accordingly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news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26871</TotalTime>
  <Words>567</Words>
  <Application>Microsoft Office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LHCpresentations</vt:lpstr>
      <vt:lpstr>Sat 18/3 - Ramp to 4 TeV</vt:lpstr>
      <vt:lpstr>Saturday 18/3</vt:lpstr>
      <vt:lpstr>Saturday 18/3</vt:lpstr>
      <vt:lpstr>Squeeze to 60 cm</vt:lpstr>
      <vt:lpstr>Optics</vt:lpstr>
      <vt:lpstr>Damper setting-up</vt:lpstr>
      <vt:lpstr>Ramp and squeeze</vt:lpstr>
      <vt:lpstr>Status and (this was the…) Plan</vt:lpstr>
      <vt:lpstr>Latest news</vt:lpstr>
      <vt:lpstr>Pending issues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2466</cp:revision>
  <dcterms:created xsi:type="dcterms:W3CDTF">2010-04-25T23:23:07Z</dcterms:created>
  <dcterms:modified xsi:type="dcterms:W3CDTF">2012-03-18T07:58:32Z</dcterms:modified>
</cp:coreProperties>
</file>