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0"/>
  </p:notesMasterIdLst>
  <p:handoutMasterIdLst>
    <p:handoutMasterId r:id="rId21"/>
  </p:handoutMasterIdLst>
  <p:sldIdLst>
    <p:sldId id="1126" r:id="rId2"/>
    <p:sldId id="1135" r:id="rId3"/>
    <p:sldId id="1136" r:id="rId4"/>
    <p:sldId id="1137" r:id="rId5"/>
    <p:sldId id="1138" r:id="rId6"/>
    <p:sldId id="1139" r:id="rId7"/>
    <p:sldId id="1141" r:id="rId8"/>
    <p:sldId id="1140" r:id="rId9"/>
    <p:sldId id="1142" r:id="rId10"/>
    <p:sldId id="1143" r:id="rId11"/>
    <p:sldId id="1146" r:id="rId12"/>
    <p:sldId id="1144" r:id="rId13"/>
    <p:sldId id="1152" r:id="rId14"/>
    <p:sldId id="1147" r:id="rId15"/>
    <p:sldId id="1150" r:id="rId16"/>
    <p:sldId id="1148" r:id="rId17"/>
    <p:sldId id="1151" r:id="rId18"/>
    <p:sldId id="1145" r:id="rId1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0000FF"/>
    <a:srgbClr val="CC0066"/>
    <a:srgbClr val="008000"/>
    <a:srgbClr val="FFCC99"/>
    <a:srgbClr val="99FF99"/>
    <a:srgbClr val="FFCCCC"/>
    <a:srgbClr val="9FCA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176" y="-8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3/16/2012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3/16/2012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3/16/2012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3/16/2012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morning – optics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497180" cy="4464620"/>
          </a:xfrm>
        </p:spPr>
        <p:txBody>
          <a:bodyPr/>
          <a:lstStyle/>
          <a:p>
            <a:r>
              <a:rPr lang="en-US" dirty="0" smtClean="0"/>
              <a:t>11:00 Beta-beat , dispersion and coupling measurements and corrections finished.</a:t>
            </a:r>
          </a:p>
          <a:p>
            <a:pPr lvl="1"/>
            <a:r>
              <a:rPr lang="en-US" dirty="0" smtClean="0"/>
              <a:t>Beta-beating down to 5-10% from 20-40%.</a:t>
            </a:r>
          </a:p>
          <a:p>
            <a:pPr lvl="1"/>
            <a:r>
              <a:rPr lang="en-US" dirty="0" smtClean="0"/>
              <a:t>Dispersion beat in horizontal reduced.</a:t>
            </a:r>
          </a:p>
          <a:p>
            <a:pPr lvl="1"/>
            <a:r>
              <a:rPr lang="en-US" dirty="0" smtClean="0"/>
              <a:t>Local coupling corrections applied – significant reduction of the global coupling correction.</a:t>
            </a:r>
          </a:p>
          <a:p>
            <a:r>
              <a:rPr lang="en-US" dirty="0" smtClean="0"/>
              <a:t>In parallel setup of the tune measurement (filters).</a:t>
            </a:r>
          </a:p>
          <a:p>
            <a:pPr lvl="1"/>
            <a:r>
              <a:rPr lang="en-US" dirty="0" smtClean="0"/>
              <a:t>During the tests of the tune FB, a bug was found in the FCG software that ignored the real-time correction.</a:t>
            </a:r>
          </a:p>
          <a:p>
            <a:pPr lvl="1"/>
            <a:r>
              <a:rPr lang="en-US" dirty="0" smtClean="0"/>
              <a:t>EPC localized the problem in the afternoon – </a:t>
            </a:r>
            <a:r>
              <a:rPr lang="en-US" dirty="0" smtClean="0">
                <a:solidFill>
                  <a:srgbClr val="FF0000"/>
                </a:solidFill>
              </a:rPr>
              <a:t>fix will be applied this morning : all the LHC must be switched OFF </a:t>
            </a:r>
            <a:r>
              <a:rPr lang="en-US" dirty="0" smtClean="0"/>
              <a:t>and then pre-cycled.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1007855"/>
          </a:xfrm>
        </p:spPr>
        <p:txBody>
          <a:bodyPr/>
          <a:lstStyle/>
          <a:p>
            <a:r>
              <a:rPr lang="en-US" dirty="0" smtClean="0"/>
              <a:t>Response to corrector kick. Data (histogram) and model (points/line).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1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issue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interlock BPMs of system ‘B’, BPMSA.B4R6.B2’ frequently triggers spurious interlocks – sees 2 bunches when there is only in the ring…</a:t>
            </a:r>
          </a:p>
          <a:p>
            <a:pPr lvl="1"/>
            <a:r>
              <a:rPr lang="en-US" dirty="0" smtClean="0"/>
              <a:t>Will be a killer with </a:t>
            </a:r>
            <a:r>
              <a:rPr lang="en-US" smtClean="0"/>
              <a:t>unsafe beam.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dirty="0" smtClean="0"/>
              <a:t>As orbit setup was faster than foreseen, used slot to test new collimator setup SW </a:t>
            </a:r>
            <a:r>
              <a:rPr lang="en-US" smtClean="0"/>
              <a:t>and new </a:t>
            </a:r>
            <a:r>
              <a:rPr lang="en-US" dirty="0" smtClean="0"/>
              <a:t>12.5 Hz BLM acquisition.</a:t>
            </a:r>
          </a:p>
          <a:p>
            <a:pPr lvl="1"/>
            <a:r>
              <a:rPr lang="en-US" dirty="0" smtClean="0"/>
              <a:t>The setup sequence aligned the primary collimators, followed by moving all other collimators in parallel (for a given collimator group), followed by a sequential fine alignment – OK.</a:t>
            </a:r>
          </a:p>
          <a:p>
            <a:pPr lvl="1"/>
            <a:r>
              <a:rPr lang="en-US" dirty="0" smtClean="0"/>
              <a:t>The fast BLM data was acquired, however the signal was not seen to rise with the 1 Hz signal as the jaw of a collimator was aligned to the beam. To be checked.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signal on fast BLM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1124680"/>
            <a:ext cx="653197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719815"/>
          </a:xfrm>
        </p:spPr>
        <p:txBody>
          <a:bodyPr/>
          <a:lstStyle/>
          <a:p>
            <a:r>
              <a:rPr lang="en-US" dirty="0" smtClean="0"/>
              <a:t>Matching monitor gave first real images and profiles.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700760"/>
            <a:ext cx="6766782" cy="431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monitor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680" y="620610"/>
            <a:ext cx="6624920" cy="339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50" y="2996940"/>
            <a:ext cx="5326582" cy="33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dirty="0" smtClean="0"/>
              <a:t>BPM response versus intensity.</a:t>
            </a:r>
          </a:p>
          <a:p>
            <a:pPr lvl="1"/>
            <a:r>
              <a:rPr lang="en-US" dirty="0" smtClean="0"/>
              <a:t>Beam1 - at intensity </a:t>
            </a:r>
            <a:r>
              <a:rPr lang="en-US" u="sng" dirty="0" smtClean="0"/>
              <a:t>3.3e10</a:t>
            </a:r>
            <a:r>
              <a:rPr lang="en-US" dirty="0" smtClean="0"/>
              <a:t>, first dump interlock BPMs drop out: </a:t>
            </a:r>
            <a:br>
              <a:rPr lang="en-US" dirty="0" smtClean="0"/>
            </a:br>
            <a:r>
              <a:rPr lang="en-US" dirty="0" smtClean="0"/>
              <a:t>BPMSA.4R6.B1 &amp; BPMSB.A4R6.B1 </a:t>
            </a:r>
          </a:p>
          <a:p>
            <a:pPr lvl="1"/>
            <a:r>
              <a:rPr lang="en-US" dirty="0" smtClean="0"/>
              <a:t>Beam2 interlock BPMs have a lower threshold than all other BPMs, at around 2.1e10.</a:t>
            </a:r>
          </a:p>
          <a:p>
            <a:r>
              <a:rPr lang="en-US" dirty="0" smtClean="0"/>
              <a:t>Beam Presence Flag: </a:t>
            </a:r>
          </a:p>
          <a:p>
            <a:pPr lvl="1"/>
            <a:r>
              <a:rPr lang="en-US" dirty="0" smtClean="0"/>
              <a:t>B1 &amp; B2 flags both disappear at around 2.1e9.</a:t>
            </a:r>
          </a:p>
          <a:p>
            <a:r>
              <a:rPr lang="en-US" dirty="0" smtClean="0"/>
              <a:t>FBCT clocks aligned and systems were calibrated.</a:t>
            </a:r>
          </a:p>
          <a:p>
            <a:pPr lvl="1"/>
            <a:r>
              <a:rPr lang="en-US" dirty="0" smtClean="0"/>
              <a:t>Both A and B system crates died during the </a:t>
            </a:r>
            <a:r>
              <a:rPr lang="en-US" dirty="0" err="1" smtClean="0"/>
              <a:t>exercice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Bump scan at </a:t>
            </a:r>
            <a:r>
              <a:rPr lang="en-US" dirty="0" err="1" smtClean="0"/>
              <a:t>emittance</a:t>
            </a:r>
            <a:r>
              <a:rPr lang="en-US" dirty="0" smtClean="0"/>
              <a:t> monitors for calibration.</a:t>
            </a:r>
          </a:p>
          <a:p>
            <a:r>
              <a:rPr lang="en-US" dirty="0" smtClean="0"/>
              <a:t>Corrector RCBYV4.L1B2 tripped and must be replaced this morning.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Synchroton</a:t>
            </a:r>
            <a:r>
              <a:rPr lang="en-US" dirty="0" smtClean="0"/>
              <a:t> light on the extraction mirror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1412720"/>
            <a:ext cx="69976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16021" y="908650"/>
            <a:ext cx="2400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pilot + 4 </a:t>
            </a:r>
            <a:r>
              <a:rPr lang="en-US" dirty="0" err="1" smtClean="0"/>
              <a:t>nominals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353160" cy="5111750"/>
          </a:xfrm>
        </p:spPr>
        <p:txBody>
          <a:bodyPr/>
          <a:lstStyle/>
          <a:p>
            <a:r>
              <a:rPr lang="en-US" dirty="0" smtClean="0"/>
              <a:t>08:30 – 10:30: FCG update, all PCs off (not  CMS), </a:t>
            </a:r>
            <a:r>
              <a:rPr lang="en-US" dirty="0" err="1" smtClean="0"/>
              <a:t>precycle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BLM card exchange in Pt7 in the shadow.</a:t>
            </a:r>
          </a:p>
          <a:p>
            <a:r>
              <a:rPr lang="en-US" dirty="0" smtClean="0"/>
              <a:t>In parallel:</a:t>
            </a:r>
          </a:p>
          <a:p>
            <a:pPr lvl="1"/>
            <a:r>
              <a:rPr lang="en-US" dirty="0" smtClean="0"/>
              <a:t>access for QPS to Pt1 for dump resistor inspection of S81 – high voltage (close to 1.4 kV) on resistor during 6.8 kA discharge.</a:t>
            </a:r>
          </a:p>
          <a:p>
            <a:pPr lvl="2"/>
            <a:r>
              <a:rPr lang="en-US" dirty="0" smtClean="0"/>
              <a:t>Apparently already present (after check) in 2011.</a:t>
            </a:r>
          </a:p>
          <a:p>
            <a:pPr lvl="1"/>
            <a:r>
              <a:rPr lang="en-US" dirty="0" smtClean="0"/>
              <a:t>access to repair RCBYV4.L1B2.</a:t>
            </a:r>
          </a:p>
          <a:p>
            <a:r>
              <a:rPr lang="en-US" dirty="0" smtClean="0"/>
              <a:t>From ~10:30 : ADT and RF setup.</a:t>
            </a:r>
          </a:p>
          <a:p>
            <a:pPr lvl="1"/>
            <a:r>
              <a:rPr lang="en-US" dirty="0" smtClean="0"/>
              <a:t>FB setup in the shadow when possible.</a:t>
            </a:r>
          </a:p>
          <a:p>
            <a:r>
              <a:rPr lang="en-US" dirty="0" smtClean="0"/>
              <a:t>~17:00-18:00: FB tests, then first ramp attempt.</a:t>
            </a:r>
          </a:p>
          <a:p>
            <a:r>
              <a:rPr lang="en-US" dirty="0" smtClean="0"/>
              <a:t>Night: aperture at injection.</a:t>
            </a:r>
          </a:p>
          <a:p>
            <a:r>
              <a:rPr lang="en-US" dirty="0" smtClean="0"/>
              <a:t>Saturday devoted to squeeze.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1 beta-beating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1196690"/>
            <a:ext cx="708172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1 dispersion error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980660"/>
            <a:ext cx="695367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60" y="836640"/>
            <a:ext cx="8445630" cy="5184720"/>
          </a:xfrm>
        </p:spPr>
        <p:txBody>
          <a:bodyPr/>
          <a:lstStyle/>
          <a:p>
            <a:r>
              <a:rPr lang="en-US" dirty="0" smtClean="0"/>
              <a:t>The transfer line steering was checked in view of injection of the nominal bunch.</a:t>
            </a:r>
          </a:p>
          <a:p>
            <a:r>
              <a:rPr lang="en-US" dirty="0" smtClean="0"/>
              <a:t>A vertical bump is now present at the bottom of both lines – required to injection onto the LHC closed orbit.</a:t>
            </a:r>
          </a:p>
          <a:p>
            <a:pPr lvl="1"/>
            <a:r>
              <a:rPr lang="en-US" dirty="0" smtClean="0"/>
              <a:t>Could be due to a problem with the bunch placement on the MKI waveform.</a:t>
            </a:r>
          </a:p>
          <a:p>
            <a:pPr lvl="1"/>
            <a:r>
              <a:rPr lang="en-US" dirty="0" smtClean="0"/>
              <a:t>A kicker delay scan was tried, but had to be stopped because of abort gap </a:t>
            </a:r>
            <a:r>
              <a:rPr lang="en-US" dirty="0" smtClean="0"/>
              <a:t>keeper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smtClean="0">
                <a:sym typeface="Wingdings" pitchFamily="2" charset="2"/>
              </a:rPr>
              <a:t>To be done later.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Some new LIC BLMs seem to </a:t>
            </a:r>
            <a:r>
              <a:rPr lang="en-US" smtClean="0">
                <a:sym typeface="Wingdings" pitchFamily="2" charset="2"/>
              </a:rPr>
              <a:t>have </a:t>
            </a:r>
            <a:r>
              <a:rPr lang="en-US" smtClean="0">
                <a:sym typeface="Wingdings" pitchFamily="2" charset="2"/>
              </a:rPr>
              <a:t>wrong </a:t>
            </a:r>
            <a:r>
              <a:rPr lang="en-US" smtClean="0">
                <a:sym typeface="Wingdings" pitchFamily="2" charset="2"/>
              </a:rPr>
              <a:t>thresholds </a:t>
            </a:r>
            <a:r>
              <a:rPr lang="en-US" smtClean="0">
                <a:sym typeface="Wingdings" pitchFamily="2" charset="2"/>
              </a:rPr>
              <a:t>in IQC.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Injected nominal bunch without problems.</a:t>
            </a:r>
          </a:p>
          <a:p>
            <a:pPr lvl="1"/>
            <a:r>
              <a:rPr lang="en-US" dirty="0" smtClean="0"/>
              <a:t>TCDI collimators at +/- 5mm </a:t>
            </a:r>
          </a:p>
          <a:p>
            <a:pPr lvl="2"/>
            <a:r>
              <a:rPr lang="en-US" dirty="0" smtClean="0"/>
              <a:t>but TCDIV.29509 + TCDIV.88123 (@ +/- 10 mm, 1sigma = 1.3 mm).</a:t>
            </a:r>
          </a:p>
          <a:p>
            <a:pPr lvl="1"/>
            <a:r>
              <a:rPr lang="en-US" dirty="0" smtClean="0"/>
              <a:t>TDI to +/-6 mm (10 sigma)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692620"/>
            <a:ext cx="6797744" cy="28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570" y="3645030"/>
            <a:ext cx="7201000" cy="300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3563860" y="1196690"/>
            <a:ext cx="0" cy="20162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16020" y="4221110"/>
            <a:ext cx="0" cy="20162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572000" y="112468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64110" y="41491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46" y="285292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39690" y="594935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TI8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2915770" y="2276840"/>
            <a:ext cx="792110" cy="936130"/>
          </a:xfrm>
          <a:prstGeom prst="ellipse">
            <a:avLst/>
          </a:prstGeom>
          <a:noFill/>
          <a:ln w="28575" cap="sq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67930" y="5301260"/>
            <a:ext cx="792110" cy="936130"/>
          </a:xfrm>
          <a:prstGeom prst="ellipse">
            <a:avLst/>
          </a:prstGeom>
          <a:noFill/>
          <a:ln w="28575" cap="sq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- LICs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980660"/>
            <a:ext cx="721377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6588280" y="2276840"/>
            <a:ext cx="1656230" cy="100814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with nominal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111750"/>
          </a:xfrm>
        </p:spPr>
        <p:txBody>
          <a:bodyPr/>
          <a:lstStyle/>
          <a:p>
            <a:r>
              <a:rPr lang="en-US" dirty="0" smtClean="0"/>
              <a:t>Orbit was re-corrected, first against 2011 reference, then some absolute corrections were applied.</a:t>
            </a:r>
          </a:p>
          <a:p>
            <a:pPr lvl="1"/>
            <a:r>
              <a:rPr lang="en-US" dirty="0" smtClean="0"/>
              <a:t>RMS </a:t>
            </a:r>
            <a:r>
              <a:rPr lang="en-US" smtClean="0"/>
              <a:t>a little </a:t>
            </a:r>
            <a:r>
              <a:rPr lang="en-US" dirty="0" smtClean="0"/>
              <a:t>better than 2011, but orbit very similar to 2011 reference (0.2-0.3 mm </a:t>
            </a:r>
            <a:r>
              <a:rPr lang="en-US" dirty="0" err="1" smtClean="0"/>
              <a:t>rms</a:t>
            </a:r>
            <a:r>
              <a:rPr lang="en-US" dirty="0" smtClean="0"/>
              <a:t> difference).</a:t>
            </a:r>
          </a:p>
          <a:p>
            <a:pPr lvl="1"/>
            <a:r>
              <a:rPr lang="en-US" dirty="0" smtClean="0"/>
              <a:t>The structures (mostly in the IRs) are ~ identical to last year.</a:t>
            </a:r>
          </a:p>
          <a:p>
            <a:pPr lvl="1"/>
            <a:r>
              <a:rPr lang="en-US" dirty="0" smtClean="0"/>
              <a:t>CMS similar or better (fewer outliers) than last year.</a:t>
            </a:r>
          </a:p>
          <a:p>
            <a:r>
              <a:rPr lang="en-US" dirty="0" smtClean="0"/>
              <a:t>BPM quality was measured with new tool based on kicks from 2 correctors at (almost) 90 deg phase advance.</a:t>
            </a:r>
          </a:p>
          <a:p>
            <a:pPr lvl="1"/>
            <a:r>
              <a:rPr lang="en-US" dirty="0" smtClean="0"/>
              <a:t>Fast (&lt; 1 minute / beam /plane) check of the BPM response.</a:t>
            </a:r>
          </a:p>
          <a:p>
            <a:pPr lvl="1"/>
            <a:r>
              <a:rPr lang="en-US" dirty="0" smtClean="0"/>
              <a:t>Some scale issue possible (~ 20%) for IR BPMs.</a:t>
            </a:r>
          </a:p>
          <a:p>
            <a:r>
              <a:rPr lang="en-US" dirty="0" smtClean="0"/>
              <a:t>Short orbit response measurement.</a:t>
            </a:r>
          </a:p>
          <a:p>
            <a:pPr lvl="1"/>
            <a:r>
              <a:rPr lang="en-US" dirty="0" smtClean="0"/>
              <a:t>Very good BPM quality, very few issues.</a:t>
            </a:r>
          </a:p>
          <a:p>
            <a:r>
              <a:rPr lang="en-US" dirty="0" smtClean="0"/>
              <a:t>SIS orbit and COD interlocks tested with beam – OK.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– flat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764630"/>
            <a:ext cx="6912960" cy="276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00" y="3573020"/>
            <a:ext cx="7056980" cy="287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52087" y="908650"/>
            <a:ext cx="11079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0.47 mm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60183" y="2348850"/>
            <a:ext cx="11079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0.33 mm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240" y="5229250"/>
            <a:ext cx="11079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0.36 mm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2200" y="3861060"/>
            <a:ext cx="110799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0.39 mm</a:t>
            </a:r>
            <a:endParaRPr lang="en-US" sz="1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quality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3/16/2012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50"/>
            <a:ext cx="8949700" cy="35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430" y="836640"/>
            <a:ext cx="8229600" cy="136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scale factor (should be 1) along the ring for B1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Oscillations reflect beta-beat and imperfect phase advance (not exactly 90 deg between 2 correctors).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020340" y="501322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5470" y="472518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55470" y="314096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835620" y="472518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35620" y="314096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932050" y="472518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00490" y="472518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100490" y="3140960"/>
            <a:ext cx="360050" cy="36005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45876</TotalTime>
  <Words>801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Pixel</vt:lpstr>
      <vt:lpstr>Thursday morning – optics correction</vt:lpstr>
      <vt:lpstr>Beam 1 beta-beating</vt:lpstr>
      <vt:lpstr>Beam 1 dispersion error</vt:lpstr>
      <vt:lpstr>Injection</vt:lpstr>
      <vt:lpstr>Injections</vt:lpstr>
      <vt:lpstr>Injection - LICs</vt:lpstr>
      <vt:lpstr>Orbit with nominal</vt:lpstr>
      <vt:lpstr>Reference – flat machine</vt:lpstr>
      <vt:lpstr>BPM quality</vt:lpstr>
      <vt:lpstr>BPM quality</vt:lpstr>
      <vt:lpstr>BPM issue </vt:lpstr>
      <vt:lpstr>Collimator tests</vt:lpstr>
      <vt:lpstr>No signal on fast BLM data</vt:lpstr>
      <vt:lpstr>BI night</vt:lpstr>
      <vt:lpstr>Matching monitor</vt:lpstr>
      <vt:lpstr>BI night</vt:lpstr>
      <vt:lpstr>Synchroton light on the extraction mirror</vt:lpstr>
      <vt:lpstr>Today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3196</cp:revision>
  <dcterms:created xsi:type="dcterms:W3CDTF">2010-07-26T05:43:59Z</dcterms:created>
  <dcterms:modified xsi:type="dcterms:W3CDTF">2012-03-16T09:02:32Z</dcterms:modified>
</cp:coreProperties>
</file>