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3"/>
  </p:notesMasterIdLst>
  <p:handoutMasterIdLst>
    <p:handoutMasterId r:id="rId14"/>
  </p:handoutMasterIdLst>
  <p:sldIdLst>
    <p:sldId id="859" r:id="rId2"/>
    <p:sldId id="860" r:id="rId3"/>
    <p:sldId id="862" r:id="rId4"/>
    <p:sldId id="861" r:id="rId5"/>
    <p:sldId id="863" r:id="rId6"/>
    <p:sldId id="864" r:id="rId7"/>
    <p:sldId id="865" r:id="rId8"/>
    <p:sldId id="866" r:id="rId9"/>
    <p:sldId id="867" r:id="rId10"/>
    <p:sldId id="868" r:id="rId11"/>
    <p:sldId id="869" r:id="rId12"/>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F0000"/>
    <a:srgbClr val="99FFCC"/>
    <a:srgbClr val="9FCAFF"/>
    <a:srgbClr val="DDDDDD"/>
    <a:srgbClr val="3399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7" autoAdjust="0"/>
    <p:restoredTop sz="95238" autoAdjust="0"/>
  </p:normalViewPr>
  <p:slideViewPr>
    <p:cSldViewPr>
      <p:cViewPr varScale="1">
        <p:scale>
          <a:sx n="83" d="100"/>
          <a:sy n="83" d="100"/>
        </p:scale>
        <p:origin x="-1392" y="-104"/>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2010" cy="7201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2/27/11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p14="http://schemas.microsoft.com/office/powerpoint/2010/main"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p14="http://schemas.microsoft.com/office/powerpoint/2010/main"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27-2-2011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startup progress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27-2-2011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27-2-2011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startup progress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27-2-2011</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RF de-bunching problem</a:t>
            </a:r>
          </a:p>
          <a:p>
            <a:pPr lvl="1"/>
            <a:r>
              <a:rPr lang="en-US" dirty="0" smtClean="0"/>
              <a:t>The Beam Phase module measures the phase of each individual bunch and makes an average that is passed to the Low Level for updating the VCXO frequency. The module must discriminate between buckets with a bunch present (whose phase must be included in the average) and buckets with no bunch (whose "phase" must not be included). The beam signal comes from a PU and the RF mismatch at the module input will create a small reflection trailing the passage of the strong 1E10 bunch. To reject the reflection from being included we have a "threshold" that must be high enough so that the 1E10 fat pilot is </a:t>
            </a:r>
            <a:r>
              <a:rPr lang="en-US" dirty="0" err="1" smtClean="0"/>
              <a:t>rigthly</a:t>
            </a:r>
            <a:r>
              <a:rPr lang="en-US" dirty="0" smtClean="0"/>
              <a:t> considered as a bunch and low enough so that the reflection from a nominal is not considered as a bunch. That threshold was manipulated last week and NOT returned to the correct value (~ 3 times too low). That is the cause of last night’s  miseries... </a:t>
            </a:r>
            <a:endParaRPr lang="en-GB" dirty="0"/>
          </a:p>
        </p:txBody>
      </p:sp>
      <p:sp>
        <p:nvSpPr>
          <p:cNvPr id="3" name="Title 2"/>
          <p:cNvSpPr>
            <a:spLocks noGrp="1"/>
          </p:cNvSpPr>
          <p:nvPr>
            <p:ph type="title"/>
          </p:nvPr>
        </p:nvSpPr>
        <p:spPr/>
        <p:txBody>
          <a:bodyPr/>
          <a:lstStyle/>
          <a:p>
            <a:r>
              <a:rPr lang="en-GB" dirty="0" smtClean="0"/>
              <a:t>Saturday morning</a:t>
            </a:r>
            <a:endParaRPr lang="en-GB" dirty="0"/>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M2B2 is down…</a:t>
            </a:r>
            <a:endParaRPr lang="en-GB" dirty="0"/>
          </a:p>
        </p:txBody>
      </p:sp>
      <p:sp>
        <p:nvSpPr>
          <p:cNvPr id="5" name="Footer Placeholder 4"/>
          <p:cNvSpPr>
            <a:spLocks noGrp="1"/>
          </p:cNvSpPr>
          <p:nvPr>
            <p:ph type="ftr" sz="quarter" idx="10"/>
          </p:nvPr>
        </p:nvSpPr>
        <p:spPr/>
        <p:txBody>
          <a:bodyPr/>
          <a:lstStyle/>
          <a:p>
            <a:pPr>
              <a:defRPr/>
            </a:pPr>
            <a:r>
              <a:rPr lang="en-US" smtClean="0"/>
              <a:t>LHC startup progress</a:t>
            </a:r>
            <a:endParaRPr lang="en-US" dirty="0"/>
          </a:p>
        </p:txBody>
      </p:sp>
      <p:sp>
        <p:nvSpPr>
          <p:cNvPr id="4" name="Date Placeholder 3"/>
          <p:cNvSpPr>
            <a:spLocks noGrp="1"/>
          </p:cNvSpPr>
          <p:nvPr>
            <p:ph type="dt" sz="half" idx="12"/>
          </p:nvPr>
        </p:nvSpPr>
        <p:spPr/>
        <p:txBody>
          <a:bodyPr/>
          <a:lstStyle/>
          <a:p>
            <a:pPr>
              <a:defRPr/>
            </a:pPr>
            <a:r>
              <a:rPr lang="en-US" smtClean="0"/>
              <a:t>27-2-2011</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148013" y="1047750"/>
            <a:ext cx="2847975" cy="4762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Incoming</a:t>
            </a:r>
            <a:endParaRPr lang="en-GB" dirty="0"/>
          </a:p>
        </p:txBody>
      </p:sp>
      <p:sp>
        <p:nvSpPr>
          <p:cNvPr id="3" name="Footer Placeholder 2"/>
          <p:cNvSpPr>
            <a:spLocks noGrp="1"/>
          </p:cNvSpPr>
          <p:nvPr>
            <p:ph type="ftr" sz="quarter" idx="10"/>
          </p:nvPr>
        </p:nvSpPr>
        <p:spPr/>
        <p:txBody>
          <a:bodyPr/>
          <a:lstStyle/>
          <a:p>
            <a:pPr>
              <a:defRPr/>
            </a:pPr>
            <a:r>
              <a:rPr lang="en-US" smtClean="0"/>
              <a:t>LHC startup progress</a:t>
            </a:r>
            <a:endParaRPr lang="en-US" dirty="0"/>
          </a:p>
        </p:txBody>
      </p:sp>
      <p:sp>
        <p:nvSpPr>
          <p:cNvPr id="4" name="Date Placeholder 3"/>
          <p:cNvSpPr>
            <a:spLocks noGrp="1"/>
          </p:cNvSpPr>
          <p:nvPr>
            <p:ph type="dt" sz="half" idx="12"/>
          </p:nvPr>
        </p:nvSpPr>
        <p:spPr/>
        <p:txBody>
          <a:bodyPr/>
          <a:lstStyle/>
          <a:p>
            <a:pPr>
              <a:defRPr/>
            </a:pPr>
            <a:r>
              <a:rPr lang="en-US" smtClean="0"/>
              <a:t>27-2-2011</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90488" y="2228850"/>
            <a:ext cx="8961437" cy="2400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 pilot + </a:t>
            </a:r>
            <a:r>
              <a:rPr lang="en-US" dirty="0" err="1" smtClean="0"/>
              <a:t>indiv</a:t>
            </a:r>
            <a:r>
              <a:rPr lang="en-US" dirty="0" smtClean="0"/>
              <a:t> the LLRF was first </a:t>
            </a:r>
            <a:r>
              <a:rPr lang="en-US" dirty="0" err="1" smtClean="0"/>
              <a:t>seing</a:t>
            </a:r>
            <a:r>
              <a:rPr lang="en-US" dirty="0" smtClean="0"/>
              <a:t> 3 bunches (pilot + </a:t>
            </a:r>
            <a:r>
              <a:rPr lang="en-US" dirty="0" err="1" smtClean="0"/>
              <a:t>indiv</a:t>
            </a:r>
            <a:r>
              <a:rPr lang="en-US" dirty="0" smtClean="0"/>
              <a:t> + reflection). As the phase of the reflection is way different, that created a large </a:t>
            </a:r>
            <a:r>
              <a:rPr lang="en-US" dirty="0" err="1" smtClean="0"/>
              <a:t>Synchro</a:t>
            </a:r>
            <a:r>
              <a:rPr lang="en-US" dirty="0" smtClean="0"/>
              <a:t> Loop injection transient, correctly observed by Reyes last night. With time and loss, the </a:t>
            </a:r>
            <a:r>
              <a:rPr lang="en-US" dirty="0" err="1" smtClean="0"/>
              <a:t>indiv</a:t>
            </a:r>
            <a:r>
              <a:rPr lang="en-US" dirty="0" smtClean="0"/>
              <a:t> intensity decreased slowly and so did the reflection, finally reaching the threshold level. Situation then became chaotic as the phase average would jitter between two bunches and 3 bunches...with large noise. That caused the strong </a:t>
            </a:r>
            <a:r>
              <a:rPr lang="en-US" dirty="0" err="1" smtClean="0"/>
              <a:t>debunching</a:t>
            </a:r>
            <a:r>
              <a:rPr lang="en-US" dirty="0" smtClean="0"/>
              <a:t>. It did not last for long: As soon as loss had reduced the reflection intensity below threshold we reached a stable "two bunches" situation with good lifetime. </a:t>
            </a:r>
            <a:endParaRPr lang="en-GB" dirty="0"/>
          </a:p>
        </p:txBody>
      </p:sp>
      <p:sp>
        <p:nvSpPr>
          <p:cNvPr id="3" name="Title 2"/>
          <p:cNvSpPr>
            <a:spLocks noGrp="1"/>
          </p:cNvSpPr>
          <p:nvPr>
            <p:ph type="title"/>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430" y="692620"/>
            <a:ext cx="8229600" cy="1204722"/>
          </a:xfrm>
        </p:spPr>
        <p:txBody>
          <a:bodyPr/>
          <a:lstStyle/>
          <a:p>
            <a:r>
              <a:rPr lang="en-GB" dirty="0" smtClean="0"/>
              <a:t>Up ramp into squeeze</a:t>
            </a:r>
          </a:p>
          <a:p>
            <a:r>
              <a:rPr lang="en-GB" dirty="0" smtClean="0"/>
              <a:t>Step through looking closely at the orbit (Jorg &amp; Kajetan)</a:t>
            </a:r>
            <a:endParaRPr lang="en-GB" dirty="0"/>
          </a:p>
        </p:txBody>
      </p:sp>
      <p:sp>
        <p:nvSpPr>
          <p:cNvPr id="3" name="Title 2"/>
          <p:cNvSpPr>
            <a:spLocks noGrp="1"/>
          </p:cNvSpPr>
          <p:nvPr>
            <p:ph type="title"/>
          </p:nvPr>
        </p:nvSpPr>
        <p:spPr/>
        <p:txBody>
          <a:bodyPr/>
          <a:lstStyle/>
          <a:p>
            <a:r>
              <a:rPr lang="en-GB" dirty="0" smtClean="0"/>
              <a:t>Saturday afternoon</a:t>
            </a:r>
            <a:endParaRPr lang="en-GB" dirty="0"/>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51400" y="4437140"/>
            <a:ext cx="4968690" cy="1987476"/>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07380" y="1700760"/>
            <a:ext cx="5497360" cy="2198944"/>
          </a:xfrm>
          <a:prstGeom prst="rect">
            <a:avLst/>
          </a:prstGeom>
          <a:noFill/>
          <a:ln w="9525">
            <a:noFill/>
            <a:miter lim="800000"/>
            <a:headEnd/>
            <a:tailEnd/>
          </a:ln>
        </p:spPr>
      </p:pic>
      <p:sp>
        <p:nvSpPr>
          <p:cNvPr id="8" name="TextBox 7"/>
          <p:cNvSpPr txBox="1"/>
          <p:nvPr/>
        </p:nvSpPr>
        <p:spPr>
          <a:xfrm>
            <a:off x="7020340" y="1988800"/>
            <a:ext cx="1728240" cy="1323439"/>
          </a:xfrm>
          <a:prstGeom prst="rect">
            <a:avLst/>
          </a:prstGeom>
          <a:noFill/>
        </p:spPr>
        <p:txBody>
          <a:bodyPr wrap="square" rtlCol="0">
            <a:spAutoFit/>
          </a:bodyPr>
          <a:lstStyle/>
          <a:p>
            <a:r>
              <a:rPr lang="en-US" dirty="0" smtClean="0"/>
              <a:t>At 1.5 m with correct 1.5 m bump reference.</a:t>
            </a:r>
            <a:endParaRPr lang="en-GB" dirty="0"/>
          </a:p>
        </p:txBody>
      </p:sp>
      <p:sp>
        <p:nvSpPr>
          <p:cNvPr id="9" name="TextBox 8"/>
          <p:cNvSpPr txBox="1"/>
          <p:nvPr/>
        </p:nvSpPr>
        <p:spPr>
          <a:xfrm>
            <a:off x="5724160" y="5013220"/>
            <a:ext cx="3168440" cy="1323439"/>
          </a:xfrm>
          <a:prstGeom prst="rect">
            <a:avLst/>
          </a:prstGeom>
          <a:noFill/>
        </p:spPr>
        <p:txBody>
          <a:bodyPr wrap="square" rtlCol="0">
            <a:spAutoFit/>
          </a:bodyPr>
          <a:lstStyle/>
          <a:p>
            <a:r>
              <a:rPr lang="en-US" dirty="0" smtClean="0"/>
              <a:t>The same real orbit as in the previous entry, but this time compared to the 10/11 m reference.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Crossing angle bump shape change</a:t>
            </a:r>
            <a:endParaRPr lang="en-GB" dirty="0"/>
          </a:p>
        </p:txBody>
      </p:sp>
      <p:sp>
        <p:nvSpPr>
          <p:cNvPr id="5" name="Footer Placeholder 4"/>
          <p:cNvSpPr>
            <a:spLocks noGrp="1"/>
          </p:cNvSpPr>
          <p:nvPr>
            <p:ph type="ftr" sz="quarter" idx="10"/>
          </p:nvPr>
        </p:nvSpPr>
        <p:spPr/>
        <p:txBody>
          <a:bodyPr/>
          <a:lstStyle/>
          <a:p>
            <a:pPr>
              <a:defRPr/>
            </a:pPr>
            <a:r>
              <a:rPr lang="en-US" smtClean="0"/>
              <a:t>LHC startup progress</a:t>
            </a:r>
            <a:endParaRPr lang="en-US" dirty="0"/>
          </a:p>
        </p:txBody>
      </p:sp>
      <p:sp>
        <p:nvSpPr>
          <p:cNvPr id="4" name="Date Placeholder 3"/>
          <p:cNvSpPr>
            <a:spLocks noGrp="1"/>
          </p:cNvSpPr>
          <p:nvPr>
            <p:ph type="dt" sz="half" idx="12"/>
          </p:nvPr>
        </p:nvSpPr>
        <p:spPr/>
        <p:txBody>
          <a:bodyPr/>
          <a:lstStyle/>
          <a:p>
            <a:pPr>
              <a:defRPr/>
            </a:pPr>
            <a:r>
              <a:rPr lang="en-US" smtClean="0"/>
              <a:t>27-2-2011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79390" y="764630"/>
            <a:ext cx="4364562" cy="3008573"/>
          </a:xfrm>
          <a:prstGeom prst="rect">
            <a:avLst/>
          </a:prstGeom>
          <a:noFill/>
          <a:ln w="9525">
            <a:solidFill>
              <a:schemeClr val="tx1"/>
            </a:solid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75820" y="4005080"/>
            <a:ext cx="4708710" cy="2502661"/>
          </a:xfrm>
          <a:prstGeom prst="rect">
            <a:avLst/>
          </a:prstGeom>
          <a:noFill/>
          <a:ln w="9525">
            <a:solidFill>
              <a:schemeClr val="tx1"/>
            </a:solidFill>
            <a:miter lim="800000"/>
            <a:headEnd/>
            <a:tailEnd/>
          </a:ln>
        </p:spPr>
      </p:pic>
      <p:sp>
        <p:nvSpPr>
          <p:cNvPr id="9" name="TextBox 8"/>
          <p:cNvSpPr txBox="1"/>
          <p:nvPr/>
        </p:nvSpPr>
        <p:spPr>
          <a:xfrm>
            <a:off x="251400" y="6021360"/>
            <a:ext cx="1656230" cy="400110"/>
          </a:xfrm>
          <a:prstGeom prst="rect">
            <a:avLst/>
          </a:prstGeom>
          <a:noFill/>
        </p:spPr>
        <p:txBody>
          <a:bodyPr wrap="square" rtlCol="0">
            <a:spAutoFit/>
          </a:bodyPr>
          <a:lstStyle/>
          <a:p>
            <a:r>
              <a:rPr lang="en-GB" dirty="0" smtClean="0"/>
              <a:t>Kajetan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orbit issue that we had in IR8 (IR1/5 to a reduced extend) is understood to be a large change in the shape of the Xing angle bump in IR8 (&gt;&gt; than in IR1/5) that we had unfortunately not checked. The difference in BPM readings reaches ~5 mm (!!!) around Q4/5, and the change is most pronounced between 10 and 6 m.</a:t>
            </a:r>
          </a:p>
          <a:p>
            <a:r>
              <a:rPr lang="en-US" dirty="0" smtClean="0"/>
              <a:t>The present reference strategy of the OFB was to give a constant reference in the squeeze, which clearly does not work.</a:t>
            </a:r>
          </a:p>
        </p:txBody>
      </p:sp>
      <p:sp>
        <p:nvSpPr>
          <p:cNvPr id="3" name="Title 2"/>
          <p:cNvSpPr>
            <a:spLocks noGrp="1"/>
          </p:cNvSpPr>
          <p:nvPr>
            <p:ph type="title"/>
          </p:nvPr>
        </p:nvSpPr>
        <p:spPr/>
        <p:txBody>
          <a:bodyPr/>
          <a:lstStyle/>
          <a:p>
            <a:r>
              <a:rPr lang="en-GB" dirty="0" smtClean="0"/>
              <a:t>Orbit in squeeze</a:t>
            </a:r>
            <a:endParaRPr lang="en-GB" dirty="0"/>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Possible ways out:</a:t>
            </a:r>
          </a:p>
          <a:p>
            <a:pPr lvl="1"/>
            <a:r>
              <a:rPr lang="en-US" dirty="0" smtClean="0"/>
              <a:t>- Try to rematch a different Xing angle bump that minimizes the shape change. That would make life easiest from the control point of view.</a:t>
            </a:r>
          </a:p>
          <a:p>
            <a:pPr lvl="1"/>
            <a:r>
              <a:rPr lang="en-US" dirty="0" smtClean="0"/>
              <a:t>- Run the OFB with all BPMs in the crossing angle region disabled - not sure that this works too well - see last years experience ! But this would be a short term solution for the few next squeezes.</a:t>
            </a:r>
          </a:p>
          <a:p>
            <a:pPr lvl="1"/>
            <a:r>
              <a:rPr lang="en-US" dirty="0" smtClean="0"/>
              <a:t>- Implement a more sophisticated reference orbit system where we can change the bump shape in the squeeze as a function of b*.</a:t>
            </a:r>
          </a:p>
          <a:p>
            <a:pPr lvl="1"/>
            <a:r>
              <a:rPr lang="en-US" dirty="0" smtClean="0"/>
              <a:t>- Prepare a set of reference orbits for different b* values and then send the new references on the fly along the squeeze (</a:t>
            </a:r>
            <a:r>
              <a:rPr lang="en-US" dirty="0" err="1" smtClean="0"/>
              <a:t>Argh</a:t>
            </a:r>
            <a:r>
              <a:rPr lang="en-US" dirty="0" smtClean="0"/>
              <a:t> !),</a:t>
            </a:r>
            <a:endParaRPr lang="en-GB" dirty="0" smtClean="0"/>
          </a:p>
          <a:p>
            <a:endParaRPr lang="en-GB" dirty="0"/>
          </a:p>
        </p:txBody>
      </p:sp>
      <p:sp>
        <p:nvSpPr>
          <p:cNvPr id="3" name="Title 2"/>
          <p:cNvSpPr>
            <a:spLocks noGrp="1"/>
          </p:cNvSpPr>
          <p:nvPr>
            <p:ph type="title"/>
          </p:nvPr>
        </p:nvSpPr>
        <p:spPr/>
        <p:txBody>
          <a:bodyPr/>
          <a:lstStyle/>
          <a:p>
            <a:r>
              <a:rPr lang="en-GB" dirty="0" smtClean="0"/>
              <a:t>Orbit in squeeze</a:t>
            </a:r>
            <a:endParaRPr lang="en-GB" dirty="0"/>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OFB stability</a:t>
            </a:r>
            <a:endParaRPr lang="en-GB" dirty="0"/>
          </a:p>
        </p:txBody>
      </p:sp>
      <p:sp>
        <p:nvSpPr>
          <p:cNvPr id="5" name="Footer Placeholder 4"/>
          <p:cNvSpPr>
            <a:spLocks noGrp="1"/>
          </p:cNvSpPr>
          <p:nvPr>
            <p:ph type="ftr" sz="quarter" idx="10"/>
          </p:nvPr>
        </p:nvSpPr>
        <p:spPr/>
        <p:txBody>
          <a:bodyPr/>
          <a:lstStyle/>
          <a:p>
            <a:pPr>
              <a:defRPr/>
            </a:pPr>
            <a:r>
              <a:rPr lang="en-US" smtClean="0"/>
              <a:t>LHC startup progress</a:t>
            </a:r>
            <a:endParaRPr lang="en-US" dirty="0"/>
          </a:p>
        </p:txBody>
      </p:sp>
      <p:sp>
        <p:nvSpPr>
          <p:cNvPr id="4" name="Date Placeholder 3"/>
          <p:cNvSpPr>
            <a:spLocks noGrp="1"/>
          </p:cNvSpPr>
          <p:nvPr>
            <p:ph type="dt" sz="half" idx="12"/>
          </p:nvPr>
        </p:nvSpPr>
        <p:spPr/>
        <p:txBody>
          <a:bodyPr/>
          <a:lstStyle/>
          <a:p>
            <a:pPr>
              <a:defRPr/>
            </a:pPr>
            <a:r>
              <a:rPr lang="en-US" smtClean="0"/>
              <a:t>27-2-2011</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051650" y="2780910"/>
            <a:ext cx="4868810" cy="3850683"/>
          </a:xfrm>
          <a:prstGeom prst="rect">
            <a:avLst/>
          </a:prstGeom>
          <a:noFill/>
          <a:ln w="9525">
            <a:noFill/>
            <a:miter lim="800000"/>
            <a:headEnd/>
            <a:tailEnd/>
          </a:ln>
        </p:spPr>
      </p:pic>
      <p:sp>
        <p:nvSpPr>
          <p:cNvPr id="8" name="TextBox 7"/>
          <p:cNvSpPr txBox="1"/>
          <p:nvPr/>
        </p:nvSpPr>
        <p:spPr>
          <a:xfrm>
            <a:off x="179390" y="908650"/>
            <a:ext cx="8641200" cy="1815882"/>
          </a:xfrm>
          <a:prstGeom prst="rect">
            <a:avLst/>
          </a:prstGeom>
          <a:noFill/>
        </p:spPr>
        <p:txBody>
          <a:bodyPr wrap="square" rtlCol="0">
            <a:spAutoFit/>
          </a:bodyPr>
          <a:lstStyle/>
          <a:p>
            <a:r>
              <a:rPr lang="en-US" sz="1600" dirty="0" smtClean="0"/>
              <a:t>Tested the stability of the OFB by sending kicks of 10 </a:t>
            </a:r>
            <a:r>
              <a:rPr lang="en-US" sz="1600" dirty="0" err="1" smtClean="0"/>
              <a:t>microrad</a:t>
            </a:r>
            <a:r>
              <a:rPr lang="en-US" sz="1600" dirty="0" smtClean="0"/>
              <a:t> and checking the convergence. OK in all tested cases, when the CODs are near Q4 where the b changed most, the convergence is a bit slower. </a:t>
            </a:r>
            <a:br>
              <a:rPr lang="en-US" sz="1600" dirty="0" smtClean="0"/>
            </a:br>
            <a:r>
              <a:rPr lang="en-US" sz="1600" dirty="0" smtClean="0"/>
              <a:t/>
            </a:r>
            <a:br>
              <a:rPr lang="en-US" sz="1600" dirty="0" smtClean="0"/>
            </a:br>
            <a:r>
              <a:rPr lang="en-US" sz="1600" dirty="0" smtClean="0"/>
              <a:t>Note the overshoot on the BPM plot, corresponding to an IR BPM where the optics mismatch FB-machine is 'large'. In fact one can notice on the plot with all BPMs a </a:t>
            </a:r>
            <a:r>
              <a:rPr lang="en-US" sz="1600" dirty="0" err="1" smtClean="0"/>
              <a:t>groupd</a:t>
            </a:r>
            <a:r>
              <a:rPr lang="en-US" sz="1600" dirty="0" smtClean="0"/>
              <a:t> of monitors that 'bounce' once.</a:t>
            </a:r>
            <a:endParaRPr lang="en-GB" sz="1600" dirty="0"/>
          </a:p>
        </p:txBody>
      </p:sp>
      <p:sp>
        <p:nvSpPr>
          <p:cNvPr id="2" name="TextBox 1"/>
          <p:cNvSpPr txBox="1"/>
          <p:nvPr/>
        </p:nvSpPr>
        <p:spPr>
          <a:xfrm>
            <a:off x="395420" y="5877340"/>
            <a:ext cx="936130" cy="400110"/>
          </a:xfrm>
          <a:prstGeom prst="rect">
            <a:avLst/>
          </a:prstGeom>
          <a:noFill/>
        </p:spPr>
        <p:txBody>
          <a:bodyPr wrap="square" rtlCol="0">
            <a:spAutoFit/>
          </a:bodyPr>
          <a:lstStyle/>
          <a:p>
            <a:r>
              <a:rPr lang="en-US" dirty="0" err="1" smtClean="0"/>
              <a:t>Jorg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sz="1800" dirty="0" smtClean="0"/>
              <a:t>01:00 Collimator alignment finished. </a:t>
            </a:r>
          </a:p>
          <a:p>
            <a:r>
              <a:rPr lang="en-US" sz="1800" dirty="0" smtClean="0"/>
              <a:t>Collimator setup - intermediate summary </a:t>
            </a:r>
          </a:p>
          <a:p>
            <a:pPr lvl="1"/>
            <a:r>
              <a:rPr lang="en-US" dirty="0" smtClean="0"/>
              <a:t>We started at around 7pm and stopped at 0:30am. </a:t>
            </a:r>
          </a:p>
          <a:p>
            <a:pPr lvl="1"/>
            <a:r>
              <a:rPr lang="en-US" dirty="0" smtClean="0"/>
              <a:t>Done within 5h30mins: </a:t>
            </a:r>
            <a:br>
              <a:rPr lang="en-US" dirty="0" smtClean="0"/>
            </a:br>
            <a:r>
              <a:rPr lang="en-US" dirty="0" smtClean="0"/>
              <a:t>Beam 1: 17 Collimators (~19min per collimator) </a:t>
            </a:r>
            <a:br>
              <a:rPr lang="en-US" dirty="0" smtClean="0"/>
            </a:br>
            <a:r>
              <a:rPr lang="en-US" dirty="0" smtClean="0"/>
              <a:t>Beam 2: 22 Collimators (~15min per collimator) </a:t>
            </a:r>
          </a:p>
          <a:p>
            <a:pPr lvl="1"/>
            <a:r>
              <a:rPr lang="en-US" dirty="0" smtClean="0"/>
              <a:t>As already foreseen, we had to repeat all collimators setup yesterday for B1 and all besides 3 collimators in B2.  I.e. </a:t>
            </a:r>
            <a:br>
              <a:rPr lang="en-US" dirty="0" smtClean="0"/>
            </a:br>
            <a:r>
              <a:rPr lang="en-US" dirty="0" smtClean="0"/>
              <a:t>B1: 17 collimators setup </a:t>
            </a:r>
            <a:br>
              <a:rPr lang="en-US" dirty="0" smtClean="0"/>
            </a:br>
            <a:r>
              <a:rPr lang="en-US" dirty="0" smtClean="0"/>
              <a:t>B2: 25 collimators setup (all horizontal and 3 skew collimators) </a:t>
            </a:r>
          </a:p>
          <a:p>
            <a:pPr lvl="1"/>
            <a:r>
              <a:rPr lang="en-US" dirty="0" smtClean="0"/>
              <a:t>Ring collimators were put back to the injection settings of last year and the operation should continue with those settings until the new ones are established fully and validation. </a:t>
            </a:r>
          </a:p>
          <a:p>
            <a:pPr lvl="1"/>
            <a:r>
              <a:rPr lang="en-US" dirty="0" smtClean="0"/>
              <a:t>Partial settings imported in the collimator beam process "CollimatorBP-450GeV_V1@1". </a:t>
            </a:r>
            <a:endParaRPr lang="en-GB" dirty="0"/>
          </a:p>
        </p:txBody>
      </p:sp>
      <p:sp>
        <p:nvSpPr>
          <p:cNvPr id="2" name="Title 1"/>
          <p:cNvSpPr>
            <a:spLocks noGrp="1"/>
          </p:cNvSpPr>
          <p:nvPr>
            <p:ph type="title"/>
          </p:nvPr>
        </p:nvSpPr>
        <p:spPr/>
        <p:txBody>
          <a:bodyPr/>
          <a:lstStyle/>
          <a:p>
            <a:r>
              <a:rPr lang="en-GB" dirty="0" smtClean="0"/>
              <a:t>18:00 start collimator set-up</a:t>
            </a:r>
            <a:endParaRPr lang="en-GB" dirty="0"/>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3" name="Footer Placeholder 2"/>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Performed local scans at the triplets of IP2 and IP8 for both beams, in the crossing planes. Preliminarily, we found the following aperture values (gain with respect to bottleneck in brackets):</a:t>
            </a:r>
          </a:p>
          <a:p>
            <a:r>
              <a:rPr lang="en-US" sz="1800" dirty="0" smtClean="0"/>
              <a:t>IP2 - B1 - V : 14.5 </a:t>
            </a:r>
            <a:r>
              <a:rPr lang="en-US" sz="1800" dirty="0" err="1" smtClean="0"/>
              <a:t>sigmas</a:t>
            </a:r>
            <a:r>
              <a:rPr lang="en-US" sz="1800" dirty="0" smtClean="0"/>
              <a:t> (+1.5 </a:t>
            </a:r>
            <a:r>
              <a:rPr lang="en-US" sz="1800" dirty="0" err="1" smtClean="0"/>
              <a:t>sigmas</a:t>
            </a:r>
            <a:r>
              <a:rPr lang="en-US" sz="1800" dirty="0" smtClean="0"/>
              <a:t>)</a:t>
            </a:r>
          </a:p>
          <a:p>
            <a:r>
              <a:rPr lang="en-US" sz="1800" dirty="0" smtClean="0"/>
              <a:t>IP2 - B2 - V : 15.0 </a:t>
            </a:r>
            <a:r>
              <a:rPr lang="en-US" sz="1800" dirty="0" err="1" smtClean="0"/>
              <a:t>sigmas</a:t>
            </a:r>
            <a:r>
              <a:rPr lang="en-US" sz="1800" dirty="0" smtClean="0"/>
              <a:t> (+2.0 </a:t>
            </a:r>
            <a:r>
              <a:rPr lang="en-US" sz="1800" dirty="0" err="1" smtClean="0"/>
              <a:t>sigmas</a:t>
            </a:r>
            <a:r>
              <a:rPr lang="en-US" sz="1800" dirty="0" smtClean="0"/>
              <a:t>)</a:t>
            </a:r>
          </a:p>
          <a:p>
            <a:r>
              <a:rPr lang="en-US" sz="1800" dirty="0" smtClean="0"/>
              <a:t>IP8 - B1 - H : 16.0 </a:t>
            </a:r>
            <a:r>
              <a:rPr lang="en-US" sz="1800" dirty="0" err="1" smtClean="0"/>
              <a:t>sigmas</a:t>
            </a:r>
            <a:r>
              <a:rPr lang="en-US" sz="1800" dirty="0" smtClean="0"/>
              <a:t> (+4.0 </a:t>
            </a:r>
            <a:r>
              <a:rPr lang="en-US" sz="1800" dirty="0" err="1" smtClean="0"/>
              <a:t>sigmas</a:t>
            </a:r>
            <a:r>
              <a:rPr lang="en-US" sz="1800" dirty="0" smtClean="0"/>
              <a:t>)</a:t>
            </a:r>
          </a:p>
          <a:p>
            <a:r>
              <a:rPr lang="en-US" sz="1800" dirty="0" smtClean="0"/>
              <a:t>IP8 - B2 - H : 16.0 </a:t>
            </a:r>
            <a:r>
              <a:rPr lang="en-US" sz="1800" dirty="0" err="1" smtClean="0"/>
              <a:t>sigmas</a:t>
            </a:r>
            <a:r>
              <a:rPr lang="en-US" sz="1800" dirty="0" smtClean="0"/>
              <a:t> (+3.4 </a:t>
            </a:r>
            <a:r>
              <a:rPr lang="en-US" sz="1800" dirty="0" err="1" smtClean="0"/>
              <a:t>sigmas</a:t>
            </a:r>
            <a:r>
              <a:rPr lang="en-US" sz="1800" dirty="0" smtClean="0"/>
              <a:t>)</a:t>
            </a:r>
          </a:p>
          <a:p>
            <a:r>
              <a:rPr lang="en-US" sz="1800" dirty="0" smtClean="0"/>
              <a:t>For the first three cases, the IR bottleneck is found as predicted at the Q2 of either IP sides. For the case IP8-B2-H, the bottleneck is instead found at the TCTVB.4R8 (collimator in the other plane). This indicates a potential problem to be followed up.</a:t>
            </a:r>
          </a:p>
          <a:p>
            <a:endParaRPr lang="en-US" sz="1800" dirty="0" smtClean="0"/>
          </a:p>
          <a:p>
            <a:r>
              <a:rPr lang="en-US" sz="1800" dirty="0" smtClean="0"/>
              <a:t>Also note that the additional aperture margins are calculated by considering orbit offsets and beam sizes at the BPMS of the Q2 magnets. The proper calculation for the interpolated orbit at the Q2 (peak of the bump) requires an offline analysis</a:t>
            </a:r>
            <a:r>
              <a:rPr lang="en-US" sz="1600" dirty="0" smtClean="0"/>
              <a:t>.</a:t>
            </a:r>
            <a:endParaRPr lang="en-GB" sz="1600" dirty="0"/>
          </a:p>
        </p:txBody>
      </p:sp>
      <p:sp>
        <p:nvSpPr>
          <p:cNvPr id="3" name="Title 2"/>
          <p:cNvSpPr>
            <a:spLocks noGrp="1"/>
          </p:cNvSpPr>
          <p:nvPr>
            <p:ph type="title"/>
          </p:nvPr>
        </p:nvSpPr>
        <p:spPr/>
        <p:txBody>
          <a:bodyPr/>
          <a:lstStyle/>
          <a:p>
            <a:r>
              <a:rPr lang="en-GB" dirty="0" smtClean="0"/>
              <a:t>Overnight – aperture measurements</a:t>
            </a:r>
            <a:endParaRPr lang="en-GB" dirty="0"/>
          </a:p>
        </p:txBody>
      </p:sp>
      <p:sp>
        <p:nvSpPr>
          <p:cNvPr id="4" name="Date Placeholder 3"/>
          <p:cNvSpPr>
            <a:spLocks noGrp="1"/>
          </p:cNvSpPr>
          <p:nvPr>
            <p:ph type="dt" sz="half" idx="10"/>
          </p:nvPr>
        </p:nvSpPr>
        <p:spPr/>
        <p:txBody>
          <a:bodyPr/>
          <a:lstStyle/>
          <a:p>
            <a:pPr>
              <a:defRPr/>
            </a:pPr>
            <a:r>
              <a:rPr lang="en-US" smtClean="0"/>
              <a:t>27-2-2011</a:t>
            </a:r>
            <a:endParaRPr lang="en-US" dirty="0"/>
          </a:p>
        </p:txBody>
      </p:sp>
      <p:sp>
        <p:nvSpPr>
          <p:cNvPr id="5" name="Footer Placeholder 4"/>
          <p:cNvSpPr>
            <a:spLocks noGrp="1"/>
          </p:cNvSpPr>
          <p:nvPr>
            <p:ph type="ftr" sz="quarter" idx="12"/>
          </p:nvPr>
        </p:nvSpPr>
        <p:spPr/>
        <p:txBody>
          <a:bodyPr/>
          <a:lstStyle/>
          <a:p>
            <a:pPr>
              <a:defRPr/>
            </a:pPr>
            <a:r>
              <a:rPr lang="en-US" smtClean="0"/>
              <a:t>LHC startup progress</a:t>
            </a:r>
            <a:endParaRPr lang="en-US" dirty="0"/>
          </a:p>
        </p:txBody>
      </p:sp>
      <p:sp>
        <p:nvSpPr>
          <p:cNvPr id="6" name="TextBox 5"/>
          <p:cNvSpPr txBox="1"/>
          <p:nvPr/>
        </p:nvSpPr>
        <p:spPr>
          <a:xfrm>
            <a:off x="3635870" y="6093370"/>
            <a:ext cx="4752660" cy="400110"/>
          </a:xfrm>
          <a:prstGeom prst="rect">
            <a:avLst/>
          </a:prstGeom>
          <a:noFill/>
        </p:spPr>
        <p:txBody>
          <a:bodyPr wrap="square" rtlCol="0">
            <a:spAutoFit/>
          </a:bodyPr>
          <a:lstStyle/>
          <a:p>
            <a:r>
              <a:rPr lang="en-US" dirty="0" smtClean="0"/>
              <a:t>Stefano </a:t>
            </a:r>
            <a:r>
              <a:rPr lang="en-US" dirty="0" err="1" smtClean="0"/>
              <a:t>Redaelli</a:t>
            </a:r>
            <a:r>
              <a:rPr lang="en-US" dirty="0" smtClean="0"/>
              <a:t> &amp; Roderick Bruce</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44627</TotalTime>
  <Words>973</Words>
  <Application>Microsoft Macintosh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Saturday morning</vt:lpstr>
      <vt:lpstr>PowerPoint Presentation</vt:lpstr>
      <vt:lpstr>Saturday afternoon</vt:lpstr>
      <vt:lpstr>Crossing angle bump shape change</vt:lpstr>
      <vt:lpstr>Orbit in squeeze</vt:lpstr>
      <vt:lpstr>Orbit in squeeze</vt:lpstr>
      <vt:lpstr>OFB stability</vt:lpstr>
      <vt:lpstr>18:00 start collimator set-up</vt:lpstr>
      <vt:lpstr>Overnight – aperture measurements</vt:lpstr>
      <vt:lpstr>M2B2 is down…</vt:lpstr>
      <vt:lpstr>Incoming</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Mike Lamont</cp:lastModifiedBy>
  <cp:revision>1719</cp:revision>
  <dcterms:created xsi:type="dcterms:W3CDTF">2010-10-13T07:44:28Z</dcterms:created>
  <dcterms:modified xsi:type="dcterms:W3CDTF">2011-02-27T14:06:37Z</dcterms:modified>
</cp:coreProperties>
</file>