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1" r:id="rId2"/>
  </p:sldMasterIdLst>
  <p:notesMasterIdLst>
    <p:notesMasterId r:id="rId12"/>
  </p:notesMasterIdLst>
  <p:sldIdLst>
    <p:sldId id="755" r:id="rId3"/>
    <p:sldId id="752" r:id="rId4"/>
    <p:sldId id="753" r:id="rId5"/>
    <p:sldId id="754" r:id="rId6"/>
    <p:sldId id="751" r:id="rId7"/>
    <p:sldId id="747" r:id="rId8"/>
    <p:sldId id="740" r:id="rId9"/>
    <p:sldId id="749" r:id="rId10"/>
    <p:sldId id="750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FF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0"/>
            <a:ext cx="1790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0"/>
            <a:ext cx="5219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5943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13/10/2011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Planning 2011/12, MD#4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13/10/2011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MD Planning 2011/12, MD#4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5532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LNC  Meeting 4/11/09 – Helium Leak at Vacuum Subsector A27L4.M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0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" name="Picture 8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6913" y="0"/>
            <a:ext cx="8270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 descr="CERN9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827088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571500" indent="-5715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2400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1047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2pPr>
      <a:lvl3pPr marL="15621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1600" b="1">
          <a:solidFill>
            <a:schemeClr val="tx1"/>
          </a:solidFill>
          <a:latin typeface="+mn-lt"/>
        </a:defRPr>
      </a:lvl3pPr>
      <a:lvl4pPr marL="1924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u"/>
        <a:defRPr sz="1400" b="1">
          <a:solidFill>
            <a:srgbClr val="0000FF"/>
          </a:solidFill>
          <a:latin typeface="+mn-lt"/>
        </a:defRPr>
      </a:lvl4pPr>
      <a:lvl5pPr marL="22860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5pPr>
      <a:lvl6pPr marL="27432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6pPr>
      <a:lvl7pPr marL="32004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7pPr>
      <a:lvl8pPr marL="36576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8pPr>
      <a:lvl9pPr marL="411480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20:26 water level sensor of the cooling tower SF4 at pt 4 had a short-circuit, which resulted in an electrical shutdown of the tower (24V). This cut the water to the </a:t>
            </a:r>
            <a:r>
              <a:rPr lang="en-US" sz="2400" dirty="0" err="1" smtClean="0"/>
              <a:t>cryo</a:t>
            </a:r>
            <a:r>
              <a:rPr lang="en-US" sz="2400" dirty="0" smtClean="0"/>
              <a:t> and at 20:29 the </a:t>
            </a:r>
            <a:r>
              <a:rPr lang="en-US" sz="2400" dirty="0" err="1" smtClean="0"/>
              <a:t>cryo</a:t>
            </a:r>
            <a:r>
              <a:rPr lang="en-US" sz="2400" dirty="0" smtClean="0"/>
              <a:t> installation at pt 4 switched off.</a:t>
            </a:r>
          </a:p>
          <a:p>
            <a:r>
              <a:rPr lang="en-US" sz="2400" dirty="0" smtClean="0"/>
              <a:t>Deterioration of insulation vacuum on DSLC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problem – point 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Paul Cruikshank TE/VSC 29/11/2011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488238" cy="9080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DSLC Pressure Rise 29 Nov 2011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1403350" cy="50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356100" y="3573463"/>
            <a:ext cx="46085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71500" indent="-571500" eaLnBrk="0" hangingPunct="0">
              <a:lnSpc>
                <a:spcPct val="90000"/>
              </a:lnSpc>
              <a:spcBef>
                <a:spcPct val="30000"/>
              </a:spcBef>
              <a:buClr>
                <a:srgbClr val="FC0128"/>
              </a:buClr>
              <a:buSzPct val="70000"/>
              <a:buFont typeface="Wingdings" pitchFamily="2" charset="2"/>
              <a:buChar char="u"/>
              <a:defRPr/>
            </a:pPr>
            <a:endParaRPr lang="en-US" sz="2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835696" y="2852936"/>
            <a:ext cx="5544616" cy="0"/>
          </a:xfrm>
          <a:prstGeom prst="line">
            <a:avLst/>
          </a:prstGeom>
          <a:ln w="101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677" y="1628800"/>
            <a:ext cx="9428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turbo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71429" y="1556792"/>
            <a:ext cx="9428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turbo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1715" y="2492896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DSLC 500 meters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971600" y="3284984"/>
            <a:ext cx="936104" cy="0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3333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277720" y="2996952"/>
            <a:ext cx="1259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Q7R           Q11R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7452320" y="2852936"/>
            <a:ext cx="936104" cy="0"/>
          </a:xfrm>
          <a:prstGeom prst="line">
            <a:avLst/>
          </a:prstGeom>
          <a:ln w="228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971600" y="2852936"/>
            <a:ext cx="936104" cy="0"/>
          </a:xfrm>
          <a:prstGeom prst="line">
            <a:avLst/>
          </a:prstGeom>
          <a:ln w="228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3608" y="270892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DFBLC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89375" y="270892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 3-4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>
            <a:off x="1008398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>
            <a:off x="7705142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5400000">
            <a:off x="6913054" y="2528106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696172" y="1844824"/>
            <a:ext cx="684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gauges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656470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899592" y="4437112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UJ33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24328" y="4149080"/>
            <a:ext cx="103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Sector 3-4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1595" y="1844824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gauges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11760" y="5013176"/>
            <a:ext cx="4665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Simplified insulation vacuum layout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5576" y="3429000"/>
            <a:ext cx="12218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annex volume</a:t>
            </a:r>
          </a:p>
          <a:p>
            <a:pPr algn="ctr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current lead?</a:t>
            </a:r>
          </a:p>
          <a:p>
            <a:pPr algn="ctr">
              <a:buFontTx/>
              <a:buChar char="-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heater?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045" y="0"/>
            <a:ext cx="5293132" cy="395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77072"/>
            <a:ext cx="5060032" cy="252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257184" y="1556792"/>
            <a:ext cx="2886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Icing  of  annex volume Oct 2011,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085184"/>
            <a:ext cx="35573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Pressure perturbation seen on DSLC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when put into communication with annex</a:t>
            </a:r>
          </a:p>
          <a:p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Self recovery of pressure indicates air leak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553200"/>
            <a:ext cx="5029200" cy="304800"/>
          </a:xfrm>
          <a:noFill/>
        </p:spPr>
        <p:txBody>
          <a:bodyPr/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Paul Cruikshank TE/VSC 29/11/2011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Paul Cruikshank TE/VSC 29/11/2011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488238" cy="90805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DSLC Pressure Rise 29 Nov 2011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1403350" cy="504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356100" y="3573463"/>
            <a:ext cx="46085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71500" indent="-571500" eaLnBrk="0" hangingPunct="0">
              <a:lnSpc>
                <a:spcPct val="90000"/>
              </a:lnSpc>
              <a:spcBef>
                <a:spcPct val="30000"/>
              </a:spcBef>
              <a:buClr>
                <a:srgbClr val="FC0128"/>
              </a:buClr>
              <a:buSzPct val="70000"/>
              <a:buFont typeface="Wingdings" pitchFamily="2" charset="2"/>
              <a:buChar char="u"/>
              <a:defRPr/>
            </a:pPr>
            <a:endParaRPr lang="en-US" sz="2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835696" y="2852936"/>
            <a:ext cx="5544616" cy="0"/>
          </a:xfrm>
          <a:prstGeom prst="line">
            <a:avLst/>
          </a:prstGeom>
          <a:ln w="101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677" y="1628800"/>
            <a:ext cx="9428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turbo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71429" y="1556792"/>
            <a:ext cx="9428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turbo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71715" y="2492896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DSLC 500 meters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971600" y="3284984"/>
            <a:ext cx="936104" cy="0"/>
          </a:xfrm>
          <a:prstGeom prst="line">
            <a:avLst/>
          </a:prstGeom>
          <a:solidFill>
            <a:schemeClr val="bg1"/>
          </a:solidFill>
          <a:ln w="127000" cap="flat" cmpd="sng" algn="ctr">
            <a:solidFill>
              <a:srgbClr val="3333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763688" y="2924944"/>
            <a:ext cx="0" cy="360040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3333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277720" y="2996952"/>
            <a:ext cx="1259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Q7R           Q11R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7452320" y="2852936"/>
            <a:ext cx="936104" cy="0"/>
          </a:xfrm>
          <a:prstGeom prst="line">
            <a:avLst/>
          </a:prstGeom>
          <a:ln w="228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971600" y="2852936"/>
            <a:ext cx="936104" cy="0"/>
          </a:xfrm>
          <a:prstGeom prst="line">
            <a:avLst/>
          </a:prstGeom>
          <a:ln w="228600">
            <a:headEnd type="none" w="sm" len="sm"/>
            <a:tailEnd type="none" w="sm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3608" y="270892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DFBLC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89375" y="270892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Arc 3-4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>
            <a:off x="1008398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>
            <a:off x="7705142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5400000">
            <a:off x="6913054" y="2528106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696172" y="1844824"/>
            <a:ext cx="684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gauges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656470" y="2456098"/>
            <a:ext cx="36004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899592" y="105273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UJ33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52320" y="1124744"/>
            <a:ext cx="103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Sector 3-4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1595" y="1844824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gauges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7504" y="4149080"/>
            <a:ext cx="408265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Summary of events: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Ice observed on DFBLC annex volume Oct 2011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Annex volume connected to DFBLC volume 11/10/11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Cryo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stop P4 28/11/2011 pm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Pressure in DSLC rises to 10 mbar in few hours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VSC piquet intervention to install mobile pump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Nominal vacuum conditions re-established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Annex volume still in communication!!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 of leak ??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Consolidation to do??</a:t>
            </a:r>
          </a:p>
          <a:p>
            <a:endParaRPr lang="en-US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748" y="3501008"/>
            <a:ext cx="17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annex volume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current lead, heater?</a:t>
            </a:r>
          </a:p>
        </p:txBody>
      </p:sp>
      <p:pic>
        <p:nvPicPr>
          <p:cNvPr id="28" name="Picture 2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4699992" cy="302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kern="0" smtClean="0">
                <a:solidFill>
                  <a:srgbClr val="FF0000"/>
                </a:solidFill>
                <a:latin typeface="Trebuchet MS"/>
              </a:rPr>
              <a:t>Max. Temperature </a:t>
            </a:r>
            <a:r>
              <a:rPr lang="en-US" sz="2400" kern="0" dirty="0" smtClean="0">
                <a:solidFill>
                  <a:srgbClr val="FF0000"/>
                </a:solidFill>
                <a:latin typeface="Trebuchet MS"/>
              </a:rPr>
              <a:t>on DSLC reaching 250 K at 14:00 and in a short period </a:t>
            </a:r>
            <a:r>
              <a:rPr lang="en-US" sz="2400" kern="0" dirty="0" smtClean="0">
                <a:solidFill>
                  <a:srgbClr val="FF0000"/>
                </a:solidFill>
                <a:latin typeface="Trebuchet MS"/>
                <a:sym typeface="Wingdings" pitchFamily="2" charset="2"/>
              </a:rPr>
              <a:t> need ELQA before powering (A. </a:t>
            </a:r>
            <a:r>
              <a:rPr lang="en-US" sz="2400" kern="0" dirty="0" err="1" smtClean="0">
                <a:solidFill>
                  <a:srgbClr val="FF0000"/>
                </a:solidFill>
                <a:latin typeface="Trebuchet MS"/>
                <a:sym typeface="Wingdings" pitchFamily="2" charset="2"/>
              </a:rPr>
              <a:t>Siemko</a:t>
            </a:r>
            <a:r>
              <a:rPr lang="en-US" sz="2400" kern="0" dirty="0" smtClean="0">
                <a:solidFill>
                  <a:srgbClr val="FF0000"/>
                </a:solidFill>
                <a:latin typeface="Trebuchet MS"/>
                <a:sym typeface="Wingdings" pitchFamily="2" charset="2"/>
              </a:rPr>
              <a:t>)</a:t>
            </a:r>
            <a:endParaRPr lang="en-US" sz="2400" kern="0" dirty="0">
              <a:solidFill>
                <a:srgbClr val="FF0000"/>
              </a:solidFill>
              <a:latin typeface="Trebuchet M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2" descr="\\cern.ch\dfs\Users\a\arduini\Documents\DSLCte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75" y="2514600"/>
            <a:ext cx="8846820" cy="3606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600 A on Sector 34 (M. Pojer)</a:t>
            </a:r>
            <a:endParaRPr lang="en-US" dirty="0"/>
          </a:p>
        </p:txBody>
      </p:sp>
      <p:pic>
        <p:nvPicPr>
          <p:cNvPr id="18434" name="Picture 1" descr="image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990600"/>
            <a:ext cx="841248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0" y="3276600"/>
            <a:ext cx="60198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Not used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667000"/>
            <a:ext cx="6019800" cy="228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Not powered from DSLC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792163"/>
          </a:xfrm>
        </p:spPr>
        <p:txBody>
          <a:bodyPr/>
          <a:lstStyle/>
          <a:p>
            <a:r>
              <a:rPr lang="en-US" dirty="0" smtClean="0"/>
              <a:t>Currents on the circuits powered via DSLC</a:t>
            </a:r>
            <a:endParaRPr lang="en-US" dirty="0"/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5135"/>
            <a:ext cx="8686800" cy="434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09:00 Access for blocking out power converters (EPC) + patrol for verifying the DSL (ice or condensation) – VSC+CRG</a:t>
            </a:r>
          </a:p>
          <a:p>
            <a:r>
              <a:rPr lang="en-US" sz="2400" dirty="0" smtClean="0"/>
              <a:t>10:00 Access for disconnecting cables</a:t>
            </a:r>
          </a:p>
          <a:p>
            <a:r>
              <a:rPr lang="en-US" sz="2400" dirty="0" smtClean="0"/>
              <a:t>12:00 at the earliest </a:t>
            </a:r>
            <a:r>
              <a:rPr lang="en-US" sz="2400" dirty="0" err="1" smtClean="0"/>
              <a:t>cryo</a:t>
            </a:r>
            <a:r>
              <a:rPr lang="en-US" sz="2400" dirty="0" smtClean="0"/>
              <a:t> conditions for ELQA</a:t>
            </a:r>
          </a:p>
          <a:p>
            <a:r>
              <a:rPr lang="en-US" sz="2400" dirty="0" smtClean="0"/>
              <a:t>ELQA (~2 hours)</a:t>
            </a:r>
          </a:p>
          <a:p>
            <a:r>
              <a:rPr lang="en-US" sz="2400" dirty="0" smtClean="0"/>
              <a:t>Re-connection (~2 hours)</a:t>
            </a:r>
          </a:p>
          <a:p>
            <a:r>
              <a:rPr lang="en-US" sz="2400" dirty="0" smtClean="0"/>
              <a:t>Unblocking power converters</a:t>
            </a:r>
          </a:p>
          <a:p>
            <a:pPr lvl="0"/>
            <a:r>
              <a:rPr lang="en-US" sz="2400" dirty="0" smtClean="0"/>
              <a:t>HW commissioning tests over (part of) night </a:t>
            </a:r>
            <a:r>
              <a:rPr lang="en-US" sz="2400" dirty="0" smtClean="0">
                <a:sym typeface="Wingdings" pitchFamily="2" charset="2"/>
              </a:rPr>
              <a:t> need MP3 and QPS support. Possible list (M. Pojer, A. Siemko)</a:t>
            </a:r>
            <a:endParaRPr lang="en-US" sz="2400" dirty="0" smtClean="0"/>
          </a:p>
          <a:p>
            <a:pPr lvl="1"/>
            <a:r>
              <a:rPr lang="en-US" sz="2000" dirty="0" smtClean="0"/>
              <a:t>PIC2_CIRCUIT QUENCH VIA QPS</a:t>
            </a:r>
          </a:p>
          <a:p>
            <a:pPr lvl="1"/>
            <a:r>
              <a:rPr lang="en-US" sz="2000" dirty="0" smtClean="0"/>
              <a:t>PCS (to check the splices)</a:t>
            </a:r>
          </a:p>
          <a:p>
            <a:pPr lvl="1"/>
            <a:r>
              <a:rPr lang="en-US" sz="2000" dirty="0" smtClean="0"/>
              <a:t>PNO.a3 (cycle to full current)</a:t>
            </a:r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the best case fill in the early morning</a:t>
            </a:r>
          </a:p>
          <a:p>
            <a:r>
              <a:rPr lang="en-US" sz="2800" dirty="0" smtClean="0"/>
              <a:t>Van </a:t>
            </a:r>
            <a:r>
              <a:rPr lang="en-US" sz="2800" dirty="0" err="1" smtClean="0"/>
              <a:t>der</a:t>
            </a:r>
            <a:r>
              <a:rPr lang="en-US" sz="2800" dirty="0" smtClean="0"/>
              <a:t> Meer scan starting in the late morning/afternoon.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 Presentation 3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per Presentation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per Presentation 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 Presentation 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 Presentation 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25594</TotalTime>
  <Words>394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LHCpresentations</vt:lpstr>
      <vt:lpstr>Paper Presentation 3</vt:lpstr>
      <vt:lpstr>Cryo problem – point 4</vt:lpstr>
      <vt:lpstr>DSLC Pressure Rise 29 Nov 2011</vt:lpstr>
      <vt:lpstr>Slide 3</vt:lpstr>
      <vt:lpstr>DSLC Pressure Rise 29 Nov 2011</vt:lpstr>
      <vt:lpstr>Slide 5</vt:lpstr>
      <vt:lpstr>600 A on Sector 34 (M. Pojer)</vt:lpstr>
      <vt:lpstr>Currents on the circuits powered via DSLC</vt:lpstr>
      <vt:lpstr>Plan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2323</cp:revision>
  <dcterms:created xsi:type="dcterms:W3CDTF">2010-04-25T23:23:07Z</dcterms:created>
  <dcterms:modified xsi:type="dcterms:W3CDTF">2011-11-30T07:27:51Z</dcterms:modified>
</cp:coreProperties>
</file>