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4" r:id="rId1"/>
    <p:sldMasterId id="2147483819" r:id="rId2"/>
    <p:sldMasterId id="2147483834" r:id="rId3"/>
  </p:sldMasterIdLst>
  <p:notesMasterIdLst>
    <p:notesMasterId r:id="rId25"/>
  </p:notesMasterIdLst>
  <p:handoutMasterIdLst>
    <p:handoutMasterId r:id="rId26"/>
  </p:handoutMasterIdLst>
  <p:sldIdLst>
    <p:sldId id="540" r:id="rId4"/>
    <p:sldId id="583" r:id="rId5"/>
    <p:sldId id="564" r:id="rId6"/>
    <p:sldId id="563" r:id="rId7"/>
    <p:sldId id="551" r:id="rId8"/>
    <p:sldId id="582" r:id="rId9"/>
    <p:sldId id="557" r:id="rId10"/>
    <p:sldId id="565" r:id="rId11"/>
    <p:sldId id="567" r:id="rId12"/>
    <p:sldId id="569" r:id="rId13"/>
    <p:sldId id="570" r:id="rId14"/>
    <p:sldId id="581" r:id="rId15"/>
    <p:sldId id="572" r:id="rId16"/>
    <p:sldId id="575" r:id="rId17"/>
    <p:sldId id="576" r:id="rId18"/>
    <p:sldId id="577" r:id="rId19"/>
    <p:sldId id="559" r:id="rId20"/>
    <p:sldId id="552" r:id="rId21"/>
    <p:sldId id="562" r:id="rId22"/>
    <p:sldId id="549" r:id="rId23"/>
    <p:sldId id="547" r:id="rId24"/>
  </p:sldIdLst>
  <p:sldSz cx="9144000" cy="6858000" type="screen4x3"/>
  <p:notesSz cx="6797675" cy="9928225"/>
  <p:defaultTextStyle>
    <a:defPPr>
      <a:defRPr lang="en-GB"/>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3399"/>
    <a:srgbClr val="006600"/>
    <a:srgbClr val="FE8002"/>
    <a:srgbClr val="FD5C03"/>
    <a:srgbClr val="8C8C8C"/>
    <a:srgbClr val="02D002"/>
    <a:srgbClr val="99FF66"/>
    <a:srgbClr val="FF9999"/>
    <a:srgbClr val="8C9D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028" autoAdjust="0"/>
    <p:restoredTop sz="97954" autoAdjust="0"/>
  </p:normalViewPr>
  <p:slideViewPr>
    <p:cSldViewPr snapToObjects="1">
      <p:cViewPr>
        <p:scale>
          <a:sx n="70" d="100"/>
          <a:sy n="70" d="100"/>
        </p:scale>
        <p:origin x="-254" y="-264"/>
      </p:cViewPr>
      <p:guideLst>
        <p:guide orient="horz" pos="28"/>
        <p:guide pos="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226CFEE5-E694-4D75-B600-43F31FF6BBFA}" type="datetimeFigureOut">
              <a:rPr lang="en-US"/>
              <a:pPr>
                <a:defRPr/>
              </a:pPr>
              <a:t>11/28/2011</a:t>
            </a:fld>
            <a:endParaRPr lang="en-U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Arial" charset="0"/>
              </a:defRPr>
            </a:lvl1pPr>
          </a:lstStyle>
          <a:p>
            <a:pPr>
              <a:defRPr/>
            </a:pPr>
            <a:fld id="{98BD28E1-838A-4D4B-811C-2658FD1F64B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atin typeface="Arial" charset="0"/>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atin typeface="Arial" charset="0"/>
              </a:defRPr>
            </a:lvl1pPr>
          </a:lstStyle>
          <a:p>
            <a:pPr>
              <a:defRPr/>
            </a:pPr>
            <a:fld id="{47B2CF9C-0117-4802-A492-4949F13F6F21}"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B2CF9C-0117-4802-A492-4949F13F6F21}" type="slidenum">
              <a:rPr lang="en-GB" smtClean="0"/>
              <a:pPr>
                <a:defRPr/>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pPr algn="r">
                <a:spcBef>
                  <a:spcPct val="50000"/>
                </a:spcBef>
                <a:defRPr/>
              </a:pPr>
              <a:t>‹#›</a:t>
            </a:fld>
            <a:endParaRPr lang="en-US" sz="1600" dirty="0"/>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00007D"/>
                </a:solidFill>
              </a:rPr>
              <a:t>LHC 8:30 meeting</a:t>
            </a:r>
            <a:endParaRPr lang="en-US" dirty="0">
              <a:solidFill>
                <a:srgbClr val="00007D"/>
              </a:solidFill>
            </a:endParaRPr>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solidFill>
                  <a:srgbClr val="00007D"/>
                </a:solidFill>
              </a:rPr>
              <a:pPr/>
              <a:t>‹#›</a:t>
            </a:fld>
            <a:endParaRPr lang="en-US">
              <a:solidFill>
                <a:srgbClr val="00007D"/>
              </a:solidFill>
            </a:endParaRPr>
          </a:p>
        </p:txBody>
      </p:sp>
      <p:sp>
        <p:nvSpPr>
          <p:cNvPr id="5" name="Date Placeholder 4"/>
          <p:cNvSpPr>
            <a:spLocks noGrp="1"/>
          </p:cNvSpPr>
          <p:nvPr>
            <p:ph type="dt" sz="half" idx="12"/>
          </p:nvPr>
        </p:nvSpPr>
        <p:spPr/>
        <p:txBody>
          <a:bodyPr/>
          <a:lstStyle>
            <a:lvl1pPr>
              <a:defRPr/>
            </a:lvl1pPr>
          </a:lstStyle>
          <a:p>
            <a:fld id="{FAE08C82-B5FB-4BAF-8C20-F9A88E7C9452}" type="datetime1">
              <a:rPr lang="en-US" smtClean="0">
                <a:solidFill>
                  <a:srgbClr val="00007D"/>
                </a:solidFill>
              </a:rPr>
              <a:pPr/>
              <a:t>11/28/2011</a:t>
            </a:fld>
            <a:endParaRPr lang="en-US" dirty="0">
              <a:solidFill>
                <a:srgbClr val="00007D"/>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solidFill>
                  <a:srgbClr val="00007D"/>
                </a:solidFill>
              </a:rPr>
              <a:pPr/>
              <a:t>‹#›</a:t>
            </a:fld>
            <a:endParaRPr lang="en-US">
              <a:solidFill>
                <a:srgbClr val="00007D"/>
              </a:solidFill>
            </a:endParaRPr>
          </a:p>
        </p:txBody>
      </p:sp>
      <p:sp>
        <p:nvSpPr>
          <p:cNvPr id="4" name="Date Placeholder 3"/>
          <p:cNvSpPr>
            <a:spLocks noGrp="1"/>
          </p:cNvSpPr>
          <p:nvPr>
            <p:ph type="dt" sz="half" idx="12"/>
          </p:nvPr>
        </p:nvSpPr>
        <p:spPr/>
        <p:txBody>
          <a:bodyPr/>
          <a:lstStyle>
            <a:lvl1pPr>
              <a:defRPr/>
            </a:lvl1pPr>
          </a:lstStyle>
          <a:p>
            <a:fld id="{86497765-40F9-473F-9EEB-A6A20BB94607}"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fld id="{8E6DFDE7-B080-49E4-B2B0-7C285D54B610}"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fld id="{68CB293C-B48B-47FD-AC3A-3C5B7201DA6C}"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fld id="{43EDDED5-FBEA-43F1-B81D-C2ADA50BF04E}"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fld id="{65F7DD46-46B8-4FC5-A800-CFEE7965FB39}"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solidFill>
                  <a:srgbClr val="00007D"/>
                </a:solidFill>
              </a:rPr>
              <a:t>LHC 8:30 meeting</a:t>
            </a:r>
            <a:endParaRPr lang="en-US">
              <a:solidFill>
                <a:srgbClr val="00007D"/>
              </a:solidFill>
            </a:endParaRPr>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a:xfrm>
            <a:off x="34925" y="6616700"/>
            <a:ext cx="2133600" cy="268288"/>
          </a:xfrm>
        </p:spPr>
        <p:txBody>
          <a:bodyPr/>
          <a:lstStyle>
            <a:lvl1pPr>
              <a:defRPr/>
            </a:lvl1pPr>
          </a:lstStyle>
          <a:p>
            <a:fld id="{9F5DCA5C-1D29-43FF-8DB8-3C9A00DC9AC3}"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solidFill>
                  <a:srgbClr val="00007D"/>
                </a:solidFill>
              </a:rPr>
              <a:t>LHC 8:30 meeting</a:t>
            </a:r>
            <a:endParaRPr lang="en-US">
              <a:solidFill>
                <a:srgbClr val="00007D"/>
              </a:solidFill>
            </a:endParaRPr>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a:xfrm>
            <a:off x="34925" y="6616700"/>
            <a:ext cx="2133600" cy="268288"/>
          </a:xfrm>
        </p:spPr>
        <p:txBody>
          <a:bodyPr/>
          <a:lstStyle>
            <a:lvl1pPr>
              <a:defRPr/>
            </a:lvl1pPr>
          </a:lstStyle>
          <a:p>
            <a:fld id="{D50C6430-D297-485E-B966-78A146B39569}"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fld id="{B7DA5914-E663-454A-87E7-FFA9CE9E48E8}" type="datetime1">
              <a:rPr lang="en-US">
                <a:solidFill>
                  <a:srgbClr val="000000">
                    <a:tint val="75000"/>
                  </a:srgbClr>
                </a:solidFill>
              </a:rPr>
              <a:pPr>
                <a:defRPr/>
              </a:pPr>
              <a:t>11/28/2011</a:t>
            </a:fld>
            <a:endParaRPr lang="en-US" dirty="0">
              <a:solidFill>
                <a:srgbClr val="000000">
                  <a:tint val="75000"/>
                </a:srgbClr>
              </a:solidFill>
            </a:endParaRPr>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a:solidFill>
                  <a:srgbClr val="000000">
                    <a:tint val="75000"/>
                  </a:srgbClr>
                </a:solidFill>
              </a:rPr>
              <a:t>LHC 8:30 meeting</a:t>
            </a:r>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solidFill>
                  <a:srgbClr val="000000">
                    <a:tint val="75000"/>
                  </a:srgbClr>
                </a:solidFill>
              </a:rPr>
              <a:pPr>
                <a:defRPr/>
              </a:pPr>
              <a:t>‹#›</a:t>
            </a:fld>
            <a:endParaRPr lang="en-US" dirty="0">
              <a:solidFill>
                <a:srgbClr val="000000">
                  <a:tint val="7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solidFill>
                  <a:srgbClr val="000000"/>
                </a:solidFill>
              </a:rPr>
              <a:pPr algn="r">
                <a:spcBef>
                  <a:spcPct val="50000"/>
                </a:spcBef>
                <a:defRPr/>
              </a:pPr>
              <a:t>‹#›</a:t>
            </a:fld>
            <a:endParaRPr lang="en-US" sz="1600" dirty="0">
              <a:solidFill>
                <a:srgbClr val="000000"/>
              </a:solidFill>
            </a:endParaRPr>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902450" y="6632575"/>
            <a:ext cx="2133600" cy="252413"/>
          </a:xfrm>
          <a:prstGeom prst="rect">
            <a:avLst/>
          </a:prstGeom>
        </p:spPr>
        <p:txBody>
          <a:bodyPr/>
          <a:lstStyle>
            <a:lvl1pPr>
              <a:defRPr/>
            </a:lvl1pPr>
          </a:lstStyle>
          <a:p>
            <a:fld id="{57C3E7D3-E8A8-4E1B-881E-DBC7929F1526}" type="slidenum">
              <a:rPr lang="en-US">
                <a:solidFill>
                  <a:srgbClr val="000000"/>
                </a:solidFill>
              </a:rPr>
              <a:pPr/>
              <a:t>‹#›</a:t>
            </a:fld>
            <a:endParaRPr lang="en-US">
              <a:solidFill>
                <a:srgbClr val="000000"/>
              </a:solidFill>
            </a:endParaRPr>
          </a:p>
        </p:txBody>
      </p:sp>
      <p:sp>
        <p:nvSpPr>
          <p:cNvPr id="7" name="Footer Placeholder 3"/>
          <p:cNvSpPr>
            <a:spLocks noGrp="1"/>
          </p:cNvSpPr>
          <p:nvPr userDrawn="1">
            <p:ph type="ftr" sz="quarter" idx="10"/>
          </p:nvPr>
        </p:nvSpPr>
        <p:spPr>
          <a:xfrm>
            <a:off x="3124200" y="6632575"/>
            <a:ext cx="2895600" cy="252413"/>
          </a:xfrm>
          <a:prstGeom prst="rect">
            <a:avLst/>
          </a:prstGeom>
        </p:spPr>
        <p:txBody>
          <a:bodyPr/>
          <a:lstStyle/>
          <a:p>
            <a:r>
              <a:rPr lang="en-US" smtClean="0">
                <a:solidFill>
                  <a:srgbClr val="000000"/>
                </a:solidFill>
              </a:rPr>
              <a:t>LHC 8:30 meeting</a:t>
            </a:r>
            <a:endParaRPr lang="en-US" dirty="0">
              <a:solidFill>
                <a:srgbClr val="000000"/>
              </a:solidFill>
            </a:endParaRPr>
          </a:p>
        </p:txBody>
      </p:sp>
      <p:sp>
        <p:nvSpPr>
          <p:cNvPr id="8" name="Date Placeholder 4"/>
          <p:cNvSpPr>
            <a:spLocks noGrp="1"/>
          </p:cNvSpPr>
          <p:nvPr userDrawn="1">
            <p:ph type="dt" sz="half" idx="12"/>
          </p:nvPr>
        </p:nvSpPr>
        <p:spPr>
          <a:xfrm>
            <a:off x="34925" y="6616700"/>
            <a:ext cx="2133600" cy="268288"/>
          </a:xfrm>
          <a:prstGeom prst="rect">
            <a:avLst/>
          </a:prstGeom>
        </p:spPr>
        <p:txBody>
          <a:bodyPr/>
          <a:lstStyle/>
          <a:p>
            <a:fld id="{03DA86B3-7CAA-4832-AFD6-354CBE3B41A6}" type="datetime1">
              <a:rPr lang="en-US" smtClean="0">
                <a:solidFill>
                  <a:srgbClr val="000000"/>
                </a:solidFill>
              </a:rPr>
              <a:pPr/>
              <a:t>11/28/2011</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solidFill>
                  <a:srgbClr val="000000"/>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solidFill>
                    <a:srgbClr val="000000"/>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solidFill>
                    <a:srgbClr val="000000"/>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fld id="{4CBC8C70-8675-4D13-97D0-687AD0C3AA9D}" type="datetime1">
              <a:rPr lang="en-US" smtClean="0">
                <a:solidFill>
                  <a:srgbClr val="000000"/>
                </a:solidFill>
              </a:rPr>
              <a:pPr/>
              <a:t>11/28/2011</a:t>
            </a:fld>
            <a:endParaRPr lang="en-US">
              <a:solidFill>
                <a:srgbClr val="000000"/>
              </a:solidFill>
            </a:endParaRPr>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solidFill>
                  <a:srgbClr val="000000"/>
                </a:solidFill>
              </a:rPr>
              <a:t>LHC 8:30 meeting</a:t>
            </a:r>
            <a:endParaRPr lang="en-US">
              <a:solidFill>
                <a:srgbClr val="000000"/>
              </a:solidFill>
            </a:endParaRPr>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solidFill>
                  <a:srgbClr val="000000"/>
                </a:solidFill>
              </a:rPr>
              <a:pPr/>
              <a:t>‹#›</a:t>
            </a:fld>
            <a:endParaRPr lang="en-US">
              <a:solidFill>
                <a:srgbClr val="000000"/>
              </a:solidFill>
            </a:endParaRPr>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solidFill>
                  <a:srgbClr val="00007D"/>
                </a:solidFill>
              </a:rPr>
              <a:pPr/>
              <a:t>‹#›</a:t>
            </a:fld>
            <a:endParaRPr lang="en-US">
              <a:solidFill>
                <a:srgbClr val="00007D"/>
              </a:solidFill>
            </a:endParaRPr>
          </a:p>
        </p:txBody>
      </p:sp>
      <p:sp>
        <p:nvSpPr>
          <p:cNvPr id="7" name="Footer Placeholder 3"/>
          <p:cNvSpPr>
            <a:spLocks noGrp="1"/>
          </p:cNvSpPr>
          <p:nvPr userDrawn="1">
            <p:ph type="ftr" sz="quarter" idx="10"/>
          </p:nvPr>
        </p:nvSpPr>
        <p:spPr>
          <a:xfrm>
            <a:off x="3124200" y="6632575"/>
            <a:ext cx="2895600" cy="252413"/>
          </a:xfrm>
        </p:spPr>
        <p:txBody>
          <a:bodyPr/>
          <a:lstStyle/>
          <a:p>
            <a:r>
              <a:rPr lang="en-US" smtClean="0">
                <a:solidFill>
                  <a:srgbClr val="00007D"/>
                </a:solidFill>
              </a:rPr>
              <a:t>LHC 8:30 meeting</a:t>
            </a:r>
            <a:endParaRPr lang="en-US" dirty="0">
              <a:solidFill>
                <a:srgbClr val="00007D"/>
              </a:solidFill>
            </a:endParaRPr>
          </a:p>
        </p:txBody>
      </p:sp>
      <p:sp>
        <p:nvSpPr>
          <p:cNvPr id="8" name="Date Placeholder 4"/>
          <p:cNvSpPr>
            <a:spLocks noGrp="1"/>
          </p:cNvSpPr>
          <p:nvPr userDrawn="1">
            <p:ph type="dt" sz="half" idx="12"/>
          </p:nvPr>
        </p:nvSpPr>
        <p:spPr>
          <a:xfrm>
            <a:off x="34925" y="6616700"/>
            <a:ext cx="2133600" cy="268288"/>
          </a:xfrm>
        </p:spPr>
        <p:txBody>
          <a:bodyPr/>
          <a:lstStyle/>
          <a:p>
            <a:fld id="{03DA86B3-7CAA-4832-AFD6-354CBE3B41A6}" type="datetime1">
              <a:rPr lang="en-US" smtClean="0">
                <a:solidFill>
                  <a:srgbClr val="00007D"/>
                </a:solidFill>
              </a:rPr>
              <a:pPr/>
              <a:t>11/28/2011</a:t>
            </a:fld>
            <a:endParaRPr lang="en-US" dirty="0">
              <a:solidFill>
                <a:srgbClr val="00007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solidFill>
                  <a:srgbClr val="00007D"/>
                </a:solidFill>
              </a:rPr>
              <a:pPr/>
              <a:t>‹#›</a:t>
            </a:fld>
            <a:endParaRPr lang="en-US">
              <a:solidFill>
                <a:srgbClr val="00007D"/>
              </a:solidFill>
            </a:endParaRPr>
          </a:p>
        </p:txBody>
      </p:sp>
      <p:sp>
        <p:nvSpPr>
          <p:cNvPr id="6" name="Date Placeholder 5"/>
          <p:cNvSpPr>
            <a:spLocks noGrp="1"/>
          </p:cNvSpPr>
          <p:nvPr>
            <p:ph type="dt" sz="half" idx="12"/>
          </p:nvPr>
        </p:nvSpPr>
        <p:spPr/>
        <p:txBody>
          <a:bodyPr/>
          <a:lstStyle>
            <a:lvl1pPr>
              <a:defRPr/>
            </a:lvl1pPr>
          </a:lstStyle>
          <a:p>
            <a:fld id="{37E951C3-4DE7-4C15-A4EB-44E1E934E29D}"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solidFill>
                  <a:srgbClr val="00007D"/>
                </a:solidFill>
              </a:rPr>
              <a:pPr/>
              <a:t>‹#›</a:t>
            </a:fld>
            <a:endParaRPr lang="en-US">
              <a:solidFill>
                <a:srgbClr val="00007D"/>
              </a:solidFill>
            </a:endParaRPr>
          </a:p>
        </p:txBody>
      </p:sp>
      <p:sp>
        <p:nvSpPr>
          <p:cNvPr id="7" name="Date Placeholder 6"/>
          <p:cNvSpPr>
            <a:spLocks noGrp="1"/>
          </p:cNvSpPr>
          <p:nvPr>
            <p:ph type="dt" sz="half" idx="12"/>
          </p:nvPr>
        </p:nvSpPr>
        <p:spPr/>
        <p:txBody>
          <a:bodyPr/>
          <a:lstStyle>
            <a:lvl1pPr>
              <a:defRPr/>
            </a:lvl1pPr>
          </a:lstStyle>
          <a:p>
            <a:fld id="{09869CF0-2464-44BC-A522-1FFE37EC1AED}"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00007D"/>
                </a:solidFill>
              </a:rPr>
              <a:t>LHC 8:30 meeting</a:t>
            </a:r>
            <a:endParaRPr lang="en-US">
              <a:solidFill>
                <a:srgbClr val="00007D"/>
              </a:solidFill>
            </a:endParaRPr>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solidFill>
                  <a:srgbClr val="00007D"/>
                </a:solidFill>
              </a:rPr>
              <a:pPr/>
              <a:t>‹#›</a:t>
            </a:fld>
            <a:endParaRPr lang="en-US">
              <a:solidFill>
                <a:srgbClr val="00007D"/>
              </a:solidFill>
            </a:endParaRPr>
          </a:p>
        </p:txBody>
      </p:sp>
      <p:sp>
        <p:nvSpPr>
          <p:cNvPr id="9" name="Date Placeholder 8"/>
          <p:cNvSpPr>
            <a:spLocks noGrp="1"/>
          </p:cNvSpPr>
          <p:nvPr>
            <p:ph type="dt" sz="half" idx="12"/>
          </p:nvPr>
        </p:nvSpPr>
        <p:spPr/>
        <p:txBody>
          <a:bodyPr/>
          <a:lstStyle>
            <a:lvl1pPr>
              <a:defRPr/>
            </a:lvl1pPr>
          </a:lstStyle>
          <a:p>
            <a:fld id="{7A6C5F3C-2A54-4A50-9148-40B41C2EEA30}" type="datetime1">
              <a:rPr lang="en-US" smtClean="0">
                <a:solidFill>
                  <a:srgbClr val="00007D"/>
                </a:solidFill>
              </a:rPr>
              <a:pPr/>
              <a:t>11/28/2011</a:t>
            </a:fld>
            <a:endParaRPr lang="en-US">
              <a:solidFill>
                <a:srgbClr val="00007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1.png"/><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smtClean="0"/>
              <a:t>Text Level 1 20 </a:t>
            </a:r>
            <a:r>
              <a:rPr lang="de-CH" dirty="0" err="1" smtClean="0"/>
              <a:t>Pt</a:t>
            </a:r>
            <a:r>
              <a:rPr lang="de-CH" dirty="0" smtClean="0"/>
              <a:t>. </a:t>
            </a:r>
          </a:p>
          <a:p>
            <a:pPr lvl="1"/>
            <a:r>
              <a:rPr lang="de-CH" dirty="0" smtClean="0"/>
              <a:t>Text Level 2 18 </a:t>
            </a:r>
            <a:r>
              <a:rPr lang="de-CH" dirty="0" err="1" smtClean="0"/>
              <a:t>Pt</a:t>
            </a:r>
            <a:r>
              <a:rPr lang="de-CH" dirty="0" smtClean="0"/>
              <a:t>.</a:t>
            </a:r>
          </a:p>
          <a:p>
            <a:pPr lvl="2"/>
            <a:r>
              <a:rPr lang="de-CH" dirty="0" smtClean="0"/>
              <a:t>Text Level 3 16 </a:t>
            </a:r>
            <a:r>
              <a:rPr lang="de-CH" dirty="0" err="1" smtClean="0"/>
              <a:t>Pt</a:t>
            </a:r>
            <a:r>
              <a:rPr lang="de-CH" dirty="0" smtClean="0"/>
              <a:t>.</a:t>
            </a:r>
          </a:p>
          <a:p>
            <a:pPr lvl="3"/>
            <a:r>
              <a:rPr lang="de-CH" dirty="0" smtClean="0"/>
              <a:t>Text Level 4 14 </a:t>
            </a:r>
            <a:r>
              <a:rPr lang="de-CH" dirty="0" err="1" smtClean="0"/>
              <a:t>Pt</a:t>
            </a:r>
            <a:r>
              <a:rPr lang="de-CH" dirty="0" smtClean="0"/>
              <a:t>.</a:t>
            </a:r>
          </a:p>
          <a:p>
            <a:pPr lvl="4"/>
            <a:r>
              <a:rPr lang="de-CH" dirty="0" smtClean="0"/>
              <a:t>Text Level 5 14 </a:t>
            </a:r>
            <a:r>
              <a:rPr lang="de-CH" dirty="0" err="1" smtClean="0"/>
              <a:t>Pt</a:t>
            </a:r>
            <a:r>
              <a:rPr lang="de-CH" dirty="0" smtClean="0"/>
              <a:t>.</a:t>
            </a:r>
            <a:endParaRPr lang="en-US" dirty="0"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algn="ctr">
              <a:defRPr/>
            </a:pPr>
            <a:r>
              <a:rPr lang="en-US" sz="1300" dirty="0" smtClean="0"/>
              <a:t>2011-11-28</a:t>
            </a:r>
          </a:p>
        </p:txBody>
      </p:sp>
      <p:sp>
        <p:nvSpPr>
          <p:cNvPr id="1040" name="Text Box 16"/>
          <p:cNvSpPr txBox="1">
            <a:spLocks noChangeArrowheads="1"/>
          </p:cNvSpPr>
          <p:nvPr/>
        </p:nvSpPr>
        <p:spPr bwMode="auto">
          <a:xfrm>
            <a:off x="381000" y="6542088"/>
            <a:ext cx="3386138" cy="290512"/>
          </a:xfrm>
          <a:prstGeom prst="rect">
            <a:avLst/>
          </a:prstGeom>
          <a:noFill/>
          <a:ln w="9525">
            <a:noFill/>
            <a:miter lim="800000"/>
            <a:headEnd/>
            <a:tailEnd/>
          </a:ln>
          <a:effectLst/>
        </p:spPr>
        <p:txBody>
          <a:bodyPr>
            <a:spAutoFit/>
          </a:bodyPr>
          <a:lstStyle/>
          <a:p>
            <a:pPr>
              <a:spcBef>
                <a:spcPct val="50000"/>
              </a:spcBef>
              <a:defRPr/>
            </a:pPr>
            <a:r>
              <a:rPr lang="en-US" sz="1300" dirty="0" smtClean="0"/>
              <a:t>LHC</a:t>
            </a:r>
            <a:r>
              <a:rPr lang="en-US" sz="1300" baseline="0" dirty="0" smtClean="0"/>
              <a:t> 8:30 meeting</a:t>
            </a:r>
            <a:endParaRPr lang="en-US" sz="1300" dirty="0"/>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t>EBH</a:t>
            </a:r>
            <a:endParaRPr lang="en-US" sz="1300" dirty="0"/>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pPr algn="r">
                <a:spcBef>
                  <a:spcPct val="50000"/>
                </a:spcBef>
                <a:defRPr/>
              </a:pPr>
              <a:t>‹#›</a:t>
            </a:fld>
            <a:endParaRPr lang="en-US" sz="1600" dirty="0"/>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4" r:id="rId2"/>
    <p:sldLayoutId id="2147483815" r:id="rId3"/>
    <p:sldLayoutId id="2147483816" r:id="rId4"/>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pPr algn="ctr"/>
            <a:r>
              <a:rPr lang="en-US" smtClean="0">
                <a:solidFill>
                  <a:srgbClr val="00007D"/>
                </a:solidFill>
                <a:latin typeface="Arial" charset="0"/>
              </a:rPr>
              <a:t>LHC 8:30 meeting</a:t>
            </a:r>
            <a:endParaRPr lang="en-US" dirty="0">
              <a:solidFill>
                <a:srgbClr val="00007D"/>
              </a:solidFill>
              <a:latin typeface="Arial" charset="0"/>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solidFill>
                  <a:srgbClr val="00007D"/>
                </a:solidFill>
                <a:latin typeface="Arial" charset="0"/>
              </a:rPr>
              <a:pPr/>
              <a:t>‹#›</a:t>
            </a:fld>
            <a:endParaRPr lang="en-US">
              <a:solidFill>
                <a:srgbClr val="00007D"/>
              </a:solidFill>
              <a:latin typeface="Arial" charset="0"/>
            </a:endParaRPr>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fld id="{95F9E222-69AD-4C86-9C76-3A8367C452D1}" type="datetime1">
              <a:rPr lang="en-US" smtClean="0">
                <a:solidFill>
                  <a:srgbClr val="00007D"/>
                </a:solidFill>
                <a:latin typeface="Arial" charset="0"/>
              </a:rPr>
              <a:pPr/>
              <a:t>11/28/2011</a:t>
            </a:fld>
            <a:endParaRPr lang="en-US" dirty="0">
              <a:solidFill>
                <a:srgbClr val="00007D"/>
              </a:solidFill>
              <a:latin typeface="Arial" charset="0"/>
            </a:endParaRPr>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pPr>
            <a:endParaRPr lang="en-US" sz="2000">
              <a:solidFill>
                <a:srgbClr val="00007D"/>
              </a:solidFill>
              <a:latin typeface="Arial" charset="0"/>
            </a:endParaRPr>
          </a:p>
        </p:txBody>
      </p:sp>
      <p:pic>
        <p:nvPicPr>
          <p:cNvPr id="24594" name="Picture 18"/>
          <p:cNvPicPr>
            <a:picLocks noChangeAspect="1" noChangeArrowheads="1"/>
          </p:cNvPicPr>
          <p:nvPr/>
        </p:nvPicPr>
        <p:blipFill>
          <a:blip r:embed="rId17"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40" r:id="rId15"/>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smtClean="0"/>
              <a:t>Text Level 1 20 </a:t>
            </a:r>
            <a:r>
              <a:rPr lang="de-CH" dirty="0" err="1" smtClean="0"/>
              <a:t>Pt</a:t>
            </a:r>
            <a:r>
              <a:rPr lang="de-CH" dirty="0" smtClean="0"/>
              <a:t>. </a:t>
            </a:r>
          </a:p>
          <a:p>
            <a:pPr lvl="1"/>
            <a:r>
              <a:rPr lang="de-CH" dirty="0" smtClean="0"/>
              <a:t>Text Level 2 18 </a:t>
            </a:r>
            <a:r>
              <a:rPr lang="de-CH" dirty="0" err="1" smtClean="0"/>
              <a:t>Pt</a:t>
            </a:r>
            <a:r>
              <a:rPr lang="de-CH" dirty="0" smtClean="0"/>
              <a:t>.</a:t>
            </a:r>
          </a:p>
          <a:p>
            <a:pPr lvl="2"/>
            <a:r>
              <a:rPr lang="de-CH" dirty="0" smtClean="0"/>
              <a:t>Text Level 3 16 </a:t>
            </a:r>
            <a:r>
              <a:rPr lang="de-CH" dirty="0" err="1" smtClean="0"/>
              <a:t>Pt</a:t>
            </a:r>
            <a:r>
              <a:rPr lang="de-CH" dirty="0" smtClean="0"/>
              <a:t>.</a:t>
            </a:r>
          </a:p>
          <a:p>
            <a:pPr lvl="3"/>
            <a:r>
              <a:rPr lang="de-CH" dirty="0" smtClean="0"/>
              <a:t>Text Level 4 14 </a:t>
            </a:r>
            <a:r>
              <a:rPr lang="de-CH" dirty="0" err="1" smtClean="0"/>
              <a:t>Pt</a:t>
            </a:r>
            <a:r>
              <a:rPr lang="de-CH" dirty="0" smtClean="0"/>
              <a:t>.</a:t>
            </a:r>
          </a:p>
          <a:p>
            <a:pPr lvl="4"/>
            <a:r>
              <a:rPr lang="de-CH" dirty="0" smtClean="0"/>
              <a:t>Text Level 5 14 </a:t>
            </a:r>
            <a:r>
              <a:rPr lang="de-CH" dirty="0" err="1" smtClean="0"/>
              <a:t>Pt</a:t>
            </a:r>
            <a:r>
              <a:rPr lang="de-CH" dirty="0" smtClean="0"/>
              <a:t>.</a:t>
            </a:r>
            <a:endParaRPr lang="en-US" dirty="0"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algn="ctr">
              <a:defRPr/>
            </a:pPr>
            <a:r>
              <a:rPr lang="en-US" sz="1300" dirty="0" smtClean="0">
                <a:solidFill>
                  <a:srgbClr val="000000"/>
                </a:solidFill>
              </a:rPr>
              <a:t>2011-11-25</a:t>
            </a:r>
          </a:p>
        </p:txBody>
      </p:sp>
      <p:sp>
        <p:nvSpPr>
          <p:cNvPr id="1040" name="Text Box 16"/>
          <p:cNvSpPr txBox="1">
            <a:spLocks noChangeArrowheads="1"/>
          </p:cNvSpPr>
          <p:nvPr/>
        </p:nvSpPr>
        <p:spPr bwMode="auto">
          <a:xfrm>
            <a:off x="381000" y="6542088"/>
            <a:ext cx="3386138" cy="290512"/>
          </a:xfrm>
          <a:prstGeom prst="rect">
            <a:avLst/>
          </a:prstGeom>
          <a:noFill/>
          <a:ln w="9525">
            <a:noFill/>
            <a:miter lim="800000"/>
            <a:headEnd/>
            <a:tailEnd/>
          </a:ln>
          <a:effectLst/>
        </p:spPr>
        <p:txBody>
          <a:bodyPr>
            <a:spAutoFit/>
          </a:bodyPr>
          <a:lstStyle/>
          <a:p>
            <a:pPr>
              <a:spcBef>
                <a:spcPct val="50000"/>
              </a:spcBef>
              <a:defRPr/>
            </a:pPr>
            <a:r>
              <a:rPr lang="en-US" sz="1300" dirty="0" smtClean="0">
                <a:solidFill>
                  <a:srgbClr val="000000"/>
                </a:solidFill>
              </a:rPr>
              <a:t>LHC 8:30 meeting</a:t>
            </a:r>
            <a:endParaRPr lang="en-US" sz="1300" dirty="0">
              <a:solidFill>
                <a:srgbClr val="000000"/>
              </a:solidFill>
            </a:endParaRPr>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solidFill>
                  <a:srgbClr val="000000"/>
                </a:solidFill>
              </a:rPr>
              <a:t>EBH</a:t>
            </a:r>
            <a:endParaRPr lang="en-US" sz="1300" dirty="0">
              <a:solidFill>
                <a:srgbClr val="000000"/>
              </a:solidFill>
            </a:endParaRPr>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solidFill>
                  <a:srgbClr val="000000"/>
                </a:solidFill>
              </a:rPr>
              <a:pPr algn="r">
                <a:spcBef>
                  <a:spcPct val="50000"/>
                </a:spcBef>
                <a:defRPr/>
              </a:pPr>
              <a:t>‹#›</a:t>
            </a:fld>
            <a:endParaRPr lang="en-US" sz="1600" dirty="0">
              <a:solidFill>
                <a:srgbClr val="000000"/>
              </a:solidFill>
            </a:endParaRPr>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buNone/>
            </a:pPr>
            <a:r>
              <a:rPr lang="en-US" sz="2400" dirty="0" smtClean="0"/>
              <a:t>Coordination: </a:t>
            </a:r>
          </a:p>
          <a:p>
            <a:pPr marL="0" indent="0">
              <a:buNone/>
            </a:pPr>
            <a:r>
              <a:rPr lang="en-GB" sz="2400" dirty="0" err="1" smtClean="0"/>
              <a:t>Joerg</a:t>
            </a:r>
            <a:r>
              <a:rPr lang="en-GB" sz="2400" dirty="0" smtClean="0"/>
              <a:t> Wenninger, Barbara Holzer, </a:t>
            </a:r>
          </a:p>
          <a:p>
            <a:pPr marL="0" indent="0">
              <a:buNone/>
            </a:pPr>
            <a:r>
              <a:rPr lang="en-GB" sz="2400" dirty="0" smtClean="0"/>
              <a:t>John Jowett for the ions</a:t>
            </a:r>
          </a:p>
          <a:p>
            <a:pPr>
              <a:buNone/>
            </a:pPr>
            <a:endParaRPr lang="en-US" sz="2400" dirty="0"/>
          </a:p>
        </p:txBody>
      </p:sp>
      <p:sp>
        <p:nvSpPr>
          <p:cNvPr id="3" name="Title 2"/>
          <p:cNvSpPr>
            <a:spLocks noGrp="1"/>
          </p:cNvSpPr>
          <p:nvPr>
            <p:ph type="ctrTitle"/>
          </p:nvPr>
        </p:nvSpPr>
        <p:spPr/>
        <p:txBody>
          <a:bodyPr/>
          <a:lstStyle/>
          <a:p>
            <a:r>
              <a:rPr lang="en-GB" dirty="0" smtClean="0"/>
              <a:t>Overview LHC Operation Week 47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IR1+5 to 1 m</a:t>
            </a:r>
            <a:endParaRPr lang="en-US" dirty="0"/>
          </a:p>
        </p:txBody>
      </p:sp>
      <p:sp>
        <p:nvSpPr>
          <p:cNvPr id="4" name="Footer Placeholder 3"/>
          <p:cNvSpPr>
            <a:spLocks noGrp="1"/>
          </p:cNvSpPr>
          <p:nvPr>
            <p:ph type="ftr" sz="quarter" idx="10"/>
          </p:nvPr>
        </p:nvSpPr>
        <p:spPr/>
        <p:txBody>
          <a:bodyPr/>
          <a:lstStyle/>
          <a:p>
            <a:r>
              <a:rPr lang="en-US" smtClean="0">
                <a:solidFill>
                  <a:srgbClr val="00007D"/>
                </a:solidFill>
              </a:rPr>
              <a:t>LHC 8:30 meeting</a:t>
            </a:r>
            <a:endParaRPr lang="en-US" dirty="0">
              <a:solidFill>
                <a:srgbClr val="00007D"/>
              </a:solidFill>
            </a:endParaRPr>
          </a:p>
        </p:txBody>
      </p:sp>
      <p:sp>
        <p:nvSpPr>
          <p:cNvPr id="5" name="Date Placeholder 4"/>
          <p:cNvSpPr>
            <a:spLocks noGrp="1"/>
          </p:cNvSpPr>
          <p:nvPr>
            <p:ph type="dt" sz="half" idx="12"/>
          </p:nvPr>
        </p:nvSpPr>
        <p:spPr/>
        <p:txBody>
          <a:bodyPr/>
          <a:lstStyle/>
          <a:p>
            <a:fld id="{03DA86B3-7CAA-4832-AFD6-354CBE3B41A6}" type="datetime1">
              <a:rPr lang="en-US" smtClean="0">
                <a:solidFill>
                  <a:srgbClr val="00007D"/>
                </a:solidFill>
              </a:rPr>
              <a:pPr/>
              <a:t>11/28/2011</a:t>
            </a:fld>
            <a:endParaRPr lang="en-US" dirty="0">
              <a:solidFill>
                <a:srgbClr val="00007D"/>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71500" y="3731442"/>
            <a:ext cx="7273010" cy="290920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23410" y="692620"/>
            <a:ext cx="7128990" cy="2845893"/>
          </a:xfrm>
          <a:prstGeom prst="rect">
            <a:avLst/>
          </a:prstGeom>
          <a:noFill/>
          <a:ln w="9525">
            <a:noFill/>
            <a:miter lim="800000"/>
            <a:headEnd/>
            <a:tailEnd/>
          </a:ln>
          <a:effectLst/>
        </p:spPr>
      </p:pic>
      <p:sp>
        <p:nvSpPr>
          <p:cNvPr id="8" name="TextBox 7"/>
          <p:cNvSpPr txBox="1"/>
          <p:nvPr/>
        </p:nvSpPr>
        <p:spPr>
          <a:xfrm>
            <a:off x="2051650" y="4365130"/>
            <a:ext cx="1281121"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latin typeface="Arial" charset="0"/>
              </a:rPr>
              <a:t>Gain x 10</a:t>
            </a:r>
            <a:endParaRPr lang="en-US" sz="2000" dirty="0">
              <a:solidFill>
                <a:srgbClr val="00007D"/>
              </a:solidFill>
              <a:latin typeface="Arial" charset="0"/>
            </a:endParaRPr>
          </a:p>
        </p:txBody>
      </p:sp>
      <p:cxnSp>
        <p:nvCxnSpPr>
          <p:cNvPr id="10" name="Straight Connector 9"/>
          <p:cNvCxnSpPr/>
          <p:nvPr/>
        </p:nvCxnSpPr>
        <p:spPr bwMode="auto">
          <a:xfrm>
            <a:off x="4283960" y="4293120"/>
            <a:ext cx="0" cy="2016280"/>
          </a:xfrm>
          <a:prstGeom prst="line">
            <a:avLst/>
          </a:prstGeom>
          <a:solidFill>
            <a:schemeClr val="accent1"/>
          </a:solidFill>
          <a:ln w="28575" cap="sq" cmpd="sng" algn="ctr">
            <a:solidFill>
              <a:srgbClr val="CC0066"/>
            </a:solidFill>
            <a:prstDash val="solid"/>
            <a:round/>
            <a:headEnd type="triangle" w="med" len="med"/>
            <a:tailEnd type="triangle" w="med" len="med"/>
          </a:ln>
          <a:effectLst/>
        </p:spPr>
      </p:cxnSp>
      <p:cxnSp>
        <p:nvCxnSpPr>
          <p:cNvPr id="12" name="Straight Connector 11"/>
          <p:cNvCxnSpPr/>
          <p:nvPr/>
        </p:nvCxnSpPr>
        <p:spPr bwMode="auto">
          <a:xfrm>
            <a:off x="6372250" y="1628750"/>
            <a:ext cx="0" cy="720100"/>
          </a:xfrm>
          <a:prstGeom prst="line">
            <a:avLst/>
          </a:prstGeom>
          <a:solidFill>
            <a:schemeClr val="accent1"/>
          </a:solidFill>
          <a:ln w="28575" cap="sq" cmpd="sng" algn="ctr">
            <a:solidFill>
              <a:srgbClr val="CC0066"/>
            </a:solidFill>
            <a:prstDash val="solid"/>
            <a:round/>
            <a:headEnd type="triangle" w="med" len="med"/>
            <a:tailEnd type="triangle" w="med" len="med"/>
          </a:ln>
          <a:effectLst/>
        </p:spPr>
      </p:cxnSp>
      <p:sp>
        <p:nvSpPr>
          <p:cNvPr id="14" name="TextBox 13"/>
          <p:cNvSpPr txBox="1"/>
          <p:nvPr/>
        </p:nvSpPr>
        <p:spPr>
          <a:xfrm>
            <a:off x="4283960" y="4325070"/>
            <a:ext cx="896399" cy="400110"/>
          </a:xfrm>
          <a:prstGeom prst="rect">
            <a:avLst/>
          </a:prstGeom>
          <a:noFill/>
        </p:spPr>
        <p:txBody>
          <a:bodyPr wrap="none" rtlCol="0">
            <a:spAutoFit/>
          </a:bodyPr>
          <a:lstStyle/>
          <a:p>
            <a:pPr algn="ctr" eaLnBrk="0" hangingPunct="0">
              <a:spcBef>
                <a:spcPct val="50000"/>
              </a:spcBef>
            </a:pPr>
            <a:r>
              <a:rPr lang="en-US" sz="2000" dirty="0" smtClean="0">
                <a:solidFill>
                  <a:srgbClr val="CC0066"/>
                </a:solidFill>
                <a:latin typeface="Arial" charset="0"/>
              </a:rPr>
              <a:t>40 um</a:t>
            </a:r>
            <a:endParaRPr lang="en-US" sz="2000" dirty="0">
              <a:solidFill>
                <a:srgbClr val="CC0066"/>
              </a:solidFill>
              <a:latin typeface="Arial" charset="0"/>
            </a:endParaRPr>
          </a:p>
        </p:txBody>
      </p:sp>
      <p:sp>
        <p:nvSpPr>
          <p:cNvPr id="15" name="TextBox 14"/>
          <p:cNvSpPr txBox="1"/>
          <p:nvPr/>
        </p:nvSpPr>
        <p:spPr>
          <a:xfrm>
            <a:off x="6372250" y="1772770"/>
            <a:ext cx="896399" cy="400110"/>
          </a:xfrm>
          <a:prstGeom prst="rect">
            <a:avLst/>
          </a:prstGeom>
          <a:noFill/>
        </p:spPr>
        <p:txBody>
          <a:bodyPr wrap="none" rtlCol="0">
            <a:spAutoFit/>
          </a:bodyPr>
          <a:lstStyle/>
          <a:p>
            <a:pPr algn="ctr" eaLnBrk="0" hangingPunct="0">
              <a:spcBef>
                <a:spcPct val="50000"/>
              </a:spcBef>
            </a:pPr>
            <a:r>
              <a:rPr lang="en-US" sz="2000" dirty="0" smtClean="0">
                <a:solidFill>
                  <a:srgbClr val="CC0066"/>
                </a:solidFill>
                <a:latin typeface="Arial" charset="0"/>
              </a:rPr>
              <a:t>40 um</a:t>
            </a:r>
            <a:endParaRPr lang="en-US" sz="2000" dirty="0">
              <a:solidFill>
                <a:srgbClr val="CC0066"/>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RT trim oscillations IR2 to 1 m</a:t>
            </a:r>
            <a:endParaRPr lang="en-US" dirty="0"/>
          </a:p>
        </p:txBody>
      </p:sp>
      <p:pic>
        <p:nvPicPr>
          <p:cNvPr id="2051" name="Picture 3"/>
          <p:cNvPicPr>
            <a:picLocks noGrp="1" noChangeAspect="1" noChangeArrowheads="1"/>
          </p:cNvPicPr>
          <p:nvPr>
            <p:ph idx="1"/>
          </p:nvPr>
        </p:nvPicPr>
        <p:blipFill>
          <a:blip r:embed="rId2" cstate="print"/>
          <a:srcRect b="49244"/>
          <a:stretch>
            <a:fillRect/>
          </a:stretch>
        </p:blipFill>
        <p:spPr bwMode="auto">
          <a:xfrm>
            <a:off x="251520" y="1576194"/>
            <a:ext cx="5036820" cy="242887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US" smtClean="0">
                <a:solidFill>
                  <a:srgbClr val="00007D"/>
                </a:solidFill>
              </a:rPr>
              <a:t>LHC 8:30 meeting</a:t>
            </a:r>
            <a:endParaRPr lang="en-US" dirty="0">
              <a:solidFill>
                <a:srgbClr val="00007D"/>
              </a:solidFill>
            </a:endParaRPr>
          </a:p>
        </p:txBody>
      </p:sp>
      <p:sp>
        <p:nvSpPr>
          <p:cNvPr id="5" name="Date Placeholder 4"/>
          <p:cNvSpPr>
            <a:spLocks noGrp="1"/>
          </p:cNvSpPr>
          <p:nvPr>
            <p:ph type="dt" sz="half" idx="12"/>
          </p:nvPr>
        </p:nvSpPr>
        <p:spPr/>
        <p:txBody>
          <a:bodyPr/>
          <a:lstStyle/>
          <a:p>
            <a:fld id="{03DA86B3-7CAA-4832-AFD6-354CBE3B41A6}" type="datetime1">
              <a:rPr lang="en-US" smtClean="0">
                <a:solidFill>
                  <a:srgbClr val="00007D"/>
                </a:solidFill>
              </a:rPr>
              <a:pPr/>
              <a:t>11/28/2011</a:t>
            </a:fld>
            <a:endParaRPr lang="en-US" dirty="0">
              <a:solidFill>
                <a:srgbClr val="00007D"/>
              </a:solidFill>
            </a:endParaRPr>
          </a:p>
        </p:txBody>
      </p:sp>
      <p:sp>
        <p:nvSpPr>
          <p:cNvPr id="6" name="Right Arrow 5"/>
          <p:cNvSpPr/>
          <p:nvPr/>
        </p:nvSpPr>
        <p:spPr bwMode="auto">
          <a:xfrm rot="9824920">
            <a:off x="4582093" y="1999013"/>
            <a:ext cx="1512210" cy="288040"/>
          </a:xfrm>
          <a:prstGeom prst="rightArrow">
            <a:avLst/>
          </a:prstGeom>
          <a:solidFill>
            <a:schemeClr val="accent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lgn="ctr" eaLnBrk="0" hangingPunct="0">
              <a:spcBef>
                <a:spcPct val="50000"/>
              </a:spcBef>
            </a:pPr>
            <a:endParaRPr lang="en-US" sz="2000" smtClean="0">
              <a:solidFill>
                <a:srgbClr val="00007D"/>
              </a:solidFill>
              <a:latin typeface="Arial" charset="0"/>
            </a:endParaRPr>
          </a:p>
        </p:txBody>
      </p:sp>
      <p:grpSp>
        <p:nvGrpSpPr>
          <p:cNvPr id="16" name="Group 15"/>
          <p:cNvGrpSpPr/>
          <p:nvPr/>
        </p:nvGrpSpPr>
        <p:grpSpPr>
          <a:xfrm>
            <a:off x="2123536" y="4048192"/>
            <a:ext cx="6912960" cy="2765184"/>
            <a:chOff x="1979640" y="3789040"/>
            <a:chExt cx="6912960" cy="2765184"/>
          </a:xfrm>
        </p:grpSpPr>
        <p:pic>
          <p:nvPicPr>
            <p:cNvPr id="7" name="Picture 5"/>
            <p:cNvPicPr>
              <a:picLocks noChangeAspect="1" noChangeArrowheads="1"/>
            </p:cNvPicPr>
            <p:nvPr/>
          </p:nvPicPr>
          <p:blipFill>
            <a:blip r:embed="rId3" cstate="print"/>
            <a:srcRect/>
            <a:stretch>
              <a:fillRect/>
            </a:stretch>
          </p:blipFill>
          <p:spPr bwMode="auto">
            <a:xfrm>
              <a:off x="1979640" y="3789040"/>
              <a:ext cx="6912960" cy="2765184"/>
            </a:xfrm>
            <a:prstGeom prst="rect">
              <a:avLst/>
            </a:prstGeom>
            <a:noFill/>
            <a:ln w="9525">
              <a:noFill/>
              <a:miter lim="800000"/>
              <a:headEnd/>
              <a:tailEnd/>
            </a:ln>
          </p:spPr>
        </p:pic>
        <p:sp>
          <p:nvSpPr>
            <p:cNvPr id="8" name="TextBox 7"/>
            <p:cNvSpPr txBox="1"/>
            <p:nvPr/>
          </p:nvSpPr>
          <p:spPr>
            <a:xfrm>
              <a:off x="2555720" y="4782788"/>
              <a:ext cx="997389" cy="400110"/>
            </a:xfrm>
            <a:prstGeom prst="rect">
              <a:avLst/>
            </a:prstGeom>
            <a:noFill/>
          </p:spPr>
          <p:txBody>
            <a:bodyPr wrap="none" rtlCol="0">
              <a:spAutoFit/>
            </a:bodyPr>
            <a:lstStyle/>
            <a:p>
              <a:r>
                <a:rPr lang="en-US" dirty="0" smtClean="0">
                  <a:solidFill>
                    <a:srgbClr val="FF0000"/>
                  </a:solidFill>
                </a:rPr>
                <a:t>Beam2</a:t>
              </a:r>
              <a:endParaRPr lang="en-US" dirty="0">
                <a:solidFill>
                  <a:srgbClr val="FF0000"/>
                </a:solidFill>
              </a:endParaRPr>
            </a:p>
          </p:txBody>
        </p:sp>
        <p:cxnSp>
          <p:nvCxnSpPr>
            <p:cNvPr id="9" name="Straight Connector 8"/>
            <p:cNvCxnSpPr/>
            <p:nvPr/>
          </p:nvCxnSpPr>
          <p:spPr bwMode="auto">
            <a:xfrm>
              <a:off x="5796170" y="4782788"/>
              <a:ext cx="0" cy="1368190"/>
            </a:xfrm>
            <a:prstGeom prst="line">
              <a:avLst/>
            </a:prstGeom>
            <a:solidFill>
              <a:schemeClr val="accent1"/>
            </a:solidFill>
            <a:ln w="28575" cap="sq" cmpd="sng" algn="ctr">
              <a:solidFill>
                <a:srgbClr val="CC0066"/>
              </a:solidFill>
              <a:prstDash val="solid"/>
              <a:round/>
              <a:headEnd type="triangle" w="med" len="med"/>
              <a:tailEnd type="triangle" w="med" len="med"/>
            </a:ln>
            <a:effectLst/>
          </p:spPr>
        </p:cxnSp>
        <p:sp>
          <p:nvSpPr>
            <p:cNvPr id="10" name="TextBox 9"/>
            <p:cNvSpPr txBox="1"/>
            <p:nvPr/>
          </p:nvSpPr>
          <p:spPr>
            <a:xfrm>
              <a:off x="4499990" y="4886748"/>
              <a:ext cx="1112429" cy="400110"/>
            </a:xfrm>
            <a:prstGeom prst="rect">
              <a:avLst/>
            </a:prstGeom>
            <a:noFill/>
          </p:spPr>
          <p:txBody>
            <a:bodyPr wrap="square" rtlCol="0">
              <a:spAutoFit/>
            </a:bodyPr>
            <a:lstStyle/>
            <a:p>
              <a:r>
                <a:rPr lang="en-US" dirty="0" smtClean="0">
                  <a:solidFill>
                    <a:srgbClr val="CC0066"/>
                  </a:solidFill>
                </a:rPr>
                <a:t>400 um</a:t>
              </a:r>
              <a:endParaRPr lang="en-US" dirty="0">
                <a:solidFill>
                  <a:srgbClr val="CC0066"/>
                </a:solidFill>
              </a:endParaRPr>
            </a:p>
          </p:txBody>
        </p:sp>
      </p:grpSp>
      <p:sp>
        <p:nvSpPr>
          <p:cNvPr id="15" name="Content Placeholder 1"/>
          <p:cNvSpPr txBox="1">
            <a:spLocks/>
          </p:cNvSpPr>
          <p:nvPr/>
        </p:nvSpPr>
        <p:spPr bwMode="auto">
          <a:xfrm>
            <a:off x="457200" y="785813"/>
            <a:ext cx="8229600" cy="5637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
                <a:schemeClr val="bg2"/>
              </a:buClr>
              <a:buSzPct val="75000"/>
              <a:tabLst/>
              <a:defRPr/>
            </a:pPr>
            <a:r>
              <a:rPr lang="en-US" sz="2000" kern="0" noProof="0" dirty="0" smtClean="0">
                <a:solidFill>
                  <a:schemeClr val="bg2"/>
                </a:solidFill>
                <a:latin typeface="+mn-lt"/>
              </a:rPr>
              <a:t>In the end the gain was not increased, as it did not work during the IP2 squeeze (large oscillations lead to a dump with factor 10 increase)</a:t>
            </a:r>
            <a:endParaRPr kumimoji="0" lang="en-US" sz="2000" b="0" i="0" u="none" strike="noStrike" kern="0" cap="none" spc="0" normalizeH="0" baseline="0" noProof="0" dirty="0" smtClean="0">
              <a:ln>
                <a:noFill/>
              </a:ln>
              <a:solidFill>
                <a:srgbClr val="0000FF"/>
              </a:solidFill>
              <a:effectLst/>
              <a:uLnTx/>
              <a:uFillTx/>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solidFill>
                  <a:schemeClr val="accent2"/>
                </a:solidFill>
              </a:rPr>
              <a:t>TETRA: new radio communication network</a:t>
            </a:r>
          </a:p>
          <a:p>
            <a:endParaRPr lang="en-US" dirty="0" smtClean="0"/>
          </a:p>
          <a:p>
            <a:r>
              <a:rPr lang="en-US" dirty="0" smtClean="0"/>
              <a:t>Aurelie Pascal:</a:t>
            </a:r>
          </a:p>
          <a:p>
            <a:pPr lvl="1"/>
            <a:r>
              <a:rPr lang="en-US" dirty="0" smtClean="0"/>
              <a:t>23.11. from 16h to 17h30, during stable beams</a:t>
            </a:r>
          </a:p>
          <a:p>
            <a:pPr lvl="1"/>
            <a:r>
              <a:rPr lang="en-US" dirty="0" smtClean="0"/>
              <a:t>We first switched ON our TETRA repeater for a first record of measurements and then switched it OFF to check the impact on the beam.</a:t>
            </a:r>
          </a:p>
          <a:p>
            <a:pPr lvl="1"/>
            <a:r>
              <a:rPr lang="en-US" dirty="0" smtClean="0"/>
              <a:t>Finally we let it </a:t>
            </a:r>
            <a:r>
              <a:rPr lang="en-US" dirty="0" smtClean="0">
                <a:solidFill>
                  <a:schemeClr val="accent2"/>
                </a:solidFill>
              </a:rPr>
              <a:t>ON for a period of 1h from 16h30 to 17h30 </a:t>
            </a:r>
            <a:r>
              <a:rPr lang="en-US" dirty="0" smtClean="0"/>
              <a:t>for a further analysis.</a:t>
            </a:r>
          </a:p>
          <a:p>
            <a:pPr marL="228600" lvl="1" indent="-228600">
              <a:buClrTx/>
            </a:pPr>
            <a:endParaRPr lang="en-US" dirty="0" smtClean="0"/>
          </a:p>
          <a:p>
            <a:pPr marL="228600" lvl="1" indent="-228600">
              <a:buClrTx/>
            </a:pPr>
            <a:r>
              <a:rPr lang="en-US" dirty="0" smtClean="0">
                <a:solidFill>
                  <a:schemeClr val="accent2"/>
                </a:solidFill>
              </a:rPr>
              <a:t>Influence on beam (hump?): Nothing evident. Off-line analysis required.</a:t>
            </a:r>
          </a:p>
          <a:p>
            <a:endParaRPr lang="en-US" dirty="0"/>
          </a:p>
        </p:txBody>
      </p:sp>
      <p:sp>
        <p:nvSpPr>
          <p:cNvPr id="3" name="Title 2"/>
          <p:cNvSpPr>
            <a:spLocks noGrp="1"/>
          </p:cNvSpPr>
          <p:nvPr>
            <p:ph type="title"/>
          </p:nvPr>
        </p:nvSpPr>
        <p:spPr/>
        <p:txBody>
          <a:bodyPr/>
          <a:lstStyle/>
          <a:p>
            <a:r>
              <a:rPr lang="en-US" dirty="0" smtClean="0"/>
              <a:t>Wednesday test of TETRA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b="1" dirty="0" smtClean="0">
              <a:solidFill>
                <a:srgbClr val="0070C0"/>
              </a:solidFill>
            </a:endParaRPr>
          </a:p>
          <a:p>
            <a:pPr>
              <a:buNone/>
            </a:pPr>
            <a:r>
              <a:rPr lang="en-US" b="1" dirty="0" smtClean="0">
                <a:solidFill>
                  <a:srgbClr val="0070C0"/>
                </a:solidFill>
              </a:rPr>
              <a:t>REVERSAL OF ALICE EXTERNAL CROSSING ANGLE</a:t>
            </a:r>
          </a:p>
          <a:p>
            <a:r>
              <a:rPr lang="en-US" dirty="0" smtClean="0"/>
              <a:t>15:01 – 16:00 </a:t>
            </a:r>
            <a:r>
              <a:rPr lang="en-US" dirty="0" smtClean="0">
                <a:solidFill>
                  <a:schemeClr val="accent2"/>
                </a:solidFill>
              </a:rPr>
              <a:t>Test to validate the proposal of a shortened setup after the ALICE polarity reversal. </a:t>
            </a:r>
          </a:p>
          <a:p>
            <a:pPr lvl="1"/>
            <a:r>
              <a:rPr lang="en-US" dirty="0" smtClean="0"/>
              <a:t>Beams separated by 0.7 mm horizontal at IP2 (~60% of their initial intensities) </a:t>
            </a:r>
          </a:p>
          <a:p>
            <a:pPr lvl="1"/>
            <a:r>
              <a:rPr lang="en-US" dirty="0" smtClean="0"/>
              <a:t>Crossing angle changed from -80 </a:t>
            </a:r>
            <a:r>
              <a:rPr lang="en-US" dirty="0" err="1" smtClean="0"/>
              <a:t>urad</a:t>
            </a:r>
            <a:r>
              <a:rPr lang="en-US" dirty="0" smtClean="0"/>
              <a:t> to +80 </a:t>
            </a:r>
            <a:r>
              <a:rPr lang="en-US" dirty="0" err="1" smtClean="0"/>
              <a:t>urad</a:t>
            </a:r>
            <a:r>
              <a:rPr lang="en-US" dirty="0" smtClean="0"/>
              <a:t> in steps of 10 </a:t>
            </a:r>
            <a:r>
              <a:rPr lang="en-US" dirty="0" err="1" smtClean="0"/>
              <a:t>urad</a:t>
            </a:r>
            <a:endParaRPr lang="en-US" dirty="0" smtClean="0"/>
          </a:p>
          <a:p>
            <a:pPr lvl="1"/>
            <a:r>
              <a:rPr lang="en-US" dirty="0" smtClean="0"/>
              <a:t>This exposed the beam to parasitic encounters in the triplet and D1 magnets with less than 1 sigma separation. </a:t>
            </a:r>
            <a:endParaRPr lang="en-US" dirty="0" smtClean="0">
              <a:solidFill>
                <a:srgbClr val="00B050"/>
              </a:solidFill>
              <a:sym typeface="Wingdings" pitchFamily="2" charset="2"/>
            </a:endParaRPr>
          </a:p>
          <a:p>
            <a:pPr lvl="1">
              <a:buFont typeface="Wingdings"/>
              <a:buChar char="à"/>
            </a:pPr>
            <a:r>
              <a:rPr lang="en-US" dirty="0" smtClean="0">
                <a:solidFill>
                  <a:srgbClr val="00B050"/>
                </a:solidFill>
                <a:sym typeface="Wingdings" pitchFamily="2" charset="2"/>
              </a:rPr>
              <a:t>Test very successful: Bunch intensity losses, beam </a:t>
            </a:r>
            <a:r>
              <a:rPr lang="en-US" dirty="0" err="1" smtClean="0">
                <a:solidFill>
                  <a:srgbClr val="00B050"/>
                </a:solidFill>
                <a:sym typeface="Wingdings" pitchFamily="2" charset="2"/>
              </a:rPr>
              <a:t>emittances</a:t>
            </a:r>
            <a:r>
              <a:rPr lang="en-US" dirty="0" smtClean="0">
                <a:solidFill>
                  <a:srgbClr val="00B050"/>
                </a:solidFill>
                <a:sym typeface="Wingdings" pitchFamily="2" charset="2"/>
              </a:rPr>
              <a:t> (BSRT), longitudinal beam size not affected by the flip of the crossing angle!</a:t>
            </a:r>
          </a:p>
        </p:txBody>
      </p:sp>
      <p:sp>
        <p:nvSpPr>
          <p:cNvPr id="3" name="Title 2"/>
          <p:cNvSpPr>
            <a:spLocks noGrp="1"/>
          </p:cNvSpPr>
          <p:nvPr>
            <p:ph type="title"/>
          </p:nvPr>
        </p:nvSpPr>
        <p:spPr/>
        <p:txBody>
          <a:bodyPr/>
          <a:lstStyle/>
          <a:p>
            <a:r>
              <a:rPr lang="en-US" dirty="0" smtClean="0"/>
              <a:t>Thursday - SUMMARY OF END-OF-FILL STUDIES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r>
              <a:rPr lang="en-US" dirty="0" smtClean="0"/>
              <a:t>John Jowett:</a:t>
            </a:r>
            <a:endParaRPr lang="en-US" b="1" dirty="0" smtClean="0">
              <a:solidFill>
                <a:srgbClr val="0070C0"/>
              </a:solidFill>
            </a:endParaRPr>
          </a:p>
          <a:p>
            <a:pPr>
              <a:buNone/>
            </a:pPr>
            <a:r>
              <a:rPr lang="en-US" b="1" dirty="0" smtClean="0">
                <a:solidFill>
                  <a:srgbClr val="0070C0"/>
                </a:solidFill>
              </a:rPr>
              <a:t>BFPP ALLEVIATION STUDY </a:t>
            </a:r>
          </a:p>
          <a:p>
            <a:r>
              <a:rPr lang="en-US" dirty="0" smtClean="0"/>
              <a:t>We tried to apply the procedure to the highest BFPP loss peak from Beam 1 right of CMS.</a:t>
            </a:r>
          </a:p>
          <a:p>
            <a:r>
              <a:rPr lang="en-US" dirty="0" smtClean="0"/>
              <a:t>A 3 magnet bump of the horizontal orbit was set up and used to displace the closed orbit inwards at the Q11 in order to </a:t>
            </a:r>
            <a:r>
              <a:rPr lang="en-US" dirty="0" smtClean="0">
                <a:solidFill>
                  <a:schemeClr val="accent2"/>
                </a:solidFill>
              </a:rPr>
              <a:t>reduce the flux and the angle of incidence of the secondary Pb81+ beam </a:t>
            </a:r>
            <a:r>
              <a:rPr lang="en-US" dirty="0" smtClean="0"/>
              <a:t>from the IP on the chamber. We observed a </a:t>
            </a:r>
            <a:r>
              <a:rPr lang="en-US" dirty="0" smtClean="0">
                <a:solidFill>
                  <a:srgbClr val="00B050"/>
                </a:solidFill>
              </a:rPr>
              <a:t>reduction of the highest BLM peak at the MB cell 11 by a factor approaching 5</a:t>
            </a:r>
            <a:r>
              <a:rPr lang="en-US" dirty="0" smtClean="0"/>
              <a:t>. Signals in nearby BLMs (Q11) increased somewhat, consistent with the spreading of the loss spot due to the larger angle of incidence. </a:t>
            </a:r>
            <a:r>
              <a:rPr lang="en-US" dirty="0" smtClean="0">
                <a:solidFill>
                  <a:srgbClr val="0070C0"/>
                </a:solidFill>
              </a:rPr>
              <a:t>The amplitude of the bump was limited to -2.6 mm</a:t>
            </a:r>
            <a:r>
              <a:rPr lang="en-US" dirty="0" smtClean="0"/>
              <a:t> for machine protection reasons. This was insufficient to create a second loss spot at the Q13.</a:t>
            </a:r>
            <a:endParaRPr lang="en-US" dirty="0"/>
          </a:p>
        </p:txBody>
      </p:sp>
      <p:sp>
        <p:nvSpPr>
          <p:cNvPr id="3" name="Title 2"/>
          <p:cNvSpPr>
            <a:spLocks noGrp="1"/>
          </p:cNvSpPr>
          <p:nvPr>
            <p:ph type="title"/>
          </p:nvPr>
        </p:nvSpPr>
        <p:spPr/>
        <p:txBody>
          <a:bodyPr/>
          <a:lstStyle/>
          <a:p>
            <a:r>
              <a:rPr lang="en-US" dirty="0" smtClean="0"/>
              <a:t>Thursday SUMMARY OF END-OF-FILL STUDIES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813"/>
            <a:ext cx="3970784" cy="5637212"/>
          </a:xfrm>
        </p:spPr>
        <p:txBody>
          <a:bodyPr/>
          <a:lstStyle/>
          <a:p>
            <a:pPr>
              <a:buNone/>
            </a:pPr>
            <a:r>
              <a:rPr lang="en-US" dirty="0" smtClean="0">
                <a:solidFill>
                  <a:srgbClr val="0032CC"/>
                </a:solidFill>
                <a:latin typeface="Verdana"/>
              </a:rPr>
              <a:t>Bump strategy studied a few years ago </a:t>
            </a:r>
          </a:p>
          <a:p>
            <a:pPr>
              <a:buNone/>
            </a:pPr>
            <a:r>
              <a:rPr lang="en-US" dirty="0" smtClean="0">
                <a:solidFill>
                  <a:srgbClr val="FF3200"/>
                </a:solidFill>
                <a:latin typeface="Verdana"/>
              </a:rPr>
              <a:t>–</a:t>
            </a:r>
            <a:r>
              <a:rPr lang="en-US" dirty="0" smtClean="0">
                <a:solidFill>
                  <a:srgbClr val="393939"/>
                </a:solidFill>
                <a:latin typeface="Verdana"/>
              </a:rPr>
              <a:t>R. Bruce et al, Phys. Rev. ST </a:t>
            </a:r>
            <a:r>
              <a:rPr lang="en-US" dirty="0" err="1" smtClean="0">
                <a:solidFill>
                  <a:srgbClr val="393939"/>
                </a:solidFill>
                <a:latin typeface="Verdana"/>
              </a:rPr>
              <a:t>Accel</a:t>
            </a:r>
            <a:r>
              <a:rPr lang="en-US" dirty="0" smtClean="0">
                <a:solidFill>
                  <a:srgbClr val="393939"/>
                </a:solidFill>
                <a:latin typeface="Verdana"/>
              </a:rPr>
              <a:t>. Beams 12, 071002 (2009) </a:t>
            </a:r>
          </a:p>
          <a:p>
            <a:pPr>
              <a:buNone/>
            </a:pPr>
            <a:r>
              <a:rPr lang="en-US" dirty="0" smtClean="0">
                <a:solidFill>
                  <a:srgbClr val="FF3200"/>
                </a:solidFill>
                <a:latin typeface="Verdana"/>
              </a:rPr>
              <a:t>–</a:t>
            </a:r>
            <a:r>
              <a:rPr lang="en-US" dirty="0" smtClean="0">
                <a:solidFill>
                  <a:srgbClr val="393939"/>
                </a:solidFill>
                <a:latin typeface="Verdana"/>
              </a:rPr>
              <a:t>Local bumps in DS, few mm amplitude </a:t>
            </a:r>
          </a:p>
          <a:p>
            <a:pPr>
              <a:buNone/>
            </a:pPr>
            <a:r>
              <a:rPr lang="en-US" dirty="0" smtClean="0">
                <a:solidFill>
                  <a:srgbClr val="FF3200"/>
                </a:solidFill>
                <a:latin typeface="Verdana"/>
              </a:rPr>
              <a:t>–</a:t>
            </a:r>
            <a:r>
              <a:rPr lang="en-US" dirty="0" smtClean="0">
                <a:solidFill>
                  <a:srgbClr val="393939"/>
                </a:solidFill>
                <a:latin typeface="Verdana"/>
              </a:rPr>
              <a:t>Aperture still OK at 3.5 Z TeV </a:t>
            </a:r>
          </a:p>
          <a:p>
            <a:pPr>
              <a:buNone/>
            </a:pPr>
            <a:r>
              <a:rPr lang="en-US" dirty="0" smtClean="0">
                <a:solidFill>
                  <a:srgbClr val="FF3200"/>
                </a:solidFill>
                <a:latin typeface="Verdana"/>
              </a:rPr>
              <a:t>–</a:t>
            </a:r>
            <a:r>
              <a:rPr lang="en-US" dirty="0" smtClean="0">
                <a:solidFill>
                  <a:srgbClr val="393939"/>
                </a:solidFill>
                <a:latin typeface="Verdana"/>
              </a:rPr>
              <a:t>Losses can be spread out or distributed over two loss points </a:t>
            </a:r>
          </a:p>
          <a:p>
            <a:pPr>
              <a:buNone/>
            </a:pPr>
            <a:r>
              <a:rPr lang="en-US" dirty="0" smtClean="0">
                <a:solidFill>
                  <a:srgbClr val="FF3200"/>
                </a:solidFill>
                <a:latin typeface="Verdana"/>
              </a:rPr>
              <a:t>–</a:t>
            </a:r>
            <a:r>
              <a:rPr lang="en-US" dirty="0" smtClean="0">
                <a:solidFill>
                  <a:srgbClr val="393939"/>
                </a:solidFill>
                <a:latin typeface="Verdana"/>
              </a:rPr>
              <a:t>Should be able to see changes of loss peaks in BLMs </a:t>
            </a:r>
          </a:p>
          <a:p>
            <a:endParaRPr lang="en-US" dirty="0"/>
          </a:p>
        </p:txBody>
      </p:sp>
      <p:sp>
        <p:nvSpPr>
          <p:cNvPr id="3" name="Title 2"/>
          <p:cNvSpPr>
            <a:spLocks noGrp="1"/>
          </p:cNvSpPr>
          <p:nvPr>
            <p:ph type="title"/>
          </p:nvPr>
        </p:nvSpPr>
        <p:spPr/>
        <p:txBody>
          <a:bodyPr/>
          <a:lstStyle/>
          <a:p>
            <a:r>
              <a:rPr lang="en-US" dirty="0" smtClean="0">
                <a:solidFill>
                  <a:srgbClr val="0070C0"/>
                </a:solidFill>
              </a:rPr>
              <a:t>BFPP ALLEVIATION STUDY - </a:t>
            </a:r>
            <a:r>
              <a:rPr lang="en-US" dirty="0" smtClean="0"/>
              <a:t>Slide from John Jowett</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359138" y="1052735"/>
            <a:ext cx="4535875" cy="3333477"/>
          </a:xfrm>
          <a:prstGeom prst="rect">
            <a:avLst/>
          </a:prstGeom>
          <a:noFill/>
          <a:ln w="9525">
            <a:noFill/>
            <a:miter lim="800000"/>
            <a:headEnd/>
            <a:tailEnd/>
          </a:ln>
        </p:spPr>
      </p:pic>
      <p:sp>
        <p:nvSpPr>
          <p:cNvPr id="5" name="Rectangle 4"/>
          <p:cNvSpPr/>
          <p:nvPr/>
        </p:nvSpPr>
        <p:spPr>
          <a:xfrm>
            <a:off x="5148064" y="4725144"/>
            <a:ext cx="3533974" cy="615553"/>
          </a:xfrm>
          <a:prstGeom prst="rect">
            <a:avLst/>
          </a:prstGeom>
        </p:spPr>
        <p:txBody>
          <a:bodyPr wrap="square">
            <a:spAutoFit/>
          </a:bodyPr>
          <a:lstStyle/>
          <a:p>
            <a:endParaRPr lang="en-US" dirty="0" smtClean="0">
              <a:solidFill>
                <a:srgbClr val="000000"/>
              </a:solidFill>
              <a:latin typeface="Helvetica"/>
            </a:endParaRPr>
          </a:p>
          <a:p>
            <a:r>
              <a:rPr lang="en-US" sz="2000" dirty="0" smtClean="0">
                <a:solidFill>
                  <a:srgbClr val="000000"/>
                </a:solidFill>
                <a:latin typeface="Helvetica"/>
              </a:rPr>
              <a:t>6 sigma envelopes at 7 Z TeV </a:t>
            </a:r>
            <a:endParaRPr lang="en-US" sz="2000" dirty="0">
              <a:solidFill>
                <a:srgbClr val="000000"/>
              </a:solidFill>
              <a:latin typeface="Helvetic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12 sigma envelopes</a:t>
            </a:r>
          </a:p>
          <a:p>
            <a:pPr>
              <a:buNone/>
            </a:pPr>
            <a:r>
              <a:rPr lang="en-US" dirty="0" smtClean="0"/>
              <a:t>          without bump				with bump</a:t>
            </a:r>
            <a:endParaRPr lang="en-US" dirty="0"/>
          </a:p>
        </p:txBody>
      </p:sp>
      <p:sp>
        <p:nvSpPr>
          <p:cNvPr id="3" name="Title 2"/>
          <p:cNvSpPr>
            <a:spLocks noGrp="1"/>
          </p:cNvSpPr>
          <p:nvPr>
            <p:ph type="title"/>
          </p:nvPr>
        </p:nvSpPr>
        <p:spPr/>
        <p:txBody>
          <a:bodyPr/>
          <a:lstStyle/>
          <a:p>
            <a:r>
              <a:rPr lang="en-US" dirty="0" smtClean="0"/>
              <a:t>Orbit bump -2.6 mm HOR at Q11.R5.B1</a:t>
            </a:r>
            <a:r>
              <a:rPr lang="en-US" sz="2000" dirty="0" smtClean="0"/>
              <a:t> (steps of 0.2mm)</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77233" y="1689844"/>
            <a:ext cx="4250751" cy="447546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716016" y="1689844"/>
            <a:ext cx="4250751" cy="44754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CC0099"/>
                </a:solidFill>
              </a:rPr>
              <a:t>Friday 6:39 dump of fill #2321 during squeeze: </a:t>
            </a:r>
            <a:r>
              <a:rPr lang="en-US" dirty="0" smtClean="0"/>
              <a:t>RQTF.A12B1 tripped</a:t>
            </a:r>
          </a:p>
          <a:p>
            <a:r>
              <a:rPr lang="en-US" dirty="0" smtClean="0">
                <a:solidFill>
                  <a:srgbClr val="CC0099"/>
                </a:solidFill>
              </a:rPr>
              <a:t>Friday 9:58 Fill 2322, 3 RQTF circuits tripped:</a:t>
            </a:r>
            <a:r>
              <a:rPr lang="en-US" dirty="0" smtClean="0"/>
              <a:t> RQTF.A12B1, RQTF.A23B1, RQTF.A67.B1</a:t>
            </a:r>
          </a:p>
          <a:p>
            <a:pPr lvl="1"/>
            <a:r>
              <a:rPr lang="en-US" dirty="0" smtClean="0"/>
              <a:t>again due to tune FB on B1 H plane triggering the RQTF QPS</a:t>
            </a:r>
          </a:p>
        </p:txBody>
      </p:sp>
      <p:sp>
        <p:nvSpPr>
          <p:cNvPr id="3" name="Title 2"/>
          <p:cNvSpPr>
            <a:spLocks noGrp="1"/>
          </p:cNvSpPr>
          <p:nvPr>
            <p:ph type="title"/>
          </p:nvPr>
        </p:nvSpPr>
        <p:spPr/>
        <p:txBody>
          <a:bodyPr/>
          <a:lstStyle/>
          <a:p>
            <a:r>
              <a:rPr lang="en-US" dirty="0" smtClean="0"/>
              <a:t>Friday: Tune feedback and RQTF QPS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5496" y="2924944"/>
            <a:ext cx="4954151" cy="3096344"/>
          </a:xfrm>
          <a:prstGeom prst="rect">
            <a:avLst/>
          </a:prstGeom>
          <a:noFill/>
          <a:ln w="9525">
            <a:noFill/>
            <a:miter lim="800000"/>
            <a:headEnd/>
            <a:tailEnd/>
          </a:ln>
        </p:spPr>
      </p:pic>
      <p:sp>
        <p:nvSpPr>
          <p:cNvPr id="6" name="TextBox 5"/>
          <p:cNvSpPr txBox="1"/>
          <p:nvPr/>
        </p:nvSpPr>
        <p:spPr>
          <a:xfrm>
            <a:off x="1264291" y="3573016"/>
            <a:ext cx="2083573" cy="707886"/>
          </a:xfrm>
          <a:prstGeom prst="rect">
            <a:avLst/>
          </a:prstGeom>
          <a:noFill/>
        </p:spPr>
        <p:txBody>
          <a:bodyPr wrap="square" rtlCol="0">
            <a:spAutoFit/>
          </a:bodyPr>
          <a:lstStyle/>
          <a:p>
            <a:r>
              <a:rPr lang="en-US" sz="2000" dirty="0" smtClean="0"/>
              <a:t>RQTF current in the squeeze</a:t>
            </a:r>
          </a:p>
        </p:txBody>
      </p:sp>
      <p:pic>
        <p:nvPicPr>
          <p:cNvPr id="1027" name="Picture 3"/>
          <p:cNvPicPr>
            <a:picLocks noChangeAspect="1" noChangeArrowheads="1"/>
          </p:cNvPicPr>
          <p:nvPr/>
        </p:nvPicPr>
        <p:blipFill>
          <a:blip r:embed="rId3" cstate="print"/>
          <a:srcRect t="36812" b="31437"/>
          <a:stretch>
            <a:fillRect/>
          </a:stretch>
        </p:blipFill>
        <p:spPr bwMode="auto">
          <a:xfrm>
            <a:off x="3686621" y="3789040"/>
            <a:ext cx="5349875" cy="2520280"/>
          </a:xfrm>
          <a:prstGeom prst="rect">
            <a:avLst/>
          </a:prstGeom>
          <a:noFill/>
          <a:ln w="9525">
            <a:noFill/>
            <a:miter lim="800000"/>
            <a:headEnd/>
            <a:tailEnd/>
          </a:ln>
        </p:spPr>
      </p:pic>
      <p:sp>
        <p:nvSpPr>
          <p:cNvPr id="8" name="Oval 7"/>
          <p:cNvSpPr/>
          <p:nvPr/>
        </p:nvSpPr>
        <p:spPr bwMode="auto">
          <a:xfrm>
            <a:off x="8244408" y="4149080"/>
            <a:ext cx="504056" cy="576064"/>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rgbClr val="003399"/>
              </a:solidFill>
              <a:effectLst/>
              <a:latin typeface="Helvetica" pitchFamily="34" charset="0"/>
            </a:endParaRPr>
          </a:p>
        </p:txBody>
      </p:sp>
      <p:sp>
        <p:nvSpPr>
          <p:cNvPr id="9" name="TextBox 8"/>
          <p:cNvSpPr txBox="1"/>
          <p:nvPr/>
        </p:nvSpPr>
        <p:spPr>
          <a:xfrm>
            <a:off x="5292080" y="2348880"/>
            <a:ext cx="3600400" cy="1323439"/>
          </a:xfrm>
          <a:prstGeom prst="rect">
            <a:avLst/>
          </a:prstGeom>
          <a:noFill/>
        </p:spPr>
        <p:txBody>
          <a:bodyPr wrap="square" rtlCol="0">
            <a:spAutoFit/>
          </a:bodyPr>
          <a:lstStyle/>
          <a:p>
            <a:r>
              <a:rPr lang="en-US" sz="2000" dirty="0" smtClean="0">
                <a:solidFill>
                  <a:srgbClr val="00B050"/>
                </a:solidFill>
                <a:sym typeface="Wingdings" pitchFamily="2" charset="2"/>
              </a:rPr>
              <a:t> following fills horizontal tune feed-back off during ALICE squeeze (either B1 alone or both beams)</a:t>
            </a:r>
            <a:endParaRPr lang="en-US" sz="2000" dirty="0" smtClean="0">
              <a:solidFill>
                <a:srgbClr val="00B05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13:11 dip in lifetime (beam intensity, luminosity) and bunch length; abort gap intensity going up to 5E9</a:t>
            </a:r>
            <a:endParaRPr lang="en-US" dirty="0"/>
          </a:p>
        </p:txBody>
      </p:sp>
      <p:sp>
        <p:nvSpPr>
          <p:cNvPr id="3" name="Title 2"/>
          <p:cNvSpPr>
            <a:spLocks noGrp="1"/>
          </p:cNvSpPr>
          <p:nvPr>
            <p:ph type="title"/>
          </p:nvPr>
        </p:nvSpPr>
        <p:spPr/>
        <p:txBody>
          <a:bodyPr/>
          <a:lstStyle/>
          <a:p>
            <a:r>
              <a:rPr lang="en-US" dirty="0" smtClean="0"/>
              <a:t>Saturday Fill 2325</a:t>
            </a:r>
            <a:endParaRPr lang="en-US" dirty="0"/>
          </a:p>
        </p:txBody>
      </p:sp>
      <p:pic>
        <p:nvPicPr>
          <p:cNvPr id="1028" name="Picture 4"/>
          <p:cNvPicPr>
            <a:picLocks noChangeAspect="1" noChangeArrowheads="1"/>
          </p:cNvPicPr>
          <p:nvPr/>
        </p:nvPicPr>
        <p:blipFill>
          <a:blip r:embed="rId2" cstate="print"/>
          <a:srcRect l="7470" t="17600" r="12876" b="23000"/>
          <a:stretch>
            <a:fillRect/>
          </a:stretch>
        </p:blipFill>
        <p:spPr bwMode="auto">
          <a:xfrm>
            <a:off x="394965" y="1844824"/>
            <a:ext cx="8497515" cy="39604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solidFill>
                <a:schemeClr val="accent2"/>
              </a:solidFill>
            </a:endParaRPr>
          </a:p>
          <a:p>
            <a:r>
              <a:rPr lang="en-US" dirty="0" smtClean="0">
                <a:solidFill>
                  <a:schemeClr val="accent2"/>
                </a:solidFill>
              </a:rPr>
              <a:t>No obvious noise on cavity fields, except that 4B1 is noisier than the rest during this fill (maybe due to increased voltage?). B1 cavities were running at 1.9 MV in this fill as we were down to 6 cavities. </a:t>
            </a:r>
            <a:br>
              <a:rPr lang="en-US" dirty="0" smtClean="0">
                <a:solidFill>
                  <a:schemeClr val="accent2"/>
                </a:solidFill>
              </a:rPr>
            </a:br>
            <a:r>
              <a:rPr lang="en-US" dirty="0" smtClean="0">
                <a:solidFill>
                  <a:schemeClr val="accent2"/>
                </a:solidFill>
              </a:rPr>
              <a:t>Perturbation seen on beam control loops, both beams.</a:t>
            </a:r>
          </a:p>
          <a:p>
            <a:pPr>
              <a:buNone/>
            </a:pPr>
            <a:endParaRPr lang="en-US" dirty="0" smtClean="0"/>
          </a:p>
          <a:p>
            <a:r>
              <a:rPr lang="en-US" dirty="0" smtClean="0"/>
              <a:t>This looks similar to the event we had a couple of weeks ago for which we thought we had found the cause (a wrong delay calibration after a firmware reload), but maybe this was not it.</a:t>
            </a:r>
          </a:p>
          <a:p>
            <a:endParaRPr lang="en-US" dirty="0" smtClean="0"/>
          </a:p>
          <a:p>
            <a:r>
              <a:rPr lang="en-US" dirty="0" smtClean="0"/>
              <a:t>This needs more investigation by the experts.</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Saturday RF checked by Andy Butterworth</a:t>
            </a:r>
            <a:endParaRPr lang="en-US" dirty="0"/>
          </a:p>
        </p:txBody>
      </p:sp>
      <p:sp>
        <p:nvSpPr>
          <p:cNvPr id="2050" name="AutoShape 2" descr="http://elogbook/eLogbook/attach_reader?attach_id=121756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elogbook/eLogbook/attach_reader?attach_id=121756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elogbook/eLogbook/attach_reader?attach_id=121756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3 long fills ended by operators; stable beams:</a:t>
            </a:r>
          </a:p>
          <a:p>
            <a:pPr lvl="1"/>
            <a:r>
              <a:rPr lang="fi-FI" dirty="0" smtClean="0"/>
              <a:t>0:03 – 6:11 Fill 2328</a:t>
            </a:r>
          </a:p>
          <a:p>
            <a:pPr lvl="2"/>
            <a:r>
              <a:rPr lang="fi-FI" dirty="0" smtClean="0"/>
              <a:t>Afterwards: </a:t>
            </a:r>
            <a:r>
              <a:rPr lang="en-US" dirty="0" smtClean="0"/>
              <a:t>access for QPS reset MB cell 11 L1</a:t>
            </a:r>
            <a:endParaRPr lang="fi-FI" dirty="0" smtClean="0"/>
          </a:p>
          <a:p>
            <a:pPr lvl="1"/>
            <a:r>
              <a:rPr lang="fi-FI" dirty="0" smtClean="0"/>
              <a:t>12:29 – 18:47 Fill 2329</a:t>
            </a:r>
          </a:p>
          <a:p>
            <a:pPr lvl="1"/>
            <a:r>
              <a:rPr lang="fi-FI" dirty="0" smtClean="0"/>
              <a:t>22:03 – Mon 5:12 Fill 2330</a:t>
            </a:r>
          </a:p>
          <a:p>
            <a:pPr lvl="1"/>
            <a:endParaRPr lang="fi-FI" dirty="0" smtClean="0"/>
          </a:p>
          <a:p>
            <a:r>
              <a:rPr lang="fi-FI" dirty="0" smtClean="0"/>
              <a:t>After last fill reset of new QPS cards</a:t>
            </a:r>
          </a:p>
          <a:p>
            <a:r>
              <a:rPr lang="fi-FI" dirty="0" smtClean="0"/>
              <a:t>DC BCT problem under investigation by Patrick Odier</a:t>
            </a:r>
          </a:p>
          <a:p>
            <a:endParaRPr lang="fi-FI" dirty="0" smtClean="0"/>
          </a:p>
          <a:p>
            <a:r>
              <a:rPr lang="fi-FI" dirty="0" smtClean="0"/>
              <a:t>6:16 pre-cycle</a:t>
            </a:r>
          </a:p>
          <a:p>
            <a:endParaRPr lang="fi-FI" dirty="0" smtClean="0"/>
          </a:p>
          <a:p>
            <a:r>
              <a:rPr lang="fi-FI" dirty="0" smtClean="0"/>
              <a:t>Now: switching ALICE polarity</a:t>
            </a:r>
          </a:p>
          <a:p>
            <a:r>
              <a:rPr lang="fi-FI" dirty="0" smtClean="0"/>
              <a:t>Afterwards: fill with reduced number of bunches</a:t>
            </a:r>
          </a:p>
          <a:p>
            <a:endParaRPr lang="fi-FI"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Sunday 27.11.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Cryo</a:t>
            </a:r>
            <a:r>
              <a:rPr lang="en-US" dirty="0" smtClean="0"/>
              <a:t> Pt8: Conditions have stabilized for the filter of </a:t>
            </a:r>
            <a:r>
              <a:rPr lang="en-US" dirty="0" err="1" smtClean="0"/>
              <a:t>cryo</a:t>
            </a:r>
            <a:r>
              <a:rPr lang="en-US" dirty="0" smtClean="0"/>
              <a:t> Pt8. We can carry on without stop of the </a:t>
            </a:r>
            <a:r>
              <a:rPr lang="en-US" dirty="0" err="1" smtClean="0"/>
              <a:t>cryo</a:t>
            </a:r>
            <a:r>
              <a:rPr lang="en-US" dirty="0" smtClean="0"/>
              <a:t>. Will hopefully be fine till end of run.</a:t>
            </a:r>
          </a:p>
          <a:p>
            <a:r>
              <a:rPr lang="en-US" dirty="0" smtClean="0"/>
              <a:t>RF voltage at 3.5TeV: now at 12 MV both beams</a:t>
            </a:r>
          </a:p>
          <a:p>
            <a:r>
              <a:rPr lang="en-US" dirty="0" smtClean="0"/>
              <a:t>Mobile BLMs installed in IP2 (TDI.4L2.B1, TCTVB.4L2, MBXA):</a:t>
            </a:r>
          </a:p>
          <a:p>
            <a:pPr lvl="1"/>
            <a:r>
              <a:rPr lang="en-US" dirty="0" smtClean="0"/>
              <a:t>Readout of these monitors is not compatible with current DB and software settings </a:t>
            </a:r>
            <a:r>
              <a:rPr lang="en-US" dirty="0" smtClean="0">
                <a:sym typeface="Wingdings" pitchFamily="2" charset="2"/>
              </a:rPr>
              <a:t> solutions under investigation</a:t>
            </a:r>
          </a:p>
          <a:p>
            <a:r>
              <a:rPr lang="en-US" dirty="0" smtClean="0"/>
              <a:t>PM machine protection SIS interlock after the beam dump without clear reason, reset by PM expert but to be looked at Monday.</a:t>
            </a:r>
          </a:p>
          <a:p>
            <a:r>
              <a:rPr lang="en-US" dirty="0" smtClean="0"/>
              <a:t>Today 00:50: The fire brigade just came to announce that during a </a:t>
            </a:r>
            <a:r>
              <a:rPr lang="en-US" dirty="0" smtClean="0"/>
              <a:t>routine </a:t>
            </a:r>
            <a:r>
              <a:rPr lang="en-US" dirty="0" smtClean="0"/>
              <a:t>visual inspection around point 2 they </a:t>
            </a:r>
            <a:r>
              <a:rPr lang="en-US" dirty="0" smtClean="0"/>
              <a:t>saw lots of </a:t>
            </a:r>
            <a:r>
              <a:rPr lang="en-US" dirty="0" smtClean="0"/>
              <a:t>water coming though from TZ32. </a:t>
            </a:r>
            <a:r>
              <a:rPr lang="en-US" dirty="0" smtClean="0"/>
              <a:t>(</a:t>
            </a:r>
            <a:r>
              <a:rPr lang="en-US" dirty="0" smtClean="0"/>
              <a:t>They c</a:t>
            </a:r>
            <a:r>
              <a:rPr lang="en-US" dirty="0" smtClean="0"/>
              <a:t>hecked with RP: the water is not </a:t>
            </a:r>
            <a:r>
              <a:rPr lang="en-US" smtClean="0"/>
              <a:t>radioactive).</a:t>
            </a:r>
            <a:endParaRPr lang="en-US" dirty="0" smtClean="0"/>
          </a:p>
          <a:p>
            <a:endParaRPr lang="en-US" dirty="0" smtClean="0"/>
          </a:p>
          <a:p>
            <a:r>
              <a:rPr lang="en-US" dirty="0" smtClean="0"/>
              <a:t>Coordinators this week: Mike Lamont and Gianluigi Arduini</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Others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ALICE polarity change probably Monday</a:t>
            </a:r>
          </a:p>
          <a:p>
            <a:r>
              <a:rPr lang="en-US" dirty="0" err="1" smtClean="0"/>
              <a:t>VdM</a:t>
            </a:r>
            <a:r>
              <a:rPr lang="en-US" dirty="0" smtClean="0"/>
              <a:t> scan probably Tuesday</a:t>
            </a:r>
          </a:p>
          <a:p>
            <a:r>
              <a:rPr lang="en-US" dirty="0" smtClean="0">
                <a:solidFill>
                  <a:schemeClr val="accent2"/>
                </a:solidFill>
              </a:rPr>
              <a:t>ADT tuning and verification tests:</a:t>
            </a:r>
          </a:p>
          <a:p>
            <a:pPr marL="631825" lvl="1" indent="-360363">
              <a:buFont typeface="+mj-lt"/>
              <a:buAutoNum type="arabicPeriod"/>
            </a:pPr>
            <a:r>
              <a:rPr lang="en-US" dirty="0" smtClean="0">
                <a:solidFill>
                  <a:schemeClr val="accent2"/>
                </a:solidFill>
              </a:rPr>
              <a:t>Loss maps at injection using ADT (MD preparation); possibly Tuesday (max 1 h)</a:t>
            </a:r>
          </a:p>
          <a:p>
            <a:pPr marL="631825" lvl="1" indent="-360363">
              <a:buFont typeface="+mj-lt"/>
              <a:buAutoNum type="arabicPeriod"/>
            </a:pPr>
            <a:r>
              <a:rPr lang="en-US" dirty="0" smtClean="0">
                <a:solidFill>
                  <a:schemeClr val="accent2"/>
                </a:solidFill>
              </a:rPr>
              <a:t>~1 hour end-of-fill study to measure damping time at top energy</a:t>
            </a:r>
          </a:p>
          <a:p>
            <a:pPr marL="892175" lvl="2" indent="273050"/>
            <a:r>
              <a:rPr lang="en-US" dirty="0" smtClean="0"/>
              <a:t>Beams separated</a:t>
            </a:r>
          </a:p>
          <a:p>
            <a:pPr marL="892175" lvl="2" indent="273050"/>
            <a:r>
              <a:rPr lang="en-US" dirty="0" smtClean="0"/>
              <a:t>Kick beam with </a:t>
            </a:r>
            <a:r>
              <a:rPr lang="en-US" dirty="0" err="1" smtClean="0"/>
              <a:t>Qkicker</a:t>
            </a:r>
            <a:r>
              <a:rPr lang="en-US" dirty="0" smtClean="0"/>
              <a:t> (a small amplitude &lt;0.5 is sufficient)</a:t>
            </a:r>
          </a:p>
          <a:p>
            <a:pPr marL="631825" lvl="1" indent="-360363">
              <a:buFont typeface="+mj-lt"/>
              <a:buAutoNum type="arabicPeriod"/>
            </a:pPr>
            <a:r>
              <a:rPr lang="en-US" dirty="0" smtClean="0">
                <a:solidFill>
                  <a:schemeClr val="accent2"/>
                </a:solidFill>
              </a:rPr>
              <a:t>Try to improve tune measurement by “gating off” the ADT for the first batch injected (Tuesday after)</a:t>
            </a:r>
          </a:p>
          <a:p>
            <a:pPr marL="892175" lvl="2" indent="273050"/>
            <a:r>
              <a:rPr lang="en-US" dirty="0" smtClean="0"/>
              <a:t>Wire scan measurements at injection. If OK: ramp &amp; squeeze; if problem: switch on damper for all bunches on the fly</a:t>
            </a:r>
          </a:p>
          <a:p>
            <a:pPr marL="892175" lvl="2" indent="273050"/>
            <a:r>
              <a:rPr lang="en-US" dirty="0" smtClean="0"/>
              <a:t>Look at specific luminosity to see what </a:t>
            </a:r>
            <a:r>
              <a:rPr lang="en-US" dirty="0" err="1" smtClean="0"/>
              <a:t>lumi</a:t>
            </a:r>
            <a:r>
              <a:rPr lang="en-US" dirty="0" smtClean="0"/>
              <a:t> cost </a:t>
            </a:r>
          </a:p>
          <a:p>
            <a:r>
              <a:rPr lang="en-US" dirty="0" smtClean="0">
                <a:solidFill>
                  <a:srgbClr val="CC0099"/>
                </a:solidFill>
              </a:rPr>
              <a:t>Quench MD (approx. 8 hours, at the latest on Monday 5.12.): induce losses (using ADT or resonance crossing) at IP7 collimation and possible magnet quench in DS (cell 11 left of IP7)</a:t>
            </a:r>
          </a:p>
        </p:txBody>
      </p:sp>
      <p:sp>
        <p:nvSpPr>
          <p:cNvPr id="2" name="Title 1"/>
          <p:cNvSpPr>
            <a:spLocks noGrp="1"/>
          </p:cNvSpPr>
          <p:nvPr>
            <p:ph type="title"/>
          </p:nvPr>
        </p:nvSpPr>
        <p:spPr/>
        <p:txBody>
          <a:bodyPr/>
          <a:lstStyle/>
          <a:p>
            <a:r>
              <a:rPr lang="en-US" dirty="0" smtClean="0"/>
              <a:t>Outlook</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sz="1200" dirty="0" smtClean="0"/>
          </a:p>
          <a:p>
            <a:pPr marL="0" indent="0">
              <a:buNone/>
            </a:pPr>
            <a:r>
              <a:rPr lang="en-US" dirty="0" smtClean="0"/>
              <a:t>Atlas luminosity measured ~15% higher than CMS – this discrepancy is expected to be sorted out this week with the </a:t>
            </a:r>
            <a:r>
              <a:rPr lang="en-US" dirty="0" err="1" smtClean="0"/>
              <a:t>VdM</a:t>
            </a:r>
            <a:r>
              <a:rPr lang="en-US" dirty="0" smtClean="0"/>
              <a:t> scans.</a:t>
            </a:r>
          </a:p>
          <a:p>
            <a:endParaRPr lang="en-US" dirty="0"/>
          </a:p>
        </p:txBody>
      </p:sp>
      <p:sp>
        <p:nvSpPr>
          <p:cNvPr id="3" name="Title 2"/>
          <p:cNvSpPr>
            <a:spLocks noGrp="1"/>
          </p:cNvSpPr>
          <p:nvPr>
            <p:ph type="title"/>
          </p:nvPr>
        </p:nvSpPr>
        <p:spPr/>
        <p:txBody>
          <a:bodyPr/>
          <a:lstStyle/>
          <a:p>
            <a:endParaRPr lang="en-US"/>
          </a:p>
        </p:txBody>
      </p:sp>
      <p:pic>
        <p:nvPicPr>
          <p:cNvPr id="27650" name="Picture 2"/>
          <p:cNvPicPr>
            <a:picLocks noChangeAspect="1" noChangeArrowheads="1"/>
          </p:cNvPicPr>
          <p:nvPr/>
        </p:nvPicPr>
        <p:blipFill>
          <a:blip r:embed="rId2" cstate="print"/>
          <a:srcRect l="-3652" r="4035" b="9029"/>
          <a:stretch>
            <a:fillRect/>
          </a:stretch>
        </p:blipFill>
        <p:spPr bwMode="auto">
          <a:xfrm>
            <a:off x="463550" y="264901"/>
            <a:ext cx="8223250" cy="539634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Peak luminosity slowly increasing</a:t>
            </a:r>
            <a:endParaRPr lang="en-US" dirty="0"/>
          </a:p>
        </p:txBody>
      </p:sp>
      <p:sp>
        <p:nvSpPr>
          <p:cNvPr id="26626" name="AutoShape 2" descr="https://atlas.web.cern.ch/Atlas/GROUPS/DATAPREPARATION/DataSummary/2011hi/filldata/figs/peakLumiByFillUrgent.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https://atlas.web.cern.ch/Atlas/GROUPS/DATAPREPARATION/DataSummary/2011hi/filldata/figs/peakLumiByFillUrgent.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9" name="Picture 5"/>
          <p:cNvPicPr>
            <a:picLocks noChangeAspect="1" noChangeArrowheads="1"/>
          </p:cNvPicPr>
          <p:nvPr/>
        </p:nvPicPr>
        <p:blipFill>
          <a:blip r:embed="rId2" cstate="print"/>
          <a:srcRect t="3075" r="9820"/>
          <a:stretch>
            <a:fillRect/>
          </a:stretch>
        </p:blipFill>
        <p:spPr bwMode="auto">
          <a:xfrm>
            <a:off x="913100" y="846670"/>
            <a:ext cx="7259300" cy="560666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Fills with Stable Beams</a:t>
            </a:r>
            <a:endParaRPr lang="en-US" dirty="0"/>
          </a:p>
        </p:txBody>
      </p:sp>
      <p:graphicFrame>
        <p:nvGraphicFramePr>
          <p:cNvPr id="4" name="Table 3"/>
          <p:cNvGraphicFramePr>
            <a:graphicFrameLocks noGrp="1"/>
          </p:cNvGraphicFramePr>
          <p:nvPr/>
        </p:nvGraphicFramePr>
        <p:xfrm>
          <a:off x="457200" y="844445"/>
          <a:ext cx="8363274" cy="5536883"/>
        </p:xfrm>
        <a:graphic>
          <a:graphicData uri="http://schemas.openxmlformats.org/drawingml/2006/table">
            <a:tbl>
              <a:tblPr firstRow="1" bandRow="1">
                <a:tableStyleId>{5C22544A-7EE6-4342-B048-85BDC9FD1C3A}</a:tableStyleId>
              </a:tblPr>
              <a:tblGrid>
                <a:gridCol w="658416"/>
                <a:gridCol w="1152128"/>
                <a:gridCol w="1224136"/>
                <a:gridCol w="1296144"/>
                <a:gridCol w="1008112"/>
                <a:gridCol w="3024338"/>
              </a:tblGrid>
              <a:tr h="66049">
                <a:tc>
                  <a:txBody>
                    <a:bodyPr/>
                    <a:lstStyle/>
                    <a:p>
                      <a:pPr algn="ctr" fontAlgn="b"/>
                      <a:r>
                        <a:rPr lang="en-US" sz="1600" b="0" i="0" u="none" strike="noStrike" dirty="0">
                          <a:solidFill>
                            <a:srgbClr val="000000"/>
                          </a:solidFill>
                          <a:latin typeface="+mn-lt"/>
                        </a:rPr>
                        <a:t>Fill #</a:t>
                      </a:r>
                    </a:p>
                  </a:txBody>
                  <a:tcPr marL="9525" marR="9525" marT="9525" marB="0" anchor="ctr"/>
                </a:tc>
                <a:tc>
                  <a:txBody>
                    <a:bodyPr/>
                    <a:lstStyle/>
                    <a:p>
                      <a:pPr algn="ctr" fontAlgn="b"/>
                      <a:r>
                        <a:rPr lang="en-US" sz="1600" b="0" i="0" u="none" strike="noStrike" dirty="0">
                          <a:solidFill>
                            <a:srgbClr val="000000"/>
                          </a:solidFill>
                          <a:latin typeface="+mn-lt"/>
                        </a:rPr>
                        <a:t>Start </a:t>
                      </a:r>
                      <a:r>
                        <a:rPr lang="en-US" sz="1600" b="0" i="0" u="none" strike="noStrike" dirty="0" smtClean="0">
                          <a:solidFill>
                            <a:srgbClr val="000000"/>
                          </a:solidFill>
                          <a:latin typeface="+mn-lt"/>
                        </a:rPr>
                        <a:t>Stable</a:t>
                      </a:r>
                      <a:r>
                        <a:rPr lang="en-US" sz="1600" b="0" i="0" u="none" strike="noStrike" baseline="0" dirty="0" smtClean="0">
                          <a:solidFill>
                            <a:srgbClr val="000000"/>
                          </a:solidFill>
                          <a:latin typeface="+mn-lt"/>
                        </a:rPr>
                        <a:t> beams</a:t>
                      </a:r>
                      <a:endParaRPr lang="en-US" sz="1600" b="0" i="0" u="none" strike="noStrike" dirty="0">
                        <a:solidFill>
                          <a:srgbClr val="000000"/>
                        </a:solidFill>
                        <a:latin typeface="+mn-lt"/>
                      </a:endParaRPr>
                    </a:p>
                  </a:txBody>
                  <a:tcPr marL="9525" marR="9525" marT="9525" marB="0" anchor="ctr"/>
                </a:tc>
                <a:tc>
                  <a:txBody>
                    <a:bodyPr/>
                    <a:lstStyle/>
                    <a:p>
                      <a:pPr algn="ctr" fontAlgn="b"/>
                      <a:r>
                        <a:rPr lang="en-US" sz="1600" b="0" i="0" u="none" strike="noStrike" dirty="0">
                          <a:solidFill>
                            <a:srgbClr val="000000"/>
                          </a:solidFill>
                          <a:latin typeface="+mn-lt"/>
                        </a:rPr>
                        <a:t>Duration [h]</a:t>
                      </a:r>
                    </a:p>
                  </a:txBody>
                  <a:tcPr marL="9525" marR="9525" marT="9525" marB="0" anchor="ctr"/>
                </a:tc>
                <a:tc>
                  <a:txBody>
                    <a:bodyPr/>
                    <a:lstStyle/>
                    <a:p>
                      <a:pPr algn="ctr" fontAlgn="b"/>
                      <a:r>
                        <a:rPr lang="en-US" sz="1600" b="0" i="0" u="none" strike="noStrike" dirty="0">
                          <a:solidFill>
                            <a:srgbClr val="000000"/>
                          </a:solidFill>
                          <a:latin typeface="+mn-lt"/>
                        </a:rPr>
                        <a:t>Initial </a:t>
                      </a:r>
                      <a:r>
                        <a:rPr lang="en-US" sz="1600" b="0" i="0" u="none" strike="noStrike" dirty="0" err="1" smtClean="0">
                          <a:solidFill>
                            <a:srgbClr val="000000"/>
                          </a:solidFill>
                          <a:latin typeface="+mn-lt"/>
                        </a:rPr>
                        <a:t>lumi</a:t>
                      </a:r>
                      <a:r>
                        <a:rPr lang="en-US" sz="1600" b="0" i="0" u="none" strike="noStrike" dirty="0" smtClean="0">
                          <a:solidFill>
                            <a:srgbClr val="000000"/>
                          </a:solidFill>
                          <a:latin typeface="+mn-lt"/>
                        </a:rPr>
                        <a:t> (Atlas)</a:t>
                      </a:r>
                      <a:endParaRPr lang="en-US" sz="1600" b="0" i="0" u="none" strike="noStrike" dirty="0">
                        <a:solidFill>
                          <a:srgbClr val="000000"/>
                        </a:solidFill>
                        <a:latin typeface="+mn-lt"/>
                      </a:endParaRPr>
                    </a:p>
                  </a:txBody>
                  <a:tcPr marL="9525" marR="9525" marT="9525" marB="0" anchor="ctr"/>
                </a:tc>
                <a:tc>
                  <a:txBody>
                    <a:bodyPr/>
                    <a:lstStyle/>
                    <a:p>
                      <a:pPr algn="ctr" fontAlgn="b"/>
                      <a:r>
                        <a:rPr lang="en-US" sz="1600" b="0" i="0" u="none" strike="noStrike" dirty="0" smtClean="0">
                          <a:solidFill>
                            <a:srgbClr val="000000"/>
                          </a:solidFill>
                          <a:latin typeface="+mn-lt"/>
                        </a:rPr>
                        <a:t>Int. </a:t>
                      </a:r>
                      <a:r>
                        <a:rPr lang="en-US" sz="1600" b="0" i="0" u="none" strike="noStrike" dirty="0" err="1" smtClean="0">
                          <a:solidFill>
                            <a:srgbClr val="000000"/>
                          </a:solidFill>
                          <a:latin typeface="+mn-lt"/>
                        </a:rPr>
                        <a:t>lumi</a:t>
                      </a:r>
                      <a:r>
                        <a:rPr lang="en-US" sz="1600" b="0" i="0" u="none" strike="noStrike" dirty="0" smtClean="0">
                          <a:solidFill>
                            <a:srgbClr val="000000"/>
                          </a:solidFill>
                          <a:latin typeface="+mn-lt"/>
                        </a:rPr>
                        <a:t> </a:t>
                      </a:r>
                      <a:r>
                        <a:rPr lang="en-US" sz="1600" b="0" i="0" u="none" strike="noStrike" smtClean="0">
                          <a:solidFill>
                            <a:srgbClr val="000000"/>
                          </a:solidFill>
                          <a:latin typeface="+mn-lt"/>
                        </a:rPr>
                        <a:t>(Atlas)</a:t>
                      </a:r>
                      <a:endParaRPr lang="en-US" sz="1600" b="0" i="0" u="none" strike="noStrike" dirty="0">
                        <a:solidFill>
                          <a:srgbClr val="000000"/>
                        </a:solidFill>
                        <a:latin typeface="+mn-lt"/>
                      </a:endParaRPr>
                    </a:p>
                  </a:txBody>
                  <a:tcPr marL="9525" marR="9525" marT="9525" marB="0" anchor="ctr"/>
                </a:tc>
                <a:tc>
                  <a:txBody>
                    <a:bodyPr/>
                    <a:lstStyle/>
                    <a:p>
                      <a:pPr algn="ctr" fontAlgn="b"/>
                      <a:r>
                        <a:rPr lang="en-US" sz="1600" b="0" i="0" u="none" strike="noStrike" dirty="0">
                          <a:solidFill>
                            <a:srgbClr val="000000"/>
                          </a:solidFill>
                          <a:latin typeface="+mn-lt"/>
                        </a:rPr>
                        <a:t>Reason Dump</a:t>
                      </a:r>
                    </a:p>
                  </a:txBody>
                  <a:tcPr marL="9525" marR="9525" marT="9525" marB="0" anchor="ctr"/>
                </a:tc>
              </a:tr>
              <a:tr h="359977">
                <a:tc>
                  <a:txBody>
                    <a:bodyPr/>
                    <a:lstStyle/>
                    <a:p>
                      <a:pPr algn="ctr" fontAlgn="b"/>
                      <a:endParaRPr lang="en-US" sz="1600" b="0" i="0" u="none" strike="noStrike" dirty="0">
                        <a:solidFill>
                          <a:srgbClr val="000000"/>
                        </a:solidFill>
                        <a:latin typeface="+mn-lt"/>
                      </a:endParaRPr>
                    </a:p>
                  </a:txBody>
                  <a:tcPr marL="9525" marR="9525" marT="9525" marB="0" anchor="ctr"/>
                </a:tc>
                <a:tc>
                  <a:txBody>
                    <a:bodyPr/>
                    <a:lstStyle/>
                    <a:p>
                      <a:pPr algn="ctr" fontAlgn="b"/>
                      <a:endParaRPr lang="en-US" sz="1600" b="0" i="0" u="none" strike="noStrike" dirty="0">
                        <a:solidFill>
                          <a:srgbClr val="000000"/>
                        </a:solidFill>
                        <a:latin typeface="+mn-lt"/>
                      </a:endParaRPr>
                    </a:p>
                  </a:txBody>
                  <a:tcPr marL="9525" marR="9525" marT="9525" marB="0" anchor="ctr"/>
                </a:tc>
                <a:tc>
                  <a:txBody>
                    <a:bodyPr/>
                    <a:lstStyle/>
                    <a:p>
                      <a:pPr algn="ctr" fontAlgn="b"/>
                      <a:r>
                        <a:rPr lang="en-US" sz="1600" b="0" i="0" u="none" strike="noStrike" dirty="0">
                          <a:solidFill>
                            <a:srgbClr val="000000"/>
                          </a:solidFill>
                          <a:latin typeface="+mn-lt"/>
                        </a:rPr>
                        <a:t>[</a:t>
                      </a:r>
                      <a:r>
                        <a:rPr lang="en-US" sz="1600" b="0" i="0" u="none" strike="noStrike" dirty="0" err="1">
                          <a:solidFill>
                            <a:srgbClr val="000000"/>
                          </a:solidFill>
                          <a:latin typeface="+mn-lt"/>
                        </a:rPr>
                        <a:t>hh:mm</a:t>
                      </a:r>
                      <a:r>
                        <a:rPr lang="en-US" sz="1600" b="0" i="0" u="none" strike="noStrike" dirty="0">
                          <a:solidFill>
                            <a:srgbClr val="000000"/>
                          </a:solidFill>
                          <a:latin typeface="+mn-lt"/>
                        </a:rPr>
                        <a:t>]</a:t>
                      </a:r>
                    </a:p>
                  </a:txBody>
                  <a:tcPr marL="9525" marR="9525" marT="9525" marB="0" anchor="ctr"/>
                </a:tc>
                <a:tc>
                  <a:txBody>
                    <a:bodyPr/>
                    <a:lstStyle/>
                    <a:p>
                      <a:pPr algn="ctr" fontAlgn="b"/>
                      <a:r>
                        <a:rPr lang="en-US" sz="1600" b="0" i="0" u="none" strike="noStrike" dirty="0" smtClean="0">
                          <a:solidFill>
                            <a:srgbClr val="000000"/>
                          </a:solidFill>
                          <a:latin typeface="+mn-lt"/>
                        </a:rPr>
                        <a:t>[</a:t>
                      </a:r>
                      <a:r>
                        <a:rPr lang="en-US" sz="1600" dirty="0" smtClean="0">
                          <a:latin typeface="Arial"/>
                        </a:rPr>
                        <a:t>10</a:t>
                      </a:r>
                      <a:r>
                        <a:rPr lang="en-US" sz="1600" baseline="30000" dirty="0" smtClean="0">
                          <a:latin typeface="Arial"/>
                        </a:rPr>
                        <a:t>26</a:t>
                      </a:r>
                      <a:r>
                        <a:rPr lang="en-US" sz="1100" dirty="0" smtClean="0">
                          <a:latin typeface="Arial"/>
                        </a:rPr>
                        <a:t> </a:t>
                      </a:r>
                      <a:r>
                        <a:rPr lang="en-US" sz="1600" b="0" i="0" u="none" strike="noStrike" dirty="0" smtClean="0">
                          <a:solidFill>
                            <a:srgbClr val="000000"/>
                          </a:solidFill>
                          <a:latin typeface="+mn-lt"/>
                        </a:rPr>
                        <a:t>cm-2s-1</a:t>
                      </a:r>
                      <a:r>
                        <a:rPr lang="en-US" sz="1600" b="0" i="0" u="none" strike="noStrike" dirty="0">
                          <a:solidFill>
                            <a:srgbClr val="000000"/>
                          </a:solidFill>
                          <a:latin typeface="+mn-lt"/>
                        </a:rPr>
                        <a:t>]</a:t>
                      </a:r>
                    </a:p>
                  </a:txBody>
                  <a:tcPr marL="9525" marR="9525" marT="9525" marB="0" anchor="ctr"/>
                </a:tc>
                <a:tc>
                  <a:txBody>
                    <a:bodyPr/>
                    <a:lstStyle/>
                    <a:p>
                      <a:pPr algn="ctr" fontAlgn="b"/>
                      <a:r>
                        <a:rPr lang="en-US" sz="1600" b="0" i="0" u="none" strike="noStrike" dirty="0">
                          <a:solidFill>
                            <a:srgbClr val="000000"/>
                          </a:solidFill>
                          <a:latin typeface="+mn-lt"/>
                        </a:rPr>
                        <a:t>[ub-1]</a:t>
                      </a:r>
                    </a:p>
                  </a:txBody>
                  <a:tcPr marL="9525" marR="9525" marT="9525" marB="0" anchor="ctr"/>
                </a:tc>
                <a:tc>
                  <a:txBody>
                    <a:bodyPr/>
                    <a:lstStyle/>
                    <a:p>
                      <a:pPr marL="0" indent="85725" algn="ctr" fontAlgn="b"/>
                      <a:endParaRPr lang="en-US" sz="1600" b="0" i="0" u="none" strike="noStrike" dirty="0">
                        <a:solidFill>
                          <a:srgbClr val="000000"/>
                        </a:solidFill>
                        <a:latin typeface="+mn-lt"/>
                      </a:endParaRPr>
                    </a:p>
                  </a:txBody>
                  <a:tcPr marL="9525" marR="9525" marT="9525" marB="0" anchor="ctr"/>
                </a:tc>
              </a:tr>
              <a:tr h="359977">
                <a:tc>
                  <a:txBody>
                    <a:bodyPr/>
                    <a:lstStyle/>
                    <a:p>
                      <a:pPr algn="ctr" fontAlgn="b"/>
                      <a:r>
                        <a:rPr lang="en-US" sz="1400" b="0" i="0" u="none" strike="noStrike" dirty="0" smtClean="0">
                          <a:solidFill>
                            <a:srgbClr val="000000"/>
                          </a:solidFill>
                          <a:latin typeface="+mn-lt"/>
                        </a:rPr>
                        <a:t>2314</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Mon 23:30</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0:23</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4.5</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0.5</a:t>
                      </a:r>
                      <a:endParaRPr lang="en-US" sz="1400" b="0" i="0" u="none" strike="noStrike" dirty="0">
                        <a:solidFill>
                          <a:srgbClr val="000000"/>
                        </a:solidFill>
                        <a:latin typeface="+mn-lt"/>
                      </a:endParaRPr>
                    </a:p>
                  </a:txBody>
                  <a:tcPr marL="9525" marR="9525" marT="9525" marB="0" anchor="ctr"/>
                </a:tc>
                <a:tc>
                  <a:txBody>
                    <a:bodyPr/>
                    <a:lstStyle/>
                    <a:p>
                      <a:pPr marL="0" marR="0" indent="85725"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latin typeface="+mn-lt"/>
                        </a:rPr>
                        <a:t>QPS (RB.23)</a:t>
                      </a:r>
                      <a:endParaRPr lang="en-US" sz="1400" b="0" i="0" u="none" strike="noStrike" dirty="0">
                        <a:solidFill>
                          <a:srgbClr val="FF0000"/>
                        </a:solidFill>
                        <a:latin typeface="+mn-lt"/>
                      </a:endParaRPr>
                    </a:p>
                  </a:txBody>
                  <a:tcPr marL="9525" marR="9525" marT="9525" marB="0" anchor="ctr"/>
                </a:tc>
              </a:tr>
              <a:tr h="359977">
                <a:tc>
                  <a:txBody>
                    <a:bodyPr/>
                    <a:lstStyle/>
                    <a:p>
                      <a:pPr algn="ctr" fontAlgn="b"/>
                      <a:r>
                        <a:rPr lang="en-US" sz="1400" b="0" i="0" u="none" strike="noStrike" dirty="0" smtClean="0">
                          <a:solidFill>
                            <a:srgbClr val="000000"/>
                          </a:solidFill>
                          <a:latin typeface="+mn-lt"/>
                        </a:rPr>
                        <a:t>2315</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Tue 4:33</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7:21</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4.2</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5.8</a:t>
                      </a:r>
                      <a:endParaRPr lang="en-US" sz="1400" b="0" i="0" u="none" strike="noStrike" dirty="0">
                        <a:solidFill>
                          <a:srgbClr val="000000"/>
                        </a:solidFill>
                        <a:latin typeface="+mn-lt"/>
                      </a:endParaRPr>
                    </a:p>
                  </a:txBody>
                  <a:tcPr marL="9525" marR="9525" marT="9525" marB="0" anchor="ctr"/>
                </a:tc>
                <a:tc>
                  <a:txBody>
                    <a:bodyPr/>
                    <a:lstStyle/>
                    <a:p>
                      <a:pPr marL="0" marR="0" indent="85725"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B050"/>
                          </a:solidFill>
                          <a:latin typeface="+mn-lt"/>
                        </a:rPr>
                        <a:t>Programmed dump</a:t>
                      </a:r>
                    </a:p>
                  </a:txBody>
                  <a:tcPr marL="9525" marR="9525" marT="9525" marB="0" anchor="ctr"/>
                </a:tc>
              </a:tr>
              <a:tr h="359977">
                <a:tc>
                  <a:txBody>
                    <a:bodyPr/>
                    <a:lstStyle/>
                    <a:p>
                      <a:pPr algn="ctr" fontAlgn="b"/>
                      <a:r>
                        <a:rPr lang="en-US" sz="1400" b="0" i="0" u="none" strike="noStrike" dirty="0" smtClean="0">
                          <a:solidFill>
                            <a:srgbClr val="000000"/>
                          </a:solidFill>
                          <a:latin typeface="+mn-lt"/>
                        </a:rPr>
                        <a:t>2316</a:t>
                      </a:r>
                      <a:endParaRPr lang="en-US" sz="1400" b="0" i="0" u="none" strike="noStrike" dirty="0">
                        <a:solidFill>
                          <a:srgbClr val="000000"/>
                        </a:solidFill>
                        <a:latin typeface="+mn-lt"/>
                      </a:endParaRPr>
                    </a:p>
                  </a:txBody>
                  <a:tcPr marL="9525" marR="9525" marT="9525" marB="0" anchor="ctr"/>
                </a:tc>
                <a:tc>
                  <a:txBody>
                    <a:bodyPr/>
                    <a:lstStyle/>
                    <a:p>
                      <a:pPr algn="ctr"/>
                      <a:r>
                        <a:rPr lang="en-US" sz="1400" dirty="0" smtClean="0">
                          <a:latin typeface="+mn-lt"/>
                        </a:rPr>
                        <a:t>Tue 19:35</a:t>
                      </a:r>
                      <a:endParaRPr lang="en-US" sz="1400" dirty="0">
                        <a:latin typeface="+mn-lt"/>
                      </a:endParaRPr>
                    </a:p>
                  </a:txBody>
                  <a:tcPr anchor="ctr"/>
                </a:tc>
                <a:tc>
                  <a:txBody>
                    <a:bodyPr/>
                    <a:lstStyle/>
                    <a:p>
                      <a:pPr algn="ctr"/>
                      <a:r>
                        <a:rPr lang="en-US" sz="1400" dirty="0">
                          <a:latin typeface="+mn-lt"/>
                        </a:rPr>
                        <a:t>2:50 </a:t>
                      </a:r>
                    </a:p>
                  </a:txBody>
                  <a:tcPr anchor="ctr"/>
                </a:tc>
                <a:tc>
                  <a:txBody>
                    <a:bodyPr/>
                    <a:lstStyle/>
                    <a:p>
                      <a:pPr algn="ctr" fontAlgn="b"/>
                      <a:r>
                        <a:rPr lang="en-US" sz="1400" b="0" i="0" u="none" strike="noStrike" dirty="0" smtClean="0">
                          <a:solidFill>
                            <a:srgbClr val="000000"/>
                          </a:solidFill>
                          <a:latin typeface="+mn-lt"/>
                        </a:rPr>
                        <a:t>4.7</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3.3</a:t>
                      </a:r>
                      <a:endParaRPr lang="en-US" sz="1400" b="0" i="0" u="none" strike="noStrike" dirty="0">
                        <a:solidFill>
                          <a:srgbClr val="000000"/>
                        </a:solidFill>
                        <a:latin typeface="+mn-lt"/>
                      </a:endParaRPr>
                    </a:p>
                  </a:txBody>
                  <a:tcPr marL="9525" marR="9525" marT="9525" marB="0" anchor="ctr"/>
                </a:tc>
                <a:tc>
                  <a:txBody>
                    <a:bodyPr/>
                    <a:lstStyle/>
                    <a:p>
                      <a:pPr marL="0" indent="85725" algn="l" fontAlgn="b"/>
                      <a:r>
                        <a:rPr lang="en-US" sz="1400" b="0" i="0" u="none" strike="noStrike" dirty="0" smtClean="0">
                          <a:solidFill>
                            <a:srgbClr val="FF0000"/>
                          </a:solidFill>
                          <a:latin typeface="+mn-lt"/>
                        </a:rPr>
                        <a:t>RF trip (quench)</a:t>
                      </a:r>
                      <a:endParaRPr lang="en-US" sz="1400" b="0" i="0" u="none" strike="noStrike" dirty="0">
                        <a:solidFill>
                          <a:srgbClr val="FF0000"/>
                        </a:solidFill>
                        <a:latin typeface="+mn-lt"/>
                      </a:endParaRPr>
                    </a:p>
                  </a:txBody>
                  <a:tcPr marL="9525" marR="9525" marT="9525" marB="0" anchor="ctr"/>
                </a:tc>
              </a:tr>
              <a:tr h="359977">
                <a:tc>
                  <a:txBody>
                    <a:bodyPr/>
                    <a:lstStyle/>
                    <a:p>
                      <a:pPr algn="ctr" fontAlgn="b"/>
                      <a:r>
                        <a:rPr lang="en-US" sz="1400" b="0" i="0" u="none" strike="noStrike" dirty="0" smtClean="0">
                          <a:solidFill>
                            <a:srgbClr val="000000"/>
                          </a:solidFill>
                          <a:latin typeface="+mn-lt"/>
                        </a:rPr>
                        <a:t>2317</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Wed </a:t>
                      </a:r>
                      <a:r>
                        <a:rPr lang="en-US" sz="1400" dirty="0" smtClean="0"/>
                        <a:t>13:15</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4:57</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4.1</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4.5</a:t>
                      </a:r>
                      <a:endParaRPr lang="en-US" sz="1400" b="0" i="0" u="none" strike="noStrike" dirty="0">
                        <a:solidFill>
                          <a:srgbClr val="000000"/>
                        </a:solidFill>
                        <a:latin typeface="+mn-lt"/>
                      </a:endParaRPr>
                    </a:p>
                  </a:txBody>
                  <a:tcPr marL="9525" marR="9525" marT="9525" marB="0" anchor="ctr"/>
                </a:tc>
                <a:tc>
                  <a:txBody>
                    <a:bodyPr/>
                    <a:lstStyle/>
                    <a:p>
                      <a:pPr marL="0" marR="0" indent="85725"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B050"/>
                          </a:solidFill>
                          <a:latin typeface="+mn-lt"/>
                        </a:rPr>
                        <a:t>Programmed dump</a:t>
                      </a:r>
                    </a:p>
                  </a:txBody>
                  <a:tcPr marL="9525" marR="9525" marT="9525" marB="0" anchor="ctr"/>
                </a:tc>
              </a:tr>
              <a:tr h="359977">
                <a:tc>
                  <a:txBody>
                    <a:bodyPr/>
                    <a:lstStyle/>
                    <a:p>
                      <a:pPr algn="ctr" fontAlgn="b"/>
                      <a:r>
                        <a:rPr lang="en-US" sz="1400" b="0" i="0" u="none" strike="noStrike" dirty="0" smtClean="0">
                          <a:solidFill>
                            <a:srgbClr val="000000"/>
                          </a:solidFill>
                          <a:latin typeface="+mn-lt"/>
                        </a:rPr>
                        <a:t>2318</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Wed 21:53</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5:36</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4.6</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5.5</a:t>
                      </a:r>
                      <a:endParaRPr lang="en-US" sz="1400" b="0" i="0" u="none" strike="noStrike" dirty="0">
                        <a:solidFill>
                          <a:srgbClr val="000000"/>
                        </a:solidFill>
                        <a:latin typeface="+mn-lt"/>
                      </a:endParaRPr>
                    </a:p>
                  </a:txBody>
                  <a:tcPr marL="9525" marR="9525" marT="9525" marB="0" anchor="ctr"/>
                </a:tc>
                <a:tc>
                  <a:txBody>
                    <a:bodyPr/>
                    <a:lstStyle/>
                    <a:p>
                      <a:pPr marL="0" marR="0" indent="85725"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B050"/>
                          </a:solidFill>
                          <a:latin typeface="+mn-lt"/>
                        </a:rPr>
                        <a:t>Programmed dump</a:t>
                      </a:r>
                    </a:p>
                  </a:txBody>
                  <a:tcPr marL="9525" marR="9525" marT="9525" marB="0" anchor="ctr"/>
                </a:tc>
              </a:tr>
              <a:tr h="359977">
                <a:tc>
                  <a:txBody>
                    <a:bodyPr/>
                    <a:lstStyle/>
                    <a:p>
                      <a:pPr algn="ctr" fontAlgn="b"/>
                      <a:r>
                        <a:rPr lang="en-US" sz="1400" b="0" i="0" u="none" strike="noStrike" dirty="0" smtClean="0">
                          <a:solidFill>
                            <a:srgbClr val="000000"/>
                          </a:solidFill>
                          <a:latin typeface="+mn-lt"/>
                        </a:rPr>
                        <a:t>2319</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Thu 9:04</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9:02</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4.7</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5.7</a:t>
                      </a:r>
                      <a:endParaRPr lang="en-US" sz="1400" b="0" i="0" u="none" strike="noStrike" dirty="0">
                        <a:solidFill>
                          <a:srgbClr val="000000"/>
                        </a:solidFill>
                        <a:latin typeface="+mn-lt"/>
                      </a:endParaRPr>
                    </a:p>
                  </a:txBody>
                  <a:tcPr marL="9525" marR="9525" marT="9525" marB="0" anchor="ctr"/>
                </a:tc>
                <a:tc>
                  <a:txBody>
                    <a:bodyPr/>
                    <a:lstStyle/>
                    <a:p>
                      <a:pPr marL="0" marR="0" indent="85725"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B050"/>
                          </a:solidFill>
                          <a:latin typeface="+mn-lt"/>
                        </a:rPr>
                        <a:t>Programmed dump</a:t>
                      </a:r>
                    </a:p>
                  </a:txBody>
                  <a:tcPr marL="9525" marR="9525" marT="9525" marB="0" anchor="ctr"/>
                </a:tc>
              </a:tr>
              <a:tr h="359977">
                <a:tc>
                  <a:txBody>
                    <a:bodyPr/>
                    <a:lstStyle/>
                    <a:p>
                      <a:pPr algn="ctr" fontAlgn="b"/>
                      <a:r>
                        <a:rPr lang="en-US" sz="1400" b="0" i="0" u="none" strike="noStrike" dirty="0" smtClean="0">
                          <a:solidFill>
                            <a:srgbClr val="000000"/>
                          </a:solidFill>
                          <a:latin typeface="+mn-lt"/>
                        </a:rPr>
                        <a:t>2320</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Thu</a:t>
                      </a:r>
                      <a:r>
                        <a:rPr lang="en-US" sz="1400" b="0" i="0" u="none" strike="noStrike" baseline="0" dirty="0" smtClean="0">
                          <a:solidFill>
                            <a:srgbClr val="000000"/>
                          </a:solidFill>
                          <a:latin typeface="+mn-lt"/>
                        </a:rPr>
                        <a:t> 22:45</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5:23</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5.0</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5.7</a:t>
                      </a:r>
                      <a:endParaRPr lang="en-US" sz="1400" b="0" i="0" u="none" strike="noStrike" dirty="0">
                        <a:solidFill>
                          <a:srgbClr val="000000"/>
                        </a:solidFill>
                        <a:latin typeface="+mn-lt"/>
                      </a:endParaRPr>
                    </a:p>
                  </a:txBody>
                  <a:tcPr marL="9525" marR="9525" marT="9525" marB="0" anchor="ctr"/>
                </a:tc>
                <a:tc>
                  <a:txBody>
                    <a:bodyPr/>
                    <a:lstStyle/>
                    <a:p>
                      <a:pPr marL="0" indent="85725" algn="l" fontAlgn="b"/>
                      <a:r>
                        <a:rPr lang="en-US" sz="1400" b="0" i="0" u="none" strike="noStrike" dirty="0" smtClean="0">
                          <a:solidFill>
                            <a:srgbClr val="00B050"/>
                          </a:solidFill>
                          <a:latin typeface="+mn-lt"/>
                        </a:rPr>
                        <a:t>Programmed dump</a:t>
                      </a:r>
                      <a:endParaRPr lang="en-US" sz="1400" b="0" i="0" u="none" strike="noStrike" dirty="0">
                        <a:solidFill>
                          <a:srgbClr val="00B050"/>
                        </a:solidFill>
                        <a:latin typeface="+mn-lt"/>
                      </a:endParaRPr>
                    </a:p>
                  </a:txBody>
                  <a:tcPr marL="9525" marR="9525" marT="9525" marB="0" anchor="ctr"/>
                </a:tc>
              </a:tr>
              <a:tr h="359977">
                <a:tc>
                  <a:txBody>
                    <a:bodyPr/>
                    <a:lstStyle/>
                    <a:p>
                      <a:pPr algn="ctr" fontAlgn="b"/>
                      <a:r>
                        <a:rPr lang="en-US" sz="1400" b="0" i="0" u="none" strike="noStrike" dirty="0" smtClean="0">
                          <a:solidFill>
                            <a:srgbClr val="000000"/>
                          </a:solidFill>
                          <a:latin typeface="+mn-lt"/>
                        </a:rPr>
                        <a:t>2325</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Sat 8:04</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5:43</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4.8</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5.6</a:t>
                      </a:r>
                      <a:endParaRPr lang="en-US" sz="1400" b="0" i="0" u="none" strike="noStrike" dirty="0">
                        <a:solidFill>
                          <a:srgbClr val="000000"/>
                        </a:solidFill>
                        <a:latin typeface="+mn-lt"/>
                      </a:endParaRPr>
                    </a:p>
                  </a:txBody>
                  <a:tcPr marL="9525" marR="9525" marT="9525" marB="0" anchor="ctr"/>
                </a:tc>
                <a:tc>
                  <a:txBody>
                    <a:bodyPr/>
                    <a:lstStyle/>
                    <a:p>
                      <a:pPr marL="0" indent="87313"/>
                      <a:r>
                        <a:rPr lang="en-US" sz="1400" dirty="0" smtClean="0">
                          <a:solidFill>
                            <a:srgbClr val="FF0000"/>
                          </a:solidFill>
                        </a:rPr>
                        <a:t>QPS,</a:t>
                      </a:r>
                      <a:r>
                        <a:rPr lang="en-US" sz="1400" baseline="0" dirty="0" smtClean="0">
                          <a:solidFill>
                            <a:srgbClr val="FF0000"/>
                          </a:solidFill>
                        </a:rPr>
                        <a:t> trip of </a:t>
                      </a:r>
                      <a:r>
                        <a:rPr lang="en-US" sz="1400" dirty="0" smtClean="0">
                          <a:solidFill>
                            <a:srgbClr val="FF0000"/>
                          </a:solidFill>
                        </a:rPr>
                        <a:t>RQF/RQD.A45</a:t>
                      </a:r>
                    </a:p>
                  </a:txBody>
                  <a:tcPr marL="9525" marR="9525" marT="9525" marB="0" anchor="ctr"/>
                </a:tc>
              </a:tr>
              <a:tr h="359977">
                <a:tc>
                  <a:txBody>
                    <a:bodyPr/>
                    <a:lstStyle/>
                    <a:p>
                      <a:pPr algn="ctr" fontAlgn="b"/>
                      <a:r>
                        <a:rPr lang="en-US" sz="1400" b="0" i="0" u="none" strike="noStrike" dirty="0" smtClean="0">
                          <a:solidFill>
                            <a:srgbClr val="000000"/>
                          </a:solidFill>
                          <a:latin typeface="+mn-lt"/>
                        </a:rPr>
                        <a:t>2327</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Sat 19:58</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0:34</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5.2</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0.9</a:t>
                      </a:r>
                      <a:endParaRPr lang="en-US" sz="1400" b="0" i="0" u="none" strike="noStrike" dirty="0">
                        <a:solidFill>
                          <a:srgbClr val="000000"/>
                        </a:solidFill>
                        <a:latin typeface="+mn-lt"/>
                      </a:endParaRPr>
                    </a:p>
                  </a:txBody>
                  <a:tcPr marL="9525" marR="9525" marT="9525" marB="0" anchor="ctr"/>
                </a:tc>
                <a:tc>
                  <a:txBody>
                    <a:bodyPr/>
                    <a:lstStyle/>
                    <a:p>
                      <a:pPr marL="0" indent="85725" algn="l" fontAlgn="b"/>
                      <a:r>
                        <a:rPr lang="en-US" sz="1400" dirty="0" smtClean="0">
                          <a:solidFill>
                            <a:srgbClr val="FF0000"/>
                          </a:solidFill>
                        </a:rPr>
                        <a:t>LBDS Self-trigger</a:t>
                      </a:r>
                      <a:endParaRPr lang="en-US" sz="1400" b="0" i="0" u="none" strike="noStrike" dirty="0">
                        <a:solidFill>
                          <a:srgbClr val="FF0000"/>
                        </a:solidFill>
                        <a:latin typeface="+mn-lt"/>
                      </a:endParaRPr>
                    </a:p>
                  </a:txBody>
                  <a:tcPr marL="9525" marR="9525" marT="9525" marB="0" anchor="ctr"/>
                </a:tc>
              </a:tr>
              <a:tr h="359977">
                <a:tc>
                  <a:txBody>
                    <a:bodyPr/>
                    <a:lstStyle/>
                    <a:p>
                      <a:pPr algn="ctr" fontAlgn="b"/>
                      <a:r>
                        <a:rPr lang="en-US" sz="1400" b="0" i="0" u="none" strike="noStrike" dirty="0" smtClean="0">
                          <a:solidFill>
                            <a:srgbClr val="000000"/>
                          </a:solidFill>
                          <a:latin typeface="+mn-lt"/>
                        </a:rPr>
                        <a:t>2328</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Sun</a:t>
                      </a:r>
                      <a:r>
                        <a:rPr lang="en-US" sz="1400" b="0" i="0" u="none" strike="noStrike" baseline="0" dirty="0" smtClean="0">
                          <a:solidFill>
                            <a:srgbClr val="000000"/>
                          </a:solidFill>
                          <a:latin typeface="+mn-lt"/>
                        </a:rPr>
                        <a:t> 0:03</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chemeClr val="tx1"/>
                          </a:solidFill>
                          <a:latin typeface="+mn-lt"/>
                        </a:rPr>
                        <a:t>6:08</a:t>
                      </a:r>
                      <a:endParaRPr lang="en-US" sz="1400" b="0" i="0" u="none" strike="noStrike" dirty="0">
                        <a:solidFill>
                          <a:schemeClr val="tx1"/>
                        </a:solidFill>
                        <a:latin typeface="+mn-lt"/>
                      </a:endParaRPr>
                    </a:p>
                  </a:txBody>
                  <a:tcPr marL="9525" marR="9525" marT="9525" marB="0" anchor="ctr"/>
                </a:tc>
                <a:tc>
                  <a:txBody>
                    <a:bodyPr/>
                    <a:lstStyle/>
                    <a:p>
                      <a:pPr algn="ctr" fontAlgn="b"/>
                      <a:r>
                        <a:rPr lang="en-US" sz="1400" b="0" i="0" u="none" strike="noStrike" dirty="0" smtClean="0">
                          <a:solidFill>
                            <a:schemeClr val="tx1"/>
                          </a:solidFill>
                          <a:latin typeface="+mn-lt"/>
                        </a:rPr>
                        <a:t>5.3</a:t>
                      </a:r>
                      <a:endParaRPr lang="en-US" sz="1400" b="0" i="0" u="none" strike="noStrike" dirty="0">
                        <a:solidFill>
                          <a:schemeClr val="tx1"/>
                        </a:solidFill>
                        <a:latin typeface="+mn-lt"/>
                      </a:endParaRPr>
                    </a:p>
                  </a:txBody>
                  <a:tcPr marL="9525" marR="9525" marT="9525" marB="0" anchor="ctr"/>
                </a:tc>
                <a:tc>
                  <a:txBody>
                    <a:bodyPr/>
                    <a:lstStyle/>
                    <a:p>
                      <a:pPr algn="ctr" fontAlgn="b"/>
                      <a:r>
                        <a:rPr lang="en-US" sz="1400" b="0" i="0" u="none" strike="noStrike" dirty="0" smtClean="0">
                          <a:solidFill>
                            <a:schemeClr val="tx1"/>
                          </a:solidFill>
                          <a:latin typeface="+mn-lt"/>
                        </a:rPr>
                        <a:t>6.4</a:t>
                      </a:r>
                      <a:endParaRPr lang="en-US" sz="1400" b="0" i="0" u="none" strike="noStrike" dirty="0">
                        <a:solidFill>
                          <a:schemeClr val="tx1"/>
                        </a:solidFill>
                        <a:latin typeface="+mn-lt"/>
                      </a:endParaRPr>
                    </a:p>
                  </a:txBody>
                  <a:tcPr marL="9525" marR="9525" marT="9525" marB="0" anchor="ctr"/>
                </a:tc>
                <a:tc>
                  <a:txBody>
                    <a:bodyPr/>
                    <a:lstStyle/>
                    <a:p>
                      <a:pPr marL="0" marR="0" indent="85725"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B050"/>
                          </a:solidFill>
                          <a:latin typeface="+mn-lt"/>
                        </a:rPr>
                        <a:t>Programmed dump</a:t>
                      </a:r>
                    </a:p>
                  </a:txBody>
                  <a:tcPr marL="9525" marR="9525" marT="9525" marB="0" anchor="ctr"/>
                </a:tc>
              </a:tr>
              <a:tr h="359977">
                <a:tc>
                  <a:txBody>
                    <a:bodyPr/>
                    <a:lstStyle/>
                    <a:p>
                      <a:pPr algn="ctr" fontAlgn="b"/>
                      <a:r>
                        <a:rPr lang="en-US" sz="1400" b="0" i="0" u="none" strike="noStrike" dirty="0" smtClean="0">
                          <a:solidFill>
                            <a:srgbClr val="000000"/>
                          </a:solidFill>
                          <a:latin typeface="+mn-lt"/>
                        </a:rPr>
                        <a:t>2329</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Sun12:29</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chemeClr val="tx1"/>
                          </a:solidFill>
                          <a:latin typeface="+mn-lt"/>
                        </a:rPr>
                        <a:t>6:18</a:t>
                      </a:r>
                      <a:endParaRPr lang="en-US" sz="1400" b="0" i="0" u="none" strike="noStrike" dirty="0">
                        <a:solidFill>
                          <a:schemeClr val="tx1"/>
                        </a:solidFill>
                        <a:latin typeface="+mn-lt"/>
                      </a:endParaRPr>
                    </a:p>
                  </a:txBody>
                  <a:tcPr marL="9525" marR="9525" marT="9525" marB="0" anchor="ctr"/>
                </a:tc>
                <a:tc>
                  <a:txBody>
                    <a:bodyPr/>
                    <a:lstStyle/>
                    <a:p>
                      <a:pPr algn="ctr" fontAlgn="b"/>
                      <a:r>
                        <a:rPr lang="en-US" sz="1400" b="0" i="0" u="none" strike="noStrike" dirty="0" smtClean="0">
                          <a:solidFill>
                            <a:schemeClr val="tx1"/>
                          </a:solidFill>
                          <a:latin typeface="+mn-lt"/>
                        </a:rPr>
                        <a:t>4.9</a:t>
                      </a:r>
                      <a:endParaRPr lang="en-US" sz="1400" b="0" i="0" u="none" strike="noStrike" dirty="0">
                        <a:solidFill>
                          <a:schemeClr val="tx1"/>
                        </a:solidFill>
                        <a:latin typeface="+mn-lt"/>
                      </a:endParaRPr>
                    </a:p>
                  </a:txBody>
                  <a:tcPr marL="9525" marR="9525" marT="9525" marB="0" anchor="ctr"/>
                </a:tc>
                <a:tc>
                  <a:txBody>
                    <a:bodyPr/>
                    <a:lstStyle/>
                    <a:p>
                      <a:pPr algn="ctr" fontAlgn="b"/>
                      <a:r>
                        <a:rPr lang="en-US" sz="1400" b="0" i="0" u="none" strike="noStrike" dirty="0" smtClean="0">
                          <a:solidFill>
                            <a:schemeClr val="tx1"/>
                          </a:solidFill>
                          <a:latin typeface="+mn-lt"/>
                        </a:rPr>
                        <a:t>6.2</a:t>
                      </a:r>
                      <a:endParaRPr lang="en-US" sz="1400" b="0" i="0" u="none" strike="noStrike" dirty="0">
                        <a:solidFill>
                          <a:schemeClr val="tx1"/>
                        </a:solidFill>
                        <a:latin typeface="+mn-lt"/>
                      </a:endParaRPr>
                    </a:p>
                  </a:txBody>
                  <a:tcPr marL="9525" marR="9525" marT="9525" marB="0" anchor="ctr"/>
                </a:tc>
                <a:tc>
                  <a:txBody>
                    <a:bodyPr/>
                    <a:lstStyle/>
                    <a:p>
                      <a:pPr marL="0" marR="0" indent="85725"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B050"/>
                          </a:solidFill>
                          <a:latin typeface="+mn-lt"/>
                        </a:rPr>
                        <a:t>Programmed dump</a:t>
                      </a:r>
                    </a:p>
                  </a:txBody>
                  <a:tcPr marL="9525" marR="9525" marT="9525" marB="0" anchor="ctr"/>
                </a:tc>
              </a:tr>
              <a:tr h="359977">
                <a:tc>
                  <a:txBody>
                    <a:bodyPr/>
                    <a:lstStyle/>
                    <a:p>
                      <a:pPr algn="ctr" fontAlgn="b"/>
                      <a:r>
                        <a:rPr lang="en-US" sz="1400" b="0" i="0" u="none" strike="noStrike" dirty="0" smtClean="0">
                          <a:solidFill>
                            <a:srgbClr val="000000"/>
                          </a:solidFill>
                          <a:latin typeface="+mn-lt"/>
                        </a:rPr>
                        <a:t>2330</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rgbClr val="000000"/>
                          </a:solidFill>
                          <a:latin typeface="+mn-lt"/>
                        </a:rPr>
                        <a:t>Sun 22:03</a:t>
                      </a:r>
                      <a:endParaRPr lang="en-US" sz="1400" b="0" i="0" u="none" strike="noStrike" dirty="0">
                        <a:solidFill>
                          <a:srgbClr val="000000"/>
                        </a:solidFill>
                        <a:latin typeface="+mn-lt"/>
                      </a:endParaRPr>
                    </a:p>
                  </a:txBody>
                  <a:tcPr marL="9525" marR="9525" marT="9525" marB="0" anchor="ctr"/>
                </a:tc>
                <a:tc>
                  <a:txBody>
                    <a:bodyPr/>
                    <a:lstStyle/>
                    <a:p>
                      <a:pPr algn="ctr" fontAlgn="b"/>
                      <a:r>
                        <a:rPr lang="en-US" sz="1400" b="0" i="0" u="none" strike="noStrike" dirty="0" smtClean="0">
                          <a:solidFill>
                            <a:schemeClr val="tx1"/>
                          </a:solidFill>
                          <a:latin typeface="+mn-lt"/>
                        </a:rPr>
                        <a:t>7:09</a:t>
                      </a:r>
                      <a:endParaRPr lang="en-US" sz="1400" b="0" i="0" u="none" strike="noStrike" dirty="0">
                        <a:solidFill>
                          <a:schemeClr val="tx1"/>
                        </a:solidFill>
                        <a:latin typeface="+mn-lt"/>
                      </a:endParaRPr>
                    </a:p>
                  </a:txBody>
                  <a:tcPr marL="9525" marR="9525" marT="9525" marB="0" anchor="ctr"/>
                </a:tc>
                <a:tc>
                  <a:txBody>
                    <a:bodyPr/>
                    <a:lstStyle/>
                    <a:p>
                      <a:pPr algn="ctr" fontAlgn="b"/>
                      <a:r>
                        <a:rPr lang="en-US" sz="1400" b="0" i="0" u="none" strike="noStrike" dirty="0" smtClean="0">
                          <a:solidFill>
                            <a:schemeClr val="tx1"/>
                          </a:solidFill>
                          <a:latin typeface="+mn-lt"/>
                        </a:rPr>
                        <a:t>5.2</a:t>
                      </a:r>
                      <a:endParaRPr lang="en-US" sz="1400" b="0" i="0" u="none" strike="noStrike" dirty="0">
                        <a:solidFill>
                          <a:schemeClr val="tx1"/>
                        </a:solidFill>
                        <a:latin typeface="+mn-lt"/>
                      </a:endParaRPr>
                    </a:p>
                  </a:txBody>
                  <a:tcPr marL="9525" marR="9525" marT="9525" marB="0" anchor="ctr"/>
                </a:tc>
                <a:tc>
                  <a:txBody>
                    <a:bodyPr/>
                    <a:lstStyle/>
                    <a:p>
                      <a:pPr algn="ctr" fontAlgn="b"/>
                      <a:r>
                        <a:rPr lang="en-US" sz="1400" b="0" i="0" u="none" strike="noStrike" dirty="0" smtClean="0">
                          <a:solidFill>
                            <a:schemeClr val="tx1"/>
                          </a:solidFill>
                          <a:latin typeface="+mn-lt"/>
                        </a:rPr>
                        <a:t>6.9</a:t>
                      </a:r>
                      <a:endParaRPr lang="en-US" sz="1400" b="0" i="0" u="none" strike="noStrike" dirty="0">
                        <a:solidFill>
                          <a:schemeClr val="tx1"/>
                        </a:solidFill>
                        <a:latin typeface="+mn-lt"/>
                      </a:endParaRPr>
                    </a:p>
                  </a:txBody>
                  <a:tcPr marL="9525" marR="9525" marT="9525" marB="0" anchor="ctr"/>
                </a:tc>
                <a:tc>
                  <a:txBody>
                    <a:bodyPr/>
                    <a:lstStyle/>
                    <a:p>
                      <a:pPr marL="0" marR="0" indent="85725"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B050"/>
                          </a:solidFill>
                          <a:latin typeface="+mn-lt"/>
                        </a:rPr>
                        <a:t>Programmed dump</a:t>
                      </a:r>
                    </a:p>
                  </a:txBody>
                  <a:tcPr marL="9525" marR="9525" marT="9525" marB="0" anchor="ctr"/>
                </a:tc>
              </a:tr>
              <a:tr h="359977">
                <a:tc>
                  <a:txBody>
                    <a:bodyPr/>
                    <a:lstStyle/>
                    <a:p>
                      <a:pPr algn="ctr" fontAlgn="b"/>
                      <a:endParaRPr lang="en-US" sz="1400" b="0" i="0" u="none" strike="noStrike" dirty="0">
                        <a:solidFill>
                          <a:srgbClr val="000000"/>
                        </a:solidFill>
                        <a:latin typeface="+mn-lt"/>
                      </a:endParaRPr>
                    </a:p>
                  </a:txBody>
                  <a:tcPr marL="9525" marR="9525" marT="9525" marB="0" anchor="ctr"/>
                </a:tc>
                <a:tc>
                  <a:txBody>
                    <a:bodyPr/>
                    <a:lstStyle/>
                    <a:p>
                      <a:pPr algn="ctr" fontAlgn="b"/>
                      <a:endParaRPr lang="en-US" sz="1400" b="0" i="0" u="none" strike="noStrike" dirty="0">
                        <a:solidFill>
                          <a:srgbClr val="000000"/>
                        </a:solidFill>
                        <a:latin typeface="+mn-lt"/>
                      </a:endParaRPr>
                    </a:p>
                  </a:txBody>
                  <a:tcPr marL="9525" marR="9525" marT="9525" marB="0" anchor="ctr"/>
                </a:tc>
                <a:tc>
                  <a:txBody>
                    <a:bodyPr/>
                    <a:lstStyle/>
                    <a:p>
                      <a:pPr algn="ctr" fontAlgn="b"/>
                      <a:endParaRPr lang="en-US" sz="1400" b="0" i="0" u="none" strike="noStrike" dirty="0">
                        <a:solidFill>
                          <a:schemeClr val="tx1"/>
                        </a:solidFill>
                        <a:latin typeface="+mn-lt"/>
                      </a:endParaRPr>
                    </a:p>
                  </a:txBody>
                  <a:tcPr marL="9525" marR="9525" marT="9525" marB="0" anchor="ctr"/>
                </a:tc>
                <a:tc>
                  <a:txBody>
                    <a:bodyPr/>
                    <a:lstStyle/>
                    <a:p>
                      <a:pPr algn="ctr" fontAlgn="b"/>
                      <a:endParaRPr lang="en-US" sz="1400" b="0" i="0" u="none" strike="noStrike" dirty="0">
                        <a:solidFill>
                          <a:schemeClr val="tx1"/>
                        </a:solidFill>
                        <a:latin typeface="+mn-lt"/>
                      </a:endParaRPr>
                    </a:p>
                  </a:txBody>
                  <a:tcPr marL="9525" marR="9525" marT="9525" marB="0" anchor="ctr"/>
                </a:tc>
                <a:tc>
                  <a:txBody>
                    <a:bodyPr/>
                    <a:lstStyle/>
                    <a:p>
                      <a:pPr algn="ctr" fontAlgn="b"/>
                      <a:endParaRPr lang="en-US" sz="1400" b="0" i="0" u="none" strike="noStrike" dirty="0">
                        <a:solidFill>
                          <a:schemeClr val="tx1"/>
                        </a:solidFill>
                        <a:latin typeface="+mn-lt"/>
                      </a:endParaRPr>
                    </a:p>
                  </a:txBody>
                  <a:tcPr marL="9525" marR="9525" marT="9525" marB="0" anchor="ctr"/>
                </a:tc>
                <a:tc>
                  <a:txBody>
                    <a:bodyPr/>
                    <a:lstStyle/>
                    <a:p>
                      <a:pPr marL="0" indent="85725" algn="l" fontAlgn="b"/>
                      <a:endParaRPr lang="en-US" sz="1400" b="0" i="0" u="none" strike="noStrike" dirty="0">
                        <a:solidFill>
                          <a:srgbClr val="000000"/>
                        </a:solidFill>
                        <a:latin typeface="+mn-lt"/>
                      </a:endParaRPr>
                    </a:p>
                  </a:txBody>
                  <a:tcPr marL="9525" marR="9525" marT="9525" marB="0"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Operator dump after ~6 hours in stable beams</a:t>
            </a:r>
            <a:endParaRPr lang="en-US" dirty="0"/>
          </a:p>
        </p:txBody>
      </p:sp>
      <p:pic>
        <p:nvPicPr>
          <p:cNvPr id="28674" name="Picture 2"/>
          <p:cNvPicPr>
            <a:picLocks noChangeAspect="1" noChangeArrowheads="1"/>
          </p:cNvPicPr>
          <p:nvPr/>
        </p:nvPicPr>
        <p:blipFill>
          <a:blip r:embed="rId2" cstate="print"/>
          <a:srcRect/>
          <a:stretch>
            <a:fillRect/>
          </a:stretch>
        </p:blipFill>
        <p:spPr bwMode="auto">
          <a:xfrm>
            <a:off x="781050" y="933028"/>
            <a:ext cx="7581900" cy="5448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Beam Current and Luminosity Plot</a:t>
            </a:r>
            <a:endParaRPr lang="en-US" dirty="0"/>
          </a:p>
        </p:txBody>
      </p:sp>
      <p:pic>
        <p:nvPicPr>
          <p:cNvPr id="6145" name="Picture 1"/>
          <p:cNvPicPr>
            <a:picLocks noChangeAspect="1" noChangeArrowheads="1"/>
          </p:cNvPicPr>
          <p:nvPr/>
        </p:nvPicPr>
        <p:blipFill>
          <a:blip r:embed="rId2" cstate="print"/>
          <a:srcRect l="7092" t="17280" r="11524" b="23321"/>
          <a:stretch>
            <a:fillRect/>
          </a:stretch>
        </p:blipFill>
        <p:spPr bwMode="auto">
          <a:xfrm>
            <a:off x="210442" y="1412776"/>
            <a:ext cx="8682038" cy="3960440"/>
          </a:xfrm>
          <a:prstGeom prst="rect">
            <a:avLst/>
          </a:prstGeom>
          <a:noFill/>
          <a:ln w="9525">
            <a:noFill/>
            <a:miter lim="800000"/>
            <a:headEnd/>
            <a:tailEnd/>
          </a:ln>
        </p:spPr>
      </p:pic>
      <p:sp>
        <p:nvSpPr>
          <p:cNvPr id="6" name="Rectangle 5"/>
          <p:cNvSpPr/>
          <p:nvPr/>
        </p:nvSpPr>
        <p:spPr>
          <a:xfrm>
            <a:off x="755576" y="3284984"/>
            <a:ext cx="720080" cy="307777"/>
          </a:xfrm>
          <a:prstGeom prst="rect">
            <a:avLst/>
          </a:prstGeom>
        </p:spPr>
        <p:txBody>
          <a:bodyPr wrap="square">
            <a:spAutoFit/>
          </a:bodyPr>
          <a:lstStyle/>
          <a:p>
            <a:r>
              <a:rPr lang="en-US" b="1" dirty="0" err="1" smtClean="0">
                <a:solidFill>
                  <a:srgbClr val="FFFF00"/>
                </a:solidFill>
                <a:latin typeface="Arial"/>
              </a:rPr>
              <a:t>Cryo</a:t>
            </a:r>
            <a:r>
              <a:rPr lang="en-US" sz="1200" dirty="0" smtClean="0">
                <a:latin typeface="Arial"/>
              </a:rPr>
              <a:t> </a:t>
            </a:r>
            <a:endParaRPr lang="en-US" dirty="0"/>
          </a:p>
        </p:txBody>
      </p:sp>
      <p:sp>
        <p:nvSpPr>
          <p:cNvPr id="7" name="Rectangle 6"/>
          <p:cNvSpPr/>
          <p:nvPr/>
        </p:nvSpPr>
        <p:spPr>
          <a:xfrm>
            <a:off x="2771800" y="3933056"/>
            <a:ext cx="864096" cy="307777"/>
          </a:xfrm>
          <a:prstGeom prst="rect">
            <a:avLst/>
          </a:prstGeom>
        </p:spPr>
        <p:txBody>
          <a:bodyPr wrap="square">
            <a:spAutoFit/>
          </a:bodyPr>
          <a:lstStyle/>
          <a:p>
            <a:r>
              <a:rPr lang="en-US" b="1" dirty="0" smtClean="0">
                <a:solidFill>
                  <a:srgbClr val="FFFF00"/>
                </a:solidFill>
                <a:latin typeface="Arial"/>
              </a:rPr>
              <a:t>POPS</a:t>
            </a:r>
            <a:r>
              <a:rPr lang="en-US" dirty="0" smtClean="0">
                <a:latin typeface="Arial"/>
              </a:rPr>
              <a:t> </a:t>
            </a:r>
            <a:endParaRPr lang="en-US" dirty="0"/>
          </a:p>
        </p:txBody>
      </p:sp>
      <p:sp>
        <p:nvSpPr>
          <p:cNvPr id="8" name="Rectangle 7"/>
          <p:cNvSpPr/>
          <p:nvPr/>
        </p:nvSpPr>
        <p:spPr>
          <a:xfrm rot="16200000">
            <a:off x="2076981" y="4100844"/>
            <a:ext cx="864096" cy="307777"/>
          </a:xfrm>
          <a:prstGeom prst="rect">
            <a:avLst/>
          </a:prstGeom>
        </p:spPr>
        <p:txBody>
          <a:bodyPr wrap="square">
            <a:spAutoFit/>
          </a:bodyPr>
          <a:lstStyle/>
          <a:p>
            <a:r>
              <a:rPr lang="en-US" b="1" dirty="0" smtClean="0">
                <a:solidFill>
                  <a:srgbClr val="FFFF00"/>
                </a:solidFill>
                <a:latin typeface="Arial"/>
              </a:rPr>
              <a:t>POPS</a:t>
            </a:r>
            <a:r>
              <a:rPr lang="en-US" sz="1200" dirty="0" smtClean="0">
                <a:latin typeface="Arial"/>
              </a:rPr>
              <a:t> </a:t>
            </a:r>
            <a:endParaRPr lang="en-US" dirty="0"/>
          </a:p>
        </p:txBody>
      </p:sp>
      <p:sp>
        <p:nvSpPr>
          <p:cNvPr id="9" name="Rectangle 8"/>
          <p:cNvSpPr/>
          <p:nvPr/>
        </p:nvSpPr>
        <p:spPr>
          <a:xfrm>
            <a:off x="5652120" y="3140968"/>
            <a:ext cx="1008112" cy="1169551"/>
          </a:xfrm>
          <a:prstGeom prst="rect">
            <a:avLst/>
          </a:prstGeom>
        </p:spPr>
        <p:txBody>
          <a:bodyPr wrap="square">
            <a:spAutoFit/>
          </a:bodyPr>
          <a:lstStyle/>
          <a:p>
            <a:r>
              <a:rPr lang="en-US" b="1" dirty="0" smtClean="0">
                <a:solidFill>
                  <a:srgbClr val="FFFF00"/>
                </a:solidFill>
                <a:latin typeface="Arial"/>
              </a:rPr>
              <a:t>source refill +</a:t>
            </a:r>
          </a:p>
          <a:p>
            <a:r>
              <a:rPr lang="en-US" b="1" dirty="0" smtClean="0">
                <a:solidFill>
                  <a:srgbClr val="FFFF00"/>
                </a:solidFill>
                <a:latin typeface="Arial"/>
              </a:rPr>
              <a:t>LINAC3 + POPS + RF </a:t>
            </a:r>
            <a:r>
              <a:rPr lang="en-US" sz="1200" dirty="0" smtClean="0">
                <a:latin typeface="Arial"/>
              </a:rPr>
              <a:t> </a:t>
            </a:r>
            <a:endParaRPr lang="en-US" dirty="0"/>
          </a:p>
        </p:txBody>
      </p:sp>
      <p:sp>
        <p:nvSpPr>
          <p:cNvPr id="10" name="Rectangle 9"/>
          <p:cNvSpPr/>
          <p:nvPr/>
        </p:nvSpPr>
        <p:spPr>
          <a:xfrm rot="16200000">
            <a:off x="4716145" y="4911423"/>
            <a:ext cx="1698317" cy="461665"/>
          </a:xfrm>
          <a:prstGeom prst="rect">
            <a:avLst/>
          </a:prstGeom>
          <a:solidFill>
            <a:schemeClr val="bg1"/>
          </a:solidFill>
          <a:ln>
            <a:solidFill>
              <a:schemeClr val="tx1"/>
            </a:solidFill>
          </a:ln>
        </p:spPr>
        <p:txBody>
          <a:bodyPr wrap="square">
            <a:spAutoFit/>
          </a:bodyPr>
          <a:lstStyle/>
          <a:p>
            <a:pPr algn="ctr"/>
            <a:r>
              <a:rPr lang="en-US" sz="1200" dirty="0" smtClean="0">
                <a:latin typeface="Arial"/>
              </a:rPr>
              <a:t>Q FB B1 H triggering QPS RQTF</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Monday: Orbit FB test using a fill for a test dump</a:t>
            </a:r>
            <a:endParaRPr lang="en-US" sz="2800" dirty="0"/>
          </a:p>
        </p:txBody>
      </p:sp>
      <p:sp>
        <p:nvSpPr>
          <p:cNvPr id="4" name="Footer Placeholder 3"/>
          <p:cNvSpPr>
            <a:spLocks noGrp="1"/>
          </p:cNvSpPr>
          <p:nvPr>
            <p:ph type="ftr" sz="quarter" idx="10"/>
          </p:nvPr>
        </p:nvSpPr>
        <p:spPr/>
        <p:txBody>
          <a:bodyPr/>
          <a:lstStyle/>
          <a:p>
            <a:r>
              <a:rPr lang="en-US" smtClean="0">
                <a:solidFill>
                  <a:srgbClr val="00007D"/>
                </a:solidFill>
              </a:rPr>
              <a:t>LHC 8:30 meeting</a:t>
            </a:r>
            <a:endParaRPr lang="en-US" dirty="0">
              <a:solidFill>
                <a:srgbClr val="00007D"/>
              </a:solidFill>
            </a:endParaRPr>
          </a:p>
        </p:txBody>
      </p:sp>
      <p:sp>
        <p:nvSpPr>
          <p:cNvPr id="5" name="Date Placeholder 4"/>
          <p:cNvSpPr>
            <a:spLocks noGrp="1"/>
          </p:cNvSpPr>
          <p:nvPr>
            <p:ph type="dt" sz="half" idx="12"/>
          </p:nvPr>
        </p:nvSpPr>
        <p:spPr/>
        <p:txBody>
          <a:bodyPr/>
          <a:lstStyle/>
          <a:p>
            <a:fld id="{03DA86B3-7CAA-4832-AFD6-354CBE3B41A6}" type="datetime1">
              <a:rPr lang="en-US" smtClean="0">
                <a:solidFill>
                  <a:srgbClr val="00007D"/>
                </a:solidFill>
              </a:rPr>
              <a:pPr/>
              <a:t>11/28/2011</a:t>
            </a:fld>
            <a:endParaRPr lang="en-US" dirty="0">
              <a:solidFill>
                <a:srgbClr val="00007D"/>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467430" y="3168164"/>
            <a:ext cx="8229600" cy="3285256"/>
          </a:xfrm>
          <a:prstGeom prst="rect">
            <a:avLst/>
          </a:prstGeom>
          <a:noFill/>
          <a:ln w="9525">
            <a:noFill/>
            <a:miter lim="800000"/>
            <a:headEnd/>
            <a:tailEnd/>
          </a:ln>
        </p:spPr>
      </p:pic>
      <p:sp>
        <p:nvSpPr>
          <p:cNvPr id="7" name="Content Placeholder 2"/>
          <p:cNvSpPr txBox="1">
            <a:spLocks/>
          </p:cNvSpPr>
          <p:nvPr/>
        </p:nvSpPr>
        <p:spPr bwMode="auto">
          <a:xfrm>
            <a:off x="395420" y="764630"/>
            <a:ext cx="8569190" cy="16552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00007D"/>
              </a:buClr>
              <a:buSzPct val="75000"/>
              <a:buFont typeface="Wingdings" pitchFamily="2" charset="2"/>
              <a:buChar char="n"/>
              <a:defRPr/>
            </a:pPr>
            <a:r>
              <a:rPr lang="en-US" sz="2400" kern="0" dirty="0" smtClean="0">
                <a:solidFill>
                  <a:srgbClr val="00007D"/>
                </a:solidFill>
                <a:latin typeface="Arial"/>
              </a:rPr>
              <a:t>Orbit transients at the ‘matched points’ (where we pass a matched optics) – issue for tight collimators.</a:t>
            </a:r>
          </a:p>
          <a:p>
            <a:pPr marL="742950" lvl="1" indent="-285750">
              <a:spcBef>
                <a:spcPct val="20000"/>
              </a:spcBef>
              <a:buClr>
                <a:srgbClr val="9999CC"/>
              </a:buClr>
              <a:buSzPct val="80000"/>
              <a:buFont typeface="Wingdings" pitchFamily="2" charset="2"/>
              <a:buChar char="¨"/>
            </a:pPr>
            <a:r>
              <a:rPr lang="en-US" sz="2000" kern="0" dirty="0" smtClean="0">
                <a:solidFill>
                  <a:srgbClr val="0000FF"/>
                </a:solidFill>
                <a:latin typeface="Arial"/>
              </a:rPr>
              <a:t>Transients are due to </a:t>
            </a:r>
            <a:r>
              <a:rPr lang="en-US" sz="2000" kern="0" dirty="0" err="1" smtClean="0">
                <a:solidFill>
                  <a:srgbClr val="0000FF"/>
                </a:solidFill>
                <a:latin typeface="Arial"/>
              </a:rPr>
              <a:t>mis</a:t>
            </a:r>
            <a:r>
              <a:rPr lang="en-US" sz="2000" kern="0" dirty="0" smtClean="0">
                <a:solidFill>
                  <a:srgbClr val="0000FF"/>
                </a:solidFill>
                <a:latin typeface="Arial"/>
              </a:rPr>
              <a:t>-match of the Xing and separation bumps due to optics interpolation between matched points.</a:t>
            </a:r>
          </a:p>
          <a:p>
            <a:pPr marL="742950" lvl="1" indent="-285750">
              <a:spcBef>
                <a:spcPct val="20000"/>
              </a:spcBef>
              <a:buClr>
                <a:srgbClr val="9999CC"/>
              </a:buClr>
              <a:buSzPct val="80000"/>
              <a:buFont typeface="Wingdings" pitchFamily="2" charset="2"/>
              <a:buChar char="¨"/>
            </a:pPr>
            <a:r>
              <a:rPr lang="en-US" sz="2000" kern="0" dirty="0" err="1" smtClean="0">
                <a:solidFill>
                  <a:srgbClr val="0000FF"/>
                </a:solidFill>
                <a:latin typeface="Arial"/>
              </a:rPr>
              <a:t>LHCb</a:t>
            </a:r>
            <a:r>
              <a:rPr lang="en-US" sz="2000" kern="0" dirty="0" smtClean="0">
                <a:solidFill>
                  <a:srgbClr val="0000FF"/>
                </a:solidFill>
                <a:latin typeface="Arial"/>
              </a:rPr>
              <a:t> Xing bump of 250 </a:t>
            </a:r>
            <a:r>
              <a:rPr lang="en-US" sz="2000" kern="0" dirty="0" err="1" smtClean="0">
                <a:solidFill>
                  <a:srgbClr val="0000FF"/>
                </a:solidFill>
                <a:latin typeface="Arial"/>
              </a:rPr>
              <a:t>urad</a:t>
            </a:r>
            <a:r>
              <a:rPr lang="en-US" sz="2000" kern="0" dirty="0" smtClean="0">
                <a:solidFill>
                  <a:srgbClr val="0000FF"/>
                </a:solidFill>
                <a:latin typeface="Arial"/>
              </a:rPr>
              <a:t> is driving source !</a:t>
            </a:r>
          </a:p>
        </p:txBody>
      </p:sp>
      <p:sp>
        <p:nvSpPr>
          <p:cNvPr id="8" name="Content Placeholder 2"/>
          <p:cNvSpPr txBox="1">
            <a:spLocks/>
          </p:cNvSpPr>
          <p:nvPr/>
        </p:nvSpPr>
        <p:spPr bwMode="auto">
          <a:xfrm>
            <a:off x="395420" y="2636890"/>
            <a:ext cx="8425170" cy="720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00007D"/>
              </a:buClr>
              <a:buSzPct val="75000"/>
              <a:buFont typeface="Wingdings" pitchFamily="2" charset="2"/>
              <a:buChar char="n"/>
              <a:defRPr/>
            </a:pPr>
            <a:r>
              <a:rPr lang="en-US" sz="2400" kern="0" dirty="0" smtClean="0">
                <a:solidFill>
                  <a:srgbClr val="00007D"/>
                </a:solidFill>
                <a:latin typeface="Arial"/>
              </a:rPr>
              <a:t>Simplest cure: faster orbit FB for better damping…</a:t>
            </a:r>
          </a:p>
        </p:txBody>
      </p:sp>
      <p:sp>
        <p:nvSpPr>
          <p:cNvPr id="9" name="TextBox 8"/>
          <p:cNvSpPr txBox="1"/>
          <p:nvPr/>
        </p:nvSpPr>
        <p:spPr>
          <a:xfrm>
            <a:off x="7380390" y="3861060"/>
            <a:ext cx="1067921"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latin typeface="Arial" charset="0"/>
              </a:rPr>
              <a:t>Beam 1</a:t>
            </a:r>
            <a:endParaRPr lang="en-US" sz="2000" dirty="0">
              <a:solidFill>
                <a:srgbClr val="00007D"/>
              </a:solidFill>
              <a:latin typeface="Arial" charset="0"/>
            </a:endParaRPr>
          </a:p>
        </p:txBody>
      </p:sp>
      <p:sp>
        <p:nvSpPr>
          <p:cNvPr id="10" name="TextBox 9"/>
          <p:cNvSpPr txBox="1"/>
          <p:nvPr/>
        </p:nvSpPr>
        <p:spPr>
          <a:xfrm>
            <a:off x="6372250" y="4293120"/>
            <a:ext cx="2191626"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latin typeface="Arial" charset="0"/>
              </a:rPr>
              <a:t>Squeeze to 1.5 m</a:t>
            </a:r>
            <a:endParaRPr lang="en-US" sz="2000" dirty="0">
              <a:solidFill>
                <a:srgbClr val="00007D"/>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OFB gain – response to a kick – 3.5 </a:t>
            </a:r>
            <a:r>
              <a:rPr lang="en-US" dirty="0" err="1" smtClean="0"/>
              <a:t>TeV</a:t>
            </a:r>
            <a:endParaRPr lang="en-US" dirty="0"/>
          </a:p>
        </p:txBody>
      </p:sp>
      <p:sp>
        <p:nvSpPr>
          <p:cNvPr id="4" name="Footer Placeholder 3"/>
          <p:cNvSpPr>
            <a:spLocks noGrp="1"/>
          </p:cNvSpPr>
          <p:nvPr>
            <p:ph type="ftr" sz="quarter" idx="10"/>
          </p:nvPr>
        </p:nvSpPr>
        <p:spPr/>
        <p:txBody>
          <a:bodyPr/>
          <a:lstStyle/>
          <a:p>
            <a:r>
              <a:rPr lang="en-US" smtClean="0">
                <a:solidFill>
                  <a:srgbClr val="00007D"/>
                </a:solidFill>
              </a:rPr>
              <a:t>LHC 8:30 meeting</a:t>
            </a:r>
            <a:endParaRPr lang="en-US" dirty="0">
              <a:solidFill>
                <a:srgbClr val="00007D"/>
              </a:solidFill>
            </a:endParaRPr>
          </a:p>
        </p:txBody>
      </p:sp>
      <p:sp>
        <p:nvSpPr>
          <p:cNvPr id="5" name="Date Placeholder 4"/>
          <p:cNvSpPr>
            <a:spLocks noGrp="1"/>
          </p:cNvSpPr>
          <p:nvPr>
            <p:ph type="dt" sz="half" idx="12"/>
          </p:nvPr>
        </p:nvSpPr>
        <p:spPr/>
        <p:txBody>
          <a:bodyPr/>
          <a:lstStyle/>
          <a:p>
            <a:fld id="{03DA86B3-7CAA-4832-AFD6-354CBE3B41A6}" type="datetime1">
              <a:rPr lang="en-US" smtClean="0">
                <a:solidFill>
                  <a:srgbClr val="00007D"/>
                </a:solidFill>
              </a:rPr>
              <a:pPr/>
              <a:t>11/28/2011</a:t>
            </a:fld>
            <a:endParaRPr lang="en-US" dirty="0">
              <a:solidFill>
                <a:srgbClr val="00007D"/>
              </a:solidFill>
            </a:endParaRPr>
          </a:p>
        </p:txBody>
      </p:sp>
      <p:sp>
        <p:nvSpPr>
          <p:cNvPr id="10" name="TextBox 9"/>
          <p:cNvSpPr txBox="1"/>
          <p:nvPr/>
        </p:nvSpPr>
        <p:spPr>
          <a:xfrm>
            <a:off x="6876320" y="1268700"/>
            <a:ext cx="997389"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latin typeface="Arial" charset="0"/>
              </a:rPr>
              <a:t>Default</a:t>
            </a:r>
            <a:endParaRPr lang="en-US" sz="2000" dirty="0">
              <a:solidFill>
                <a:srgbClr val="00007D"/>
              </a:solidFill>
              <a:latin typeface="Arial" charset="0"/>
            </a:endParaRPr>
          </a:p>
        </p:txBody>
      </p:sp>
      <p:sp>
        <p:nvSpPr>
          <p:cNvPr id="11" name="TextBox 10"/>
          <p:cNvSpPr txBox="1"/>
          <p:nvPr/>
        </p:nvSpPr>
        <p:spPr>
          <a:xfrm>
            <a:off x="6949808" y="3284980"/>
            <a:ext cx="1138453"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latin typeface="Arial" charset="0"/>
              </a:rPr>
              <a:t>Gain x 5</a:t>
            </a:r>
            <a:endParaRPr lang="en-US" sz="2000" dirty="0">
              <a:solidFill>
                <a:srgbClr val="00007D"/>
              </a:solidFill>
              <a:latin typeface="Arial" charset="0"/>
            </a:endParaRPr>
          </a:p>
        </p:txBody>
      </p:sp>
      <p:sp>
        <p:nvSpPr>
          <p:cNvPr id="12" name="TextBox 11"/>
          <p:cNvSpPr txBox="1"/>
          <p:nvPr/>
        </p:nvSpPr>
        <p:spPr>
          <a:xfrm>
            <a:off x="6876996" y="5229250"/>
            <a:ext cx="1281121" cy="400110"/>
          </a:xfrm>
          <a:prstGeom prst="rect">
            <a:avLst/>
          </a:prstGeom>
          <a:noFill/>
        </p:spPr>
        <p:txBody>
          <a:bodyPr wrap="none" rtlCol="0">
            <a:spAutoFit/>
          </a:bodyPr>
          <a:lstStyle/>
          <a:p>
            <a:pPr algn="ctr" eaLnBrk="0" hangingPunct="0">
              <a:spcBef>
                <a:spcPct val="50000"/>
              </a:spcBef>
            </a:pPr>
            <a:r>
              <a:rPr lang="en-US" sz="2000" dirty="0" smtClean="0">
                <a:solidFill>
                  <a:srgbClr val="00007D"/>
                </a:solidFill>
                <a:latin typeface="Arial" charset="0"/>
              </a:rPr>
              <a:t>Gain x 10</a:t>
            </a:r>
            <a:endParaRPr lang="en-US" sz="2000" dirty="0">
              <a:solidFill>
                <a:srgbClr val="00007D"/>
              </a:solidFill>
              <a:latin typeface="Arial" charset="0"/>
            </a:endParaRPr>
          </a:p>
        </p:txBody>
      </p:sp>
      <p:pic>
        <p:nvPicPr>
          <p:cNvPr id="1026" name="Picture 2"/>
          <p:cNvPicPr>
            <a:picLocks noChangeAspect="1" noChangeArrowheads="1"/>
          </p:cNvPicPr>
          <p:nvPr/>
        </p:nvPicPr>
        <p:blipFill>
          <a:blip r:embed="rId2" cstate="print"/>
          <a:srcRect/>
          <a:stretch>
            <a:fillRect/>
          </a:stretch>
        </p:blipFill>
        <p:spPr bwMode="auto">
          <a:xfrm>
            <a:off x="395420" y="764630"/>
            <a:ext cx="5904820" cy="1842469"/>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395420" y="2780910"/>
            <a:ext cx="5925147" cy="186596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95420" y="4704020"/>
            <a:ext cx="5904820" cy="1893999"/>
          </a:xfrm>
          <a:prstGeom prst="rect">
            <a:avLst/>
          </a:prstGeom>
          <a:noFill/>
          <a:ln w="9525">
            <a:noFill/>
            <a:miter lim="800000"/>
            <a:headEnd/>
            <a:tailEnd/>
          </a:ln>
        </p:spPr>
      </p:pic>
      <p:sp>
        <p:nvSpPr>
          <p:cNvPr id="13" name="TextBox 12"/>
          <p:cNvSpPr txBox="1"/>
          <p:nvPr/>
        </p:nvSpPr>
        <p:spPr>
          <a:xfrm>
            <a:off x="6693276" y="5805330"/>
            <a:ext cx="2114681" cy="784830"/>
          </a:xfrm>
          <a:prstGeom prst="rect">
            <a:avLst/>
          </a:prstGeom>
          <a:noFill/>
        </p:spPr>
        <p:txBody>
          <a:bodyPr wrap="none" rtlCol="0">
            <a:spAutoFit/>
          </a:bodyPr>
          <a:lstStyle/>
          <a:p>
            <a:pPr algn="ctr" eaLnBrk="0" hangingPunct="0">
              <a:spcBef>
                <a:spcPct val="50000"/>
              </a:spcBef>
            </a:pPr>
            <a:r>
              <a:rPr lang="en-US" sz="1800" i="1" dirty="0" smtClean="0">
                <a:solidFill>
                  <a:srgbClr val="00007D"/>
                </a:solidFill>
                <a:latin typeface="Arial" charset="0"/>
              </a:rPr>
              <a:t>IR 1+5 at 1 m, with</a:t>
            </a:r>
          </a:p>
          <a:p>
            <a:pPr algn="ctr" eaLnBrk="0" hangingPunct="0">
              <a:spcBef>
                <a:spcPct val="50000"/>
              </a:spcBef>
            </a:pPr>
            <a:r>
              <a:rPr lang="en-US" sz="1800" i="1" dirty="0" smtClean="0">
                <a:solidFill>
                  <a:srgbClr val="00007D"/>
                </a:solidFill>
                <a:latin typeface="Arial" charset="0"/>
              </a:rPr>
              <a:t>Injection optics</a:t>
            </a:r>
            <a:endParaRPr lang="en-US" sz="1800" i="1" dirty="0">
              <a:solidFill>
                <a:srgbClr val="00007D"/>
              </a:solidFill>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1270</Words>
  <Application>Microsoft Office PowerPoint</Application>
  <PresentationFormat>On-screen Show (4:3)</PresentationFormat>
  <Paragraphs>229</Paragraphs>
  <Slides>21</Slides>
  <Notes>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Default Design</vt:lpstr>
      <vt:lpstr>Pixel</vt:lpstr>
      <vt:lpstr>1_Default Design</vt:lpstr>
      <vt:lpstr>Overview LHC Operation Week 47</vt:lpstr>
      <vt:lpstr>Sunday 27.11.</vt:lpstr>
      <vt:lpstr>Slide 3</vt:lpstr>
      <vt:lpstr>Peak luminosity slowly increasing</vt:lpstr>
      <vt:lpstr>Fills with Stable Beams</vt:lpstr>
      <vt:lpstr>Operator dump after ~6 hours in stable beams</vt:lpstr>
      <vt:lpstr>Beam Current and Luminosity Plot</vt:lpstr>
      <vt:lpstr>Monday: Orbit FB test using a fill for a test dump</vt:lpstr>
      <vt:lpstr>OFB gain – response to a kick – 3.5 TeV</vt:lpstr>
      <vt:lpstr>The good… IR1+5 to 1 m</vt:lpstr>
      <vt:lpstr>The bad… RT trim oscillations IR2 to 1 m</vt:lpstr>
      <vt:lpstr>Wednesday test of TETRA</vt:lpstr>
      <vt:lpstr>Thursday - SUMMARY OF END-OF-FILL STUDIES</vt:lpstr>
      <vt:lpstr>Thursday SUMMARY OF END-OF-FILL STUDIES</vt:lpstr>
      <vt:lpstr>BFPP ALLEVIATION STUDY - Slide from John Jowett</vt:lpstr>
      <vt:lpstr>Orbit bump -2.6 mm HOR at Q11.R5.B1 (steps of 0.2mm)</vt:lpstr>
      <vt:lpstr>Friday: Tune feedback and RQTF QPS</vt:lpstr>
      <vt:lpstr>Saturday Fill 2325</vt:lpstr>
      <vt:lpstr>Saturday RF checked by Andy Butterworth</vt:lpstr>
      <vt:lpstr>Others</vt:lpstr>
      <vt:lpstr>Outlook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2011-10-06T20:11:26Z</dcterms:created>
  <dcterms:modified xsi:type="dcterms:W3CDTF">2011-11-28T08:39:50Z</dcterms:modified>
</cp:coreProperties>
</file>