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13"/>
  </p:notesMasterIdLst>
  <p:handoutMasterIdLst>
    <p:handoutMasterId r:id="rId14"/>
  </p:handoutMasterIdLst>
  <p:sldIdLst>
    <p:sldId id="540" r:id="rId2"/>
    <p:sldId id="548" r:id="rId3"/>
    <p:sldId id="555" r:id="rId4"/>
    <p:sldId id="551" r:id="rId5"/>
    <p:sldId id="553" r:id="rId6"/>
    <p:sldId id="556" r:id="rId7"/>
    <p:sldId id="558" r:id="rId8"/>
    <p:sldId id="559" r:id="rId9"/>
    <p:sldId id="557" r:id="rId10"/>
    <p:sldId id="549" r:id="rId11"/>
    <p:sldId id="547" r:id="rId12"/>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CC0099"/>
    <a:srgbClr val="006600"/>
    <a:srgbClr val="FE8002"/>
    <a:srgbClr val="FD5C03"/>
    <a:srgbClr val="8C8C8C"/>
    <a:srgbClr val="02D002"/>
    <a:srgbClr val="99FF66"/>
    <a:srgbClr val="FF9999"/>
    <a:srgbClr val="8C9D2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028" autoAdjust="0"/>
    <p:restoredTop sz="97954" autoAdjust="0"/>
  </p:normalViewPr>
  <p:slideViewPr>
    <p:cSldViewPr snapToObjects="1">
      <p:cViewPr>
        <p:scale>
          <a:sx n="80" d="100"/>
          <a:sy n="80" d="100"/>
        </p:scale>
        <p:origin x="-254" y="-58"/>
      </p:cViewPr>
      <p:guideLst>
        <p:guide orient="horz" pos="28"/>
        <p:guide pos="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11/25/2011</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extLst>
      <p:ext uri="{BB962C8B-B14F-4D97-AF65-F5344CB8AC3E}">
        <p14:creationId xmlns:p14="http://schemas.microsoft.com/office/powerpoint/2010/main" xmlns="" val="3037276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extLst>
      <p:ext uri="{BB962C8B-B14F-4D97-AF65-F5344CB8AC3E}">
        <p14:creationId xmlns:p14="http://schemas.microsoft.com/office/powerpoint/2010/main" xmlns="" val="2919292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7B2CF9C-0117-4802-A492-4949F13F6F21}" type="slidenum">
              <a:rPr lang="en-GB" smtClean="0"/>
              <a:pPr>
                <a:defRPr/>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a:xfrm>
            <a:off x="6902450" y="6632575"/>
            <a:ext cx="2133600" cy="252413"/>
          </a:xfrm>
          <a:prstGeom prst="rect">
            <a:avLst/>
          </a:prstGeom>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a:prstGeom prst="rect">
            <a:avLst/>
          </a:prstGeom>
        </p:spPr>
        <p:txBody>
          <a:bodyPr/>
          <a:lstStyle/>
          <a:p>
            <a:r>
              <a:rPr lang="en-US" smtClean="0"/>
              <a:t>LHC 8:30 meeting</a:t>
            </a:r>
            <a:endParaRPr lang="en-US" dirty="0"/>
          </a:p>
        </p:txBody>
      </p:sp>
      <p:sp>
        <p:nvSpPr>
          <p:cNvPr id="8" name="Date Placeholder 4"/>
          <p:cNvSpPr>
            <a:spLocks noGrp="1"/>
          </p:cNvSpPr>
          <p:nvPr userDrawn="1">
            <p:ph type="dt" sz="half" idx="12"/>
          </p:nvPr>
        </p:nvSpPr>
        <p:spPr>
          <a:xfrm>
            <a:off x="34925" y="6616700"/>
            <a:ext cx="2133600" cy="268288"/>
          </a:xfrm>
          <a:prstGeom prst="rect">
            <a:avLst/>
          </a:prstGeom>
        </p:spPr>
        <p:txBody>
          <a:bodyPr/>
          <a:lstStyle/>
          <a:p>
            <a:fld id="{03DA86B3-7CAA-4832-AFD6-354CBE3B41A6}" type="datetime1">
              <a:rPr lang="en-US" smtClean="0"/>
              <a:pPr/>
              <a:t>11/25/2011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2011-11-25</a:t>
            </a:r>
          </a:p>
        </p:txBody>
      </p:sp>
      <p:sp>
        <p:nvSpPr>
          <p:cNvPr id="1040" name="Text Box 16"/>
          <p:cNvSpPr txBox="1">
            <a:spLocks noChangeArrowheads="1"/>
          </p:cNvSpPr>
          <p:nvPr/>
        </p:nvSpPr>
        <p:spPr bwMode="auto">
          <a:xfrm>
            <a:off x="381000" y="6542088"/>
            <a:ext cx="3386138" cy="290512"/>
          </a:xfrm>
          <a:prstGeom prst="rect">
            <a:avLst/>
          </a:prstGeom>
          <a:noFill/>
          <a:ln w="9525">
            <a:noFill/>
            <a:miter lim="800000"/>
            <a:headEnd/>
            <a:tailEnd/>
          </a:ln>
          <a:effectLst/>
        </p:spPr>
        <p:txBody>
          <a:bodyPr>
            <a:spAutoFit/>
          </a:bodyPr>
          <a:lstStyle/>
          <a:p>
            <a:pPr>
              <a:spcBef>
                <a:spcPct val="50000"/>
              </a:spcBef>
              <a:defRPr/>
            </a:pPr>
            <a:r>
              <a:rPr lang="en-US" sz="1300" dirty="0" smtClean="0"/>
              <a:t>LHC</a:t>
            </a:r>
            <a:r>
              <a:rPr lang="en-US" sz="1300" baseline="0" dirty="0" smtClean="0"/>
              <a:t> 8:30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 id="2147483818" r:id="rId5"/>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None/>
            </a:pPr>
            <a:endParaRPr lang="en-US" sz="2400" dirty="0"/>
          </a:p>
        </p:txBody>
      </p:sp>
      <p:sp>
        <p:nvSpPr>
          <p:cNvPr id="3" name="Title 2"/>
          <p:cNvSpPr>
            <a:spLocks noGrp="1"/>
          </p:cNvSpPr>
          <p:nvPr>
            <p:ph type="ctrTitle"/>
          </p:nvPr>
        </p:nvSpPr>
        <p:spPr/>
        <p:txBody>
          <a:bodyPr/>
          <a:lstStyle/>
          <a:p>
            <a:r>
              <a:rPr lang="en-US" dirty="0" smtClean="0"/>
              <a:t>Thursday 24 November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Joerg</a:t>
            </a:r>
            <a:r>
              <a:rPr lang="en-US" dirty="0" smtClean="0"/>
              <a:t> (11:02): </a:t>
            </a:r>
            <a:r>
              <a:rPr lang="en-US" dirty="0" smtClean="0">
                <a:solidFill>
                  <a:srgbClr val="CC0099"/>
                </a:solidFill>
              </a:rPr>
              <a:t>New version of YASP released. </a:t>
            </a:r>
          </a:p>
          <a:p>
            <a:pPr lvl="1"/>
            <a:r>
              <a:rPr lang="en-US" dirty="0" smtClean="0"/>
              <a:t>The OFB masks and mask comments are now trimmed via LSA settings (non-multiplexed BP) and not send directly to FESA.</a:t>
            </a:r>
          </a:p>
          <a:p>
            <a:pPr lvl="1"/>
            <a:r>
              <a:rPr lang="en-US" dirty="0" smtClean="0"/>
              <a:t>This opens the possibility to drive/reload the masks with the sequencer (+ we get the trim history).</a:t>
            </a:r>
          </a:p>
          <a:p>
            <a:r>
              <a:rPr lang="en-US" dirty="0" smtClean="0"/>
              <a:t>12:03 – 14:10 </a:t>
            </a:r>
            <a:r>
              <a:rPr lang="en-US" dirty="0" smtClean="0">
                <a:solidFill>
                  <a:srgbClr val="CC0099"/>
                </a:solidFill>
              </a:rPr>
              <a:t>news on POPS</a:t>
            </a:r>
          </a:p>
          <a:p>
            <a:pPr lvl="1"/>
            <a:r>
              <a:rPr lang="en-US" dirty="0" smtClean="0"/>
              <a:t>PS trying to switch back to POPS - POPS still not working - Switch back to MPS.</a:t>
            </a:r>
          </a:p>
          <a:p>
            <a:r>
              <a:rPr lang="en-US" dirty="0" smtClean="0"/>
              <a:t>18:21 </a:t>
            </a:r>
            <a:r>
              <a:rPr lang="en-US" dirty="0" smtClean="0">
                <a:solidFill>
                  <a:srgbClr val="CC0099"/>
                </a:solidFill>
              </a:rPr>
              <a:t>New version of LHC SIS deployed</a:t>
            </a:r>
            <a:r>
              <a:rPr lang="en-US" dirty="0" smtClean="0"/>
              <a:t>, server restarted. Fixes for actions triggered by sequencer (like unlatch, unmask).</a:t>
            </a:r>
          </a:p>
          <a:p>
            <a:endParaRPr lang="en-US" dirty="0" smtClean="0"/>
          </a:p>
          <a:p>
            <a:r>
              <a:rPr lang="en-US" dirty="0" smtClean="0"/>
              <a:t>BLM Signals at beam dump slightly above XPOC thresholds on TCDSA and TCDQA B1</a:t>
            </a:r>
          </a:p>
          <a:p>
            <a:endParaRPr lang="en-US" dirty="0"/>
          </a:p>
          <a:p>
            <a:r>
              <a:rPr lang="en-US" dirty="0" err="1" smtClean="0"/>
              <a:t>Cryo</a:t>
            </a:r>
            <a:r>
              <a:rPr lang="en-US" dirty="0" smtClean="0"/>
              <a:t> in IP8</a:t>
            </a:r>
          </a:p>
          <a:p>
            <a:r>
              <a:rPr lang="en-US" dirty="0" smtClean="0"/>
              <a:t>1 out of 4 </a:t>
            </a:r>
            <a:r>
              <a:rPr lang="en-US" dirty="0" err="1" smtClean="0"/>
              <a:t>subconverters</a:t>
            </a:r>
            <a:r>
              <a:rPr lang="en-US" dirty="0" smtClean="0"/>
              <a:t> of RQ10.R5 broken</a:t>
            </a:r>
          </a:p>
          <a:p>
            <a:endParaRPr lang="en-US" dirty="0" smtClean="0"/>
          </a:p>
          <a:p>
            <a:endParaRPr lang="en-US" dirty="0"/>
          </a:p>
        </p:txBody>
      </p:sp>
      <p:sp>
        <p:nvSpPr>
          <p:cNvPr id="3" name="Title 2"/>
          <p:cNvSpPr>
            <a:spLocks noGrp="1"/>
          </p:cNvSpPr>
          <p:nvPr>
            <p:ph type="title"/>
          </p:nvPr>
        </p:nvSpPr>
        <p:spPr/>
        <p:txBody>
          <a:bodyPr/>
          <a:lstStyle/>
          <a:p>
            <a:r>
              <a:rPr lang="en-US" dirty="0" smtClean="0"/>
              <a:t>Others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Fill now</a:t>
            </a:r>
          </a:p>
          <a:p>
            <a:r>
              <a:rPr lang="en-US" sz="2400" dirty="0" smtClean="0"/>
              <a:t>Start source refill as soon as LHC is filled</a:t>
            </a:r>
          </a:p>
          <a:p>
            <a:pPr lvl="1"/>
            <a:r>
              <a:rPr lang="en-US" sz="2400" dirty="0" smtClean="0"/>
              <a:t>SPS: work on RF problem</a:t>
            </a:r>
          </a:p>
          <a:p>
            <a:r>
              <a:rPr lang="en-US" sz="2400" dirty="0" smtClean="0"/>
              <a:t>After this fill (probably in the afternoon): access for ALICE (~6 hours)</a:t>
            </a:r>
          </a:p>
          <a:p>
            <a:r>
              <a:rPr lang="en-US" sz="2400" dirty="0" smtClean="0">
                <a:solidFill>
                  <a:schemeClr val="accent2"/>
                </a:solidFill>
              </a:rPr>
              <a:t>Physics for the rest of the week (</a:t>
            </a:r>
            <a:r>
              <a:rPr lang="en-US" sz="2400" dirty="0" err="1" smtClean="0">
                <a:solidFill>
                  <a:schemeClr val="accent2"/>
                </a:solidFill>
              </a:rPr>
              <a:t>VdM</a:t>
            </a:r>
            <a:r>
              <a:rPr lang="en-US" sz="2400" dirty="0" smtClean="0">
                <a:solidFill>
                  <a:schemeClr val="accent2"/>
                </a:solidFill>
              </a:rPr>
              <a:t> scan beginning of next week)</a:t>
            </a:r>
          </a:p>
          <a:p>
            <a:r>
              <a:rPr lang="en-US" sz="2400" dirty="0" smtClean="0">
                <a:solidFill>
                  <a:schemeClr val="accent2"/>
                </a:solidFill>
              </a:rPr>
              <a:t>Today: Source refill (between 6 and 30 hours)</a:t>
            </a:r>
          </a:p>
          <a:p>
            <a:r>
              <a:rPr lang="en-US" sz="2400" dirty="0" smtClean="0">
                <a:solidFill>
                  <a:schemeClr val="accent2"/>
                </a:solidFill>
              </a:rPr>
              <a:t>ALICE polarity change probably Monday</a:t>
            </a:r>
          </a:p>
          <a:p>
            <a:r>
              <a:rPr lang="en-US" sz="2400" dirty="0" err="1">
                <a:solidFill>
                  <a:schemeClr val="accent2"/>
                </a:solidFill>
              </a:rPr>
              <a:t>VdM</a:t>
            </a:r>
            <a:r>
              <a:rPr lang="en-US" sz="2400" dirty="0">
                <a:solidFill>
                  <a:schemeClr val="accent2"/>
                </a:solidFill>
              </a:rPr>
              <a:t> scan probably </a:t>
            </a:r>
            <a:r>
              <a:rPr lang="en-US" sz="2400" dirty="0" smtClean="0">
                <a:solidFill>
                  <a:schemeClr val="accent2"/>
                </a:solidFill>
              </a:rPr>
              <a:t>Tuesday</a:t>
            </a:r>
            <a:endParaRPr lang="en-US" sz="2400" dirty="0">
              <a:solidFill>
                <a:schemeClr val="accent2"/>
              </a:solidFill>
            </a:endParaRPr>
          </a:p>
          <a:p>
            <a:endParaRPr lang="en-US" sz="2400" dirty="0" smtClean="0">
              <a:solidFill>
                <a:schemeClr val="accent2"/>
              </a:solidFill>
            </a:endParaRPr>
          </a:p>
          <a:p>
            <a:endParaRPr lang="en-US" sz="2400" dirty="0" smtClean="0">
              <a:solidFill>
                <a:schemeClr val="accent2"/>
              </a:solidFill>
            </a:endParaRPr>
          </a:p>
        </p:txBody>
      </p:sp>
      <p:sp>
        <p:nvSpPr>
          <p:cNvPr id="2" name="Title 1"/>
          <p:cNvSpPr>
            <a:spLocks noGrp="1"/>
          </p:cNvSpPr>
          <p:nvPr>
            <p:ph type="title"/>
          </p:nvPr>
        </p:nvSpPr>
        <p:spPr/>
        <p:txBody>
          <a:bodyPr/>
          <a:lstStyle/>
          <a:p>
            <a:r>
              <a:rPr lang="en-US" dirty="0" smtClean="0"/>
              <a:t>Outlook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813"/>
            <a:ext cx="8224838" cy="5637212"/>
          </a:xfrm>
        </p:spPr>
        <p:txBody>
          <a:bodyPr/>
          <a:lstStyle/>
          <a:p>
            <a:r>
              <a:rPr lang="en-US" dirty="0" smtClean="0"/>
              <a:t>15:01 – 16:00 </a:t>
            </a:r>
            <a:r>
              <a:rPr lang="en-US" dirty="0" smtClean="0">
                <a:solidFill>
                  <a:srgbClr val="CC0099"/>
                </a:solidFill>
              </a:rPr>
              <a:t>end-of-fill study for ALICE polarity change next week</a:t>
            </a:r>
            <a:r>
              <a:rPr lang="en-US" dirty="0" smtClean="0"/>
              <a:t>:</a:t>
            </a:r>
          </a:p>
          <a:p>
            <a:pPr lvl="1"/>
            <a:r>
              <a:rPr lang="en-US" dirty="0" smtClean="0"/>
              <a:t>Beams separated by 0.7 mm horizontal at IP2</a:t>
            </a:r>
          </a:p>
          <a:p>
            <a:pPr lvl="1"/>
            <a:r>
              <a:rPr lang="en-US" dirty="0" smtClean="0"/>
              <a:t>Crossing angle changed from -80 </a:t>
            </a:r>
            <a:r>
              <a:rPr lang="en-US" dirty="0" err="1" smtClean="0"/>
              <a:t>urad</a:t>
            </a:r>
            <a:r>
              <a:rPr lang="en-US" dirty="0" smtClean="0"/>
              <a:t> to +80 </a:t>
            </a:r>
            <a:r>
              <a:rPr lang="en-US" dirty="0" err="1" smtClean="0"/>
              <a:t>urad</a:t>
            </a:r>
            <a:r>
              <a:rPr lang="en-US" dirty="0" smtClean="0"/>
              <a:t> in steps of 10 </a:t>
            </a:r>
            <a:r>
              <a:rPr lang="en-US" dirty="0" err="1" smtClean="0"/>
              <a:t>urad</a:t>
            </a:r>
            <a:endParaRPr lang="en-US" dirty="0" smtClean="0">
              <a:solidFill>
                <a:srgbClr val="00B050"/>
              </a:solidFill>
              <a:sym typeface="Wingdings" pitchFamily="2" charset="2"/>
            </a:endParaRPr>
          </a:p>
          <a:p>
            <a:pPr lvl="1">
              <a:buFont typeface="Wingdings"/>
              <a:buChar char="à"/>
            </a:pPr>
            <a:r>
              <a:rPr lang="en-US" dirty="0" smtClean="0">
                <a:solidFill>
                  <a:srgbClr val="00B050"/>
                </a:solidFill>
                <a:sym typeface="Wingdings" pitchFamily="2" charset="2"/>
              </a:rPr>
              <a:t>Test </a:t>
            </a:r>
            <a:r>
              <a:rPr lang="en-US" dirty="0" smtClean="0">
                <a:solidFill>
                  <a:srgbClr val="00B050"/>
                </a:solidFill>
                <a:sym typeface="Wingdings" pitchFamily="2" charset="2"/>
              </a:rPr>
              <a:t>very successful: Bunch intensity losses, beam </a:t>
            </a:r>
            <a:r>
              <a:rPr lang="en-US" dirty="0" err="1" smtClean="0">
                <a:solidFill>
                  <a:srgbClr val="00B050"/>
                </a:solidFill>
                <a:sym typeface="Wingdings" pitchFamily="2" charset="2"/>
              </a:rPr>
              <a:t>emittances</a:t>
            </a:r>
            <a:r>
              <a:rPr lang="en-US" dirty="0" smtClean="0">
                <a:solidFill>
                  <a:srgbClr val="00B050"/>
                </a:solidFill>
                <a:sym typeface="Wingdings" pitchFamily="2" charset="2"/>
              </a:rPr>
              <a:t> (BSRT), longitudinal beam size not affected by the flip of the crossing angle!</a:t>
            </a:r>
          </a:p>
        </p:txBody>
      </p:sp>
      <p:sp>
        <p:nvSpPr>
          <p:cNvPr id="3" name="Title 2"/>
          <p:cNvSpPr>
            <a:spLocks noGrp="1"/>
          </p:cNvSpPr>
          <p:nvPr>
            <p:ph type="title"/>
          </p:nvPr>
        </p:nvSpPr>
        <p:spPr/>
        <p:txBody>
          <a:bodyPr/>
          <a:lstStyle/>
          <a:p>
            <a:r>
              <a:rPr lang="en-US" dirty="0" smtClean="0">
                <a:solidFill>
                  <a:srgbClr val="0070C0"/>
                </a:solidFill>
              </a:rPr>
              <a:t>9:04 – 15:01 and 18:06 Stable beams Fill 2319</a:t>
            </a:r>
            <a:endParaRPr lang="en-US" dirty="0"/>
          </a:p>
        </p:txBody>
      </p:sp>
      <p:pic>
        <p:nvPicPr>
          <p:cNvPr id="5123" name="Picture 3"/>
          <p:cNvPicPr>
            <a:picLocks noChangeAspect="1" noChangeArrowheads="1"/>
          </p:cNvPicPr>
          <p:nvPr/>
        </p:nvPicPr>
        <p:blipFill>
          <a:blip r:embed="rId2" cstate="print"/>
          <a:srcRect l="3462" r="11133" b="3888"/>
          <a:stretch>
            <a:fillRect/>
          </a:stretch>
        </p:blipFill>
        <p:spPr bwMode="auto">
          <a:xfrm>
            <a:off x="5830922" y="3573016"/>
            <a:ext cx="3205574" cy="2592288"/>
          </a:xfrm>
          <a:prstGeom prst="rect">
            <a:avLst/>
          </a:prstGeom>
          <a:noFill/>
          <a:ln w="9525">
            <a:noFill/>
            <a:miter lim="800000"/>
            <a:headEnd/>
            <a:tailEnd/>
          </a:ln>
        </p:spPr>
      </p:pic>
      <p:sp>
        <p:nvSpPr>
          <p:cNvPr id="6" name="Content Placeholder 1"/>
          <p:cNvSpPr txBox="1">
            <a:spLocks/>
          </p:cNvSpPr>
          <p:nvPr/>
        </p:nvSpPr>
        <p:spPr bwMode="auto">
          <a:xfrm>
            <a:off x="451618" y="3264396"/>
            <a:ext cx="5379304" cy="30449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16:00 Beam separation set back to 0 in HOR plane. Colliding again in IP2. Losses increase and beam lifetime decreases again for B1.</a:t>
            </a:r>
            <a:endParaRPr kumimoji="0" lang="en-US" sz="18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endParaRP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16:00 </a:t>
            </a:r>
            <a:r>
              <a:rPr kumimoji="0" lang="en-US" sz="1800" b="0" i="0" u="none" strike="noStrike" kern="0" cap="none" spc="0" normalizeH="0" baseline="0" noProof="0" dirty="0" smtClean="0">
                <a:ln>
                  <a:noFill/>
                </a:ln>
                <a:solidFill>
                  <a:schemeClr val="tx1"/>
                </a:solidFill>
                <a:effectLst/>
                <a:uLnTx/>
                <a:uFillTx/>
                <a:latin typeface="+mn-lt"/>
                <a:ea typeface="+mn-ea"/>
                <a:cs typeface="+mn-cs"/>
              </a:rPr>
              <a:t>RF problems in the SPS: Since it is not possible to re-inject, proceeded to </a:t>
            </a:r>
            <a:r>
              <a:rPr kumimoji="0" lang="en-US" sz="1800" b="0" i="0" u="none" strike="noStrike" kern="0" cap="none" spc="0" normalizeH="0" baseline="0" noProof="0" dirty="0" smtClean="0">
                <a:ln>
                  <a:noFill/>
                </a:ln>
                <a:solidFill>
                  <a:srgbClr val="CC0099"/>
                </a:solidFill>
                <a:effectLst/>
                <a:uLnTx/>
                <a:uFillTx/>
                <a:latin typeface="+mn-lt"/>
                <a:ea typeface="+mn-ea"/>
                <a:cs typeface="+mn-cs"/>
              </a:rPr>
              <a:t>BFPP alleviation study </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17:42 – 18:06 back to stable beams</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18:06 programmed dump.</a:t>
            </a:r>
            <a:r>
              <a:rPr kumimoji="0" lang="en-US" sz="1800" b="0" i="0" u="none" strike="noStrike" kern="0" cap="none" spc="0" normalizeH="0" noProof="0" dirty="0" smtClean="0">
                <a:ln>
                  <a:noFill/>
                </a:ln>
                <a:solidFill>
                  <a:schemeClr val="tx1"/>
                </a:solidFill>
                <a:effectLst/>
                <a:uLnTx/>
                <a:uFillTx/>
                <a:latin typeface="+mn-lt"/>
                <a:ea typeface="+mn-ea"/>
                <a:cs typeface="+mn-cs"/>
              </a:rPr>
              <a:t> </a:t>
            </a:r>
            <a:r>
              <a:rPr lang="en-US" sz="1800" dirty="0" smtClean="0">
                <a:solidFill>
                  <a:schemeClr val="accent2"/>
                </a:solidFill>
                <a:latin typeface="+mn-lt"/>
              </a:rPr>
              <a:t>Integrated Luminosities: ATLAS: 5.7 ub-1, ALICE: 4.8 ub-1, CMS: 5.2 ub-1</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800" b="0" i="0" u="none" strike="noStrike" kern="0" cap="none" spc="0" normalizeH="0" baseline="0" noProof="0" dirty="0" smtClean="0">
              <a:ln>
                <a:noFill/>
              </a:ln>
              <a:solidFill>
                <a:srgbClr val="0070C0"/>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solidFill>
                  <a:srgbClr val="0070C0"/>
                </a:solidFill>
              </a:rPr>
              <a:t>REVERSAL OF ALICE EXTERNAL CROSSING ANGLE</a:t>
            </a:r>
          </a:p>
          <a:p>
            <a:r>
              <a:rPr lang="en-US" dirty="0" smtClean="0"/>
              <a:t>This was a test to validate the proposal of a shortened setup after the ALICE polarity reversal. </a:t>
            </a:r>
          </a:p>
          <a:p>
            <a:r>
              <a:rPr lang="en-US" dirty="0" smtClean="0"/>
              <a:t>We re-separated beams at ALICE with about 60% of their initial intensities and then changed the external crossing angle from -80 to +80 micro </a:t>
            </a:r>
            <a:r>
              <a:rPr lang="en-US" dirty="0" err="1" smtClean="0"/>
              <a:t>rad</a:t>
            </a:r>
            <a:r>
              <a:rPr lang="en-US" dirty="0" smtClean="0"/>
              <a:t> in steps of 10 micro rad. </a:t>
            </a:r>
          </a:p>
          <a:p>
            <a:r>
              <a:rPr lang="en-US" dirty="0" smtClean="0"/>
              <a:t>This exposed the beam to parasitic encounters in the triplet and D1 magnets with less than 1 sigma separation. </a:t>
            </a:r>
          </a:p>
          <a:p>
            <a:r>
              <a:rPr lang="en-US" dirty="0" smtClean="0"/>
              <a:t>There were no significant losses or increase of </a:t>
            </a:r>
            <a:r>
              <a:rPr lang="en-US" dirty="0" err="1" smtClean="0"/>
              <a:t>emittance</a:t>
            </a:r>
            <a:r>
              <a:rPr lang="en-US" dirty="0" smtClean="0"/>
              <a:t> during the procedure.</a:t>
            </a:r>
            <a:endParaRPr lang="en-US" dirty="0"/>
          </a:p>
        </p:txBody>
      </p:sp>
      <p:sp>
        <p:nvSpPr>
          <p:cNvPr id="3" name="Title 2"/>
          <p:cNvSpPr>
            <a:spLocks noGrp="1"/>
          </p:cNvSpPr>
          <p:nvPr>
            <p:ph type="title"/>
          </p:nvPr>
        </p:nvSpPr>
        <p:spPr/>
        <p:txBody>
          <a:bodyPr/>
          <a:lstStyle/>
          <a:p>
            <a:r>
              <a:rPr lang="en-US" dirty="0" smtClean="0"/>
              <a:t>SUMMARY OF END-OF-FILL STUDIES (John Jowett)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3560119" y="2338040"/>
            <a:ext cx="5620393" cy="4475336"/>
          </a:xfrm>
          <a:prstGeom prst="rect">
            <a:avLst/>
          </a:prstGeom>
          <a:noFill/>
          <a:ln w="9525">
            <a:noFill/>
            <a:miter lim="800000"/>
            <a:headEnd/>
            <a:tailEnd/>
          </a:ln>
        </p:spPr>
      </p:pic>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35496" y="-27384"/>
            <a:ext cx="5675858" cy="436823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603250" y="254000"/>
            <a:ext cx="7937500" cy="31750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603250" y="3494360"/>
            <a:ext cx="7937500" cy="3175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solidFill>
                  <a:srgbClr val="0070C0"/>
                </a:solidFill>
              </a:rPr>
              <a:t>BFPP ALLEVIATION STUDY </a:t>
            </a:r>
          </a:p>
          <a:p>
            <a:r>
              <a:rPr lang="en-US" dirty="0" smtClean="0"/>
              <a:t>As this unexpected opportunity arose before </a:t>
            </a:r>
            <a:r>
              <a:rPr lang="en-US" dirty="0" err="1" smtClean="0"/>
              <a:t>rMPP</a:t>
            </a:r>
            <a:r>
              <a:rPr lang="en-US" dirty="0" smtClean="0"/>
              <a:t> approval had been given, we cleared it by phone and email. </a:t>
            </a:r>
          </a:p>
          <a:p>
            <a:r>
              <a:rPr lang="en-US" dirty="0" smtClean="0"/>
              <a:t>We tried to apply the procedure described in Section IX of </a:t>
            </a:r>
            <a:r>
              <a:rPr lang="en-US" i="1" dirty="0" smtClean="0"/>
              <a:t>Physical Review Special Topics - Accelerators and Beams 12, 071002 (2009) </a:t>
            </a:r>
            <a:r>
              <a:rPr lang="en-US" dirty="0" smtClean="0"/>
              <a:t>to the highest BFPP loss peak from Beam 1 right of CMS.</a:t>
            </a:r>
          </a:p>
          <a:p>
            <a:r>
              <a:rPr lang="en-US" dirty="0" smtClean="0"/>
              <a:t>A 3 magnet bump of the horizontal orbit was set up and used to displace the closed orbit inwards at the Q11 in order to reduce the flux and the angle of incidence of the secondary Pb81+ beam from the IP on the chamber. We observed a </a:t>
            </a:r>
            <a:r>
              <a:rPr lang="en-US" dirty="0" smtClean="0">
                <a:solidFill>
                  <a:srgbClr val="00B050"/>
                </a:solidFill>
              </a:rPr>
              <a:t>reduction of the highest BLM peak at the Q11 by a factor approaching 5</a:t>
            </a:r>
            <a:r>
              <a:rPr lang="en-US" dirty="0" smtClean="0"/>
              <a:t>. Signals in nearby BLMs increased somewhat, consistent with the spreading of the loss spot due to the larger angle of incidence. </a:t>
            </a:r>
            <a:r>
              <a:rPr lang="en-US" dirty="0" smtClean="0">
                <a:solidFill>
                  <a:srgbClr val="0070C0"/>
                </a:solidFill>
              </a:rPr>
              <a:t>The amplitude of the bump was limited to -2.6 mm</a:t>
            </a:r>
            <a:r>
              <a:rPr lang="en-US" dirty="0" smtClean="0"/>
              <a:t> for machine protection reasons. This was insufficient to create a second loss spot at the Q13. Putting the bump back to zero did slightly increase the loss there but further analysis is necessary for a detailed interpretation.</a:t>
            </a:r>
            <a:endParaRPr lang="en-US" dirty="0"/>
          </a:p>
        </p:txBody>
      </p:sp>
      <p:sp>
        <p:nvSpPr>
          <p:cNvPr id="3" name="Title 2"/>
          <p:cNvSpPr>
            <a:spLocks noGrp="1"/>
          </p:cNvSpPr>
          <p:nvPr>
            <p:ph type="title"/>
          </p:nvPr>
        </p:nvSpPr>
        <p:spPr/>
        <p:txBody>
          <a:bodyPr/>
          <a:lstStyle/>
          <a:p>
            <a:r>
              <a:rPr lang="en-US" dirty="0" smtClean="0"/>
              <a:t>SUMMARY OF END-OF-FILL STUDIES (John Jowett)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813"/>
            <a:ext cx="3970784" cy="5637212"/>
          </a:xfrm>
        </p:spPr>
        <p:txBody>
          <a:bodyPr/>
          <a:lstStyle/>
          <a:p>
            <a:pPr>
              <a:buNone/>
            </a:pPr>
            <a:r>
              <a:rPr lang="en-US" dirty="0" smtClean="0">
                <a:solidFill>
                  <a:srgbClr val="0032CC"/>
                </a:solidFill>
                <a:latin typeface="Verdana"/>
              </a:rPr>
              <a:t>Bump strategy studied a few years ago </a:t>
            </a:r>
          </a:p>
          <a:p>
            <a:pPr>
              <a:buNone/>
            </a:pPr>
            <a:r>
              <a:rPr lang="en-US" dirty="0" smtClean="0">
                <a:solidFill>
                  <a:srgbClr val="FF3200"/>
                </a:solidFill>
                <a:latin typeface="Verdana"/>
              </a:rPr>
              <a:t>–</a:t>
            </a:r>
            <a:r>
              <a:rPr lang="en-US" dirty="0" smtClean="0">
                <a:solidFill>
                  <a:srgbClr val="393939"/>
                </a:solidFill>
                <a:latin typeface="Verdana"/>
              </a:rPr>
              <a:t>R. Bruce et al, Phys. Rev. ST </a:t>
            </a:r>
            <a:r>
              <a:rPr lang="en-US" dirty="0" err="1" smtClean="0">
                <a:solidFill>
                  <a:srgbClr val="393939"/>
                </a:solidFill>
                <a:latin typeface="Verdana"/>
              </a:rPr>
              <a:t>Accel</a:t>
            </a:r>
            <a:r>
              <a:rPr lang="en-US" dirty="0" smtClean="0">
                <a:solidFill>
                  <a:srgbClr val="393939"/>
                </a:solidFill>
                <a:latin typeface="Verdana"/>
              </a:rPr>
              <a:t>. Beams 12, 071002 (2009) </a:t>
            </a:r>
          </a:p>
          <a:p>
            <a:pPr>
              <a:buNone/>
            </a:pPr>
            <a:r>
              <a:rPr lang="en-US" dirty="0" smtClean="0">
                <a:solidFill>
                  <a:srgbClr val="FF3200"/>
                </a:solidFill>
                <a:latin typeface="Verdana"/>
              </a:rPr>
              <a:t>–</a:t>
            </a:r>
            <a:r>
              <a:rPr lang="en-US" dirty="0" smtClean="0">
                <a:solidFill>
                  <a:srgbClr val="393939"/>
                </a:solidFill>
                <a:latin typeface="Verdana"/>
              </a:rPr>
              <a:t>Local bumps in DS, few mm amplitude </a:t>
            </a:r>
          </a:p>
          <a:p>
            <a:pPr>
              <a:buNone/>
            </a:pPr>
            <a:r>
              <a:rPr lang="en-US" dirty="0" smtClean="0">
                <a:solidFill>
                  <a:srgbClr val="FF3200"/>
                </a:solidFill>
                <a:latin typeface="Verdana"/>
              </a:rPr>
              <a:t>–</a:t>
            </a:r>
            <a:r>
              <a:rPr lang="en-US" dirty="0" smtClean="0">
                <a:solidFill>
                  <a:srgbClr val="393939"/>
                </a:solidFill>
                <a:latin typeface="Verdana"/>
              </a:rPr>
              <a:t>Aperture still OK at 3.5 Z TeV </a:t>
            </a:r>
          </a:p>
          <a:p>
            <a:pPr>
              <a:buNone/>
            </a:pPr>
            <a:r>
              <a:rPr lang="en-US" dirty="0" smtClean="0">
                <a:solidFill>
                  <a:srgbClr val="FF3200"/>
                </a:solidFill>
                <a:latin typeface="Verdana"/>
              </a:rPr>
              <a:t>–</a:t>
            </a:r>
            <a:r>
              <a:rPr lang="en-US" dirty="0" smtClean="0">
                <a:solidFill>
                  <a:srgbClr val="393939"/>
                </a:solidFill>
                <a:latin typeface="Verdana"/>
              </a:rPr>
              <a:t>Losses can be spread out or distributed over two loss points </a:t>
            </a:r>
          </a:p>
          <a:p>
            <a:pPr>
              <a:buNone/>
            </a:pPr>
            <a:r>
              <a:rPr lang="en-US" dirty="0" smtClean="0">
                <a:solidFill>
                  <a:srgbClr val="FF3200"/>
                </a:solidFill>
                <a:latin typeface="Verdana"/>
              </a:rPr>
              <a:t>–</a:t>
            </a:r>
            <a:r>
              <a:rPr lang="en-US" dirty="0" smtClean="0">
                <a:solidFill>
                  <a:srgbClr val="393939"/>
                </a:solidFill>
                <a:latin typeface="Verdana"/>
              </a:rPr>
              <a:t>Should be able to see changes of loss peaks in BLMs </a:t>
            </a:r>
          </a:p>
          <a:p>
            <a:endParaRPr lang="en-US" dirty="0"/>
          </a:p>
        </p:txBody>
      </p:sp>
      <p:sp>
        <p:nvSpPr>
          <p:cNvPr id="3" name="Title 2"/>
          <p:cNvSpPr>
            <a:spLocks noGrp="1"/>
          </p:cNvSpPr>
          <p:nvPr>
            <p:ph type="title"/>
          </p:nvPr>
        </p:nvSpPr>
        <p:spPr/>
        <p:txBody>
          <a:bodyPr/>
          <a:lstStyle/>
          <a:p>
            <a:r>
              <a:rPr lang="en-US" dirty="0" smtClean="0">
                <a:solidFill>
                  <a:srgbClr val="0070C0"/>
                </a:solidFill>
              </a:rPr>
              <a:t>BFPP ALLEVIATION STUDY - </a:t>
            </a:r>
            <a:r>
              <a:rPr lang="en-US" dirty="0" smtClean="0"/>
              <a:t>Slide from John Jowett</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359138" y="1052735"/>
            <a:ext cx="4535875" cy="3333477"/>
          </a:xfrm>
          <a:prstGeom prst="rect">
            <a:avLst/>
          </a:prstGeom>
          <a:noFill/>
          <a:ln w="9525">
            <a:noFill/>
            <a:miter lim="800000"/>
            <a:headEnd/>
            <a:tailEnd/>
          </a:ln>
        </p:spPr>
      </p:pic>
      <p:sp>
        <p:nvSpPr>
          <p:cNvPr id="5" name="Rectangle 4"/>
          <p:cNvSpPr/>
          <p:nvPr/>
        </p:nvSpPr>
        <p:spPr>
          <a:xfrm>
            <a:off x="5148064" y="4725144"/>
            <a:ext cx="3533974" cy="615553"/>
          </a:xfrm>
          <a:prstGeom prst="rect">
            <a:avLst/>
          </a:prstGeom>
        </p:spPr>
        <p:txBody>
          <a:bodyPr wrap="square">
            <a:spAutoFit/>
          </a:bodyPr>
          <a:lstStyle/>
          <a:p>
            <a:endParaRPr lang="en-US" dirty="0" smtClean="0">
              <a:latin typeface="+mn-lt"/>
            </a:endParaRPr>
          </a:p>
          <a:p>
            <a:r>
              <a:rPr lang="en-US" sz="2000" dirty="0" smtClean="0">
                <a:latin typeface="+mn-lt"/>
              </a:rPr>
              <a:t>6 sigma envelopes at 7 Z TeV </a:t>
            </a:r>
            <a:endParaRPr lang="en-US" sz="20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dirty="0" smtClean="0"/>
              <a:t>          without bump				with bump</a:t>
            </a:r>
            <a:endParaRPr lang="en-US" dirty="0"/>
          </a:p>
        </p:txBody>
      </p:sp>
      <p:sp>
        <p:nvSpPr>
          <p:cNvPr id="3" name="Title 2"/>
          <p:cNvSpPr>
            <a:spLocks noGrp="1"/>
          </p:cNvSpPr>
          <p:nvPr>
            <p:ph type="title"/>
          </p:nvPr>
        </p:nvSpPr>
        <p:spPr/>
        <p:txBody>
          <a:bodyPr/>
          <a:lstStyle/>
          <a:p>
            <a:r>
              <a:rPr lang="en-US" dirty="0" smtClean="0"/>
              <a:t>Orbit bump -2.6 mm HOR at Q11.R5.B1</a:t>
            </a:r>
            <a:r>
              <a:rPr lang="en-US" sz="2000" dirty="0" smtClean="0"/>
              <a:t> (steps of 0.2mm)</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77233" y="1689844"/>
            <a:ext cx="4250751" cy="4475460"/>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4716016" y="1689844"/>
            <a:ext cx="4250751" cy="447546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18:50 – 20:00 Lost the </a:t>
            </a:r>
            <a:r>
              <a:rPr lang="en-US" dirty="0" err="1" smtClean="0"/>
              <a:t>cryo</a:t>
            </a:r>
            <a:r>
              <a:rPr lang="en-US" dirty="0" smtClean="0"/>
              <a:t> in S23 due to a false temperature sensor reading</a:t>
            </a:r>
          </a:p>
          <a:p>
            <a:r>
              <a:rPr lang="en-US" dirty="0" smtClean="0"/>
              <a:t>20:16 injection probe beams</a:t>
            </a:r>
          </a:p>
          <a:p>
            <a:r>
              <a:rPr lang="en-US" dirty="0" smtClean="0"/>
              <a:t>22:45 </a:t>
            </a:r>
            <a:r>
              <a:rPr lang="en-US" dirty="0" smtClean="0">
                <a:solidFill>
                  <a:srgbClr val="0070C0"/>
                </a:solidFill>
              </a:rPr>
              <a:t>stable beams fill # 2320</a:t>
            </a:r>
          </a:p>
          <a:p>
            <a:pPr lvl="1"/>
            <a:r>
              <a:rPr lang="en-US" dirty="0" smtClean="0">
                <a:solidFill>
                  <a:srgbClr val="003399"/>
                </a:solidFill>
              </a:rPr>
              <a:t>ATLAS ~500 (</a:t>
            </a:r>
            <a:r>
              <a:rPr lang="en-US" dirty="0" err="1" smtClean="0">
                <a:solidFill>
                  <a:srgbClr val="003399"/>
                </a:solidFill>
              </a:rPr>
              <a:t>ub</a:t>
            </a:r>
            <a:r>
              <a:rPr lang="en-US" dirty="0" smtClean="0">
                <a:solidFill>
                  <a:srgbClr val="003399"/>
                </a:solidFill>
              </a:rPr>
              <a:t> s)-1 </a:t>
            </a:r>
            <a:r>
              <a:rPr lang="en-US" dirty="0" smtClean="0"/>
              <a:t>(CMS had data acquisition problems at the beginning of the STABLE BEAMS)</a:t>
            </a:r>
          </a:p>
        </p:txBody>
      </p:sp>
      <p:sp>
        <p:nvSpPr>
          <p:cNvPr id="3" name="Title 2"/>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4211960" y="2852936"/>
            <a:ext cx="4752528" cy="3834165"/>
          </a:xfrm>
          <a:prstGeom prst="rect">
            <a:avLst/>
          </a:prstGeom>
          <a:noFill/>
          <a:ln w="9525">
            <a:noFill/>
            <a:miter lim="800000"/>
            <a:headEnd/>
            <a:tailEnd/>
          </a:ln>
        </p:spPr>
      </p:pic>
      <p:sp>
        <p:nvSpPr>
          <p:cNvPr id="5" name="Content Placeholder 1"/>
          <p:cNvSpPr txBox="1">
            <a:spLocks/>
          </p:cNvSpPr>
          <p:nvPr/>
        </p:nvSpPr>
        <p:spPr bwMode="auto">
          <a:xfrm>
            <a:off x="449966" y="2924944"/>
            <a:ext cx="3761994" cy="288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lvl="0" indent="-228600" eaLnBrk="0" hangingPunct="0">
              <a:spcBef>
                <a:spcPct val="20000"/>
              </a:spcBef>
              <a:buFont typeface="Wingdings" pitchFamily="2" charset="2"/>
              <a:buChar char="§"/>
            </a:pPr>
            <a:r>
              <a:rPr kumimoji="0" lang="en-US" sz="2000" b="0" i="0" u="none" strike="noStrike" kern="0" cap="none" spc="0" normalizeH="0" baseline="0" noProof="0" dirty="0" smtClean="0">
                <a:ln>
                  <a:noFill/>
                </a:ln>
                <a:solidFill>
                  <a:schemeClr val="tx1"/>
                </a:solidFill>
                <a:effectLst/>
                <a:uLnTx/>
                <a:uFillTx/>
                <a:latin typeface="+mn-lt"/>
                <a:ea typeface="+mn-ea"/>
                <a:cs typeface="+mn-cs"/>
              </a:rPr>
              <a:t>4:08 Programmed dump </a:t>
            </a:r>
            <a:r>
              <a:rPr lang="en-US" sz="2000" dirty="0" smtClean="0">
                <a:solidFill>
                  <a:schemeClr val="accent2"/>
                </a:solidFill>
              </a:rPr>
              <a:t>Integrated Luminosities: ATLAS: 5.7 ub-1, ALICE: 4.9 ub-1, CMS: 4.8 ub-1</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lang="en-US" sz="2000" kern="0" dirty="0" smtClean="0">
              <a:latin typeface="+mn-lt"/>
            </a:endParaRP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2000" b="0" i="0" u="none" strike="noStrike" kern="0" cap="none" spc="0" normalizeH="0" baseline="0" noProof="0" dirty="0" smtClean="0">
                <a:ln>
                  <a:noFill/>
                </a:ln>
                <a:solidFill>
                  <a:schemeClr val="tx1"/>
                </a:solidFill>
                <a:effectLst/>
                <a:uLnTx/>
                <a:uFillTx/>
                <a:latin typeface="+mn-lt"/>
              </a:rPr>
              <a:t>6:39 </a:t>
            </a:r>
            <a:r>
              <a:rPr kumimoji="0" lang="en-US" sz="2000" b="0" i="0" u="none" strike="noStrike" kern="0" cap="none" spc="0" normalizeH="0" baseline="0" noProof="0" dirty="0" smtClean="0">
                <a:ln>
                  <a:noFill/>
                </a:ln>
                <a:solidFill>
                  <a:srgbClr val="CC0099"/>
                </a:solidFill>
                <a:effectLst/>
                <a:uLnTx/>
                <a:uFillTx/>
                <a:latin typeface="+mn-lt"/>
              </a:rPr>
              <a:t>dump </a:t>
            </a:r>
            <a:r>
              <a:rPr lang="en-US" sz="2000" kern="0" dirty="0" smtClean="0">
                <a:solidFill>
                  <a:srgbClr val="CC0099"/>
                </a:solidFill>
                <a:latin typeface="+mn-lt"/>
              </a:rPr>
              <a:t>of</a:t>
            </a:r>
            <a:r>
              <a:rPr kumimoji="0" lang="en-US" sz="2000" b="0" i="0" u="none" strike="noStrike" kern="0" cap="none" spc="0" normalizeH="0" baseline="0" noProof="0" dirty="0" smtClean="0">
                <a:ln>
                  <a:noFill/>
                </a:ln>
                <a:solidFill>
                  <a:srgbClr val="CC0099"/>
                </a:solidFill>
                <a:effectLst/>
                <a:uLnTx/>
                <a:uFillTx/>
                <a:latin typeface="+mn-lt"/>
              </a:rPr>
              <a:t> fill</a:t>
            </a:r>
            <a:r>
              <a:rPr kumimoji="0" lang="en-US" sz="2000" b="0" i="0" u="none" strike="noStrike" kern="0" cap="none" spc="0" normalizeH="0" noProof="0" dirty="0" smtClean="0">
                <a:ln>
                  <a:noFill/>
                </a:ln>
                <a:solidFill>
                  <a:srgbClr val="CC0099"/>
                </a:solidFill>
                <a:effectLst/>
                <a:uLnTx/>
                <a:uFillTx/>
                <a:latin typeface="+mn-lt"/>
              </a:rPr>
              <a:t> #2321 during squeeze: </a:t>
            </a:r>
            <a:r>
              <a:rPr kumimoji="0" lang="en-US" sz="2000" b="0" i="0" u="none" strike="noStrike" kern="0" cap="none" spc="0" normalizeH="0" noProof="0" dirty="0" smtClean="0">
                <a:ln>
                  <a:noFill/>
                </a:ln>
                <a:effectLst/>
                <a:uLnTx/>
                <a:uFillTx/>
                <a:latin typeface="+mn-lt"/>
              </a:rPr>
              <a:t>RQTF.A12B1 tripped (problem of tune feed back versus QPS?)</a:t>
            </a:r>
            <a:endParaRPr kumimoji="0" lang="en-US" sz="2000" b="0" i="0" u="none" strike="noStrike" kern="0" cap="none" spc="0" normalizeH="0" baseline="0" noProof="0" dirty="0" smtClean="0">
              <a:ln>
                <a:noFill/>
              </a:ln>
              <a:solidFill>
                <a:srgbClr val="CC0099"/>
              </a:solidFill>
              <a:effectLst/>
              <a:uLnTx/>
              <a:uFillTx/>
              <a:latin typeface="+mn-lt"/>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837</Words>
  <Application>Microsoft Office PowerPoint</Application>
  <PresentationFormat>On-screen Show (4:3)</PresentationFormat>
  <Paragraphs>62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Thursday 24 November 2011</vt:lpstr>
      <vt:lpstr>9:04 – 15:01 and 18:06 Stable beams Fill 2319</vt:lpstr>
      <vt:lpstr>SUMMARY OF END-OF-FILL STUDIES (John Jowett)</vt:lpstr>
      <vt:lpstr>Slide 4</vt:lpstr>
      <vt:lpstr>Slide 5</vt:lpstr>
      <vt:lpstr>SUMMARY OF END-OF-FILL STUDIES (John Jowett)</vt:lpstr>
      <vt:lpstr>BFPP ALLEVIATION STUDY - Slide from John Jowett</vt:lpstr>
      <vt:lpstr>Orbit bump -2.6 mm HOR at Q11.R5.B1 (steps of 0.2mm)</vt:lpstr>
      <vt:lpstr>Slide 9</vt:lpstr>
      <vt:lpstr>Others</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2011-11-25T10:29:05Z</dcterms:modified>
</cp:coreProperties>
</file>